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4"/>
  </p:notesMasterIdLst>
  <p:handoutMasterIdLst>
    <p:handoutMasterId r:id="rId145"/>
  </p:handoutMasterIdLst>
  <p:sldIdLst>
    <p:sldId id="862" r:id="rId2"/>
    <p:sldId id="861" r:id="rId3"/>
    <p:sldId id="851" r:id="rId4"/>
    <p:sldId id="852" r:id="rId5"/>
    <p:sldId id="853" r:id="rId6"/>
    <p:sldId id="854" r:id="rId7"/>
    <p:sldId id="855" r:id="rId8"/>
    <p:sldId id="856" r:id="rId9"/>
    <p:sldId id="857" r:id="rId10"/>
    <p:sldId id="858" r:id="rId11"/>
    <p:sldId id="859" r:id="rId12"/>
    <p:sldId id="860" r:id="rId13"/>
    <p:sldId id="863" r:id="rId14"/>
    <p:sldId id="865" r:id="rId15"/>
    <p:sldId id="734" r:id="rId16"/>
    <p:sldId id="763" r:id="rId17"/>
    <p:sldId id="735" r:id="rId18"/>
    <p:sldId id="736" r:id="rId19"/>
    <p:sldId id="884" r:id="rId20"/>
    <p:sldId id="739" r:id="rId21"/>
    <p:sldId id="864" r:id="rId22"/>
    <p:sldId id="737" r:id="rId23"/>
    <p:sldId id="882" r:id="rId24"/>
    <p:sldId id="738" r:id="rId25"/>
    <p:sldId id="741" r:id="rId26"/>
    <p:sldId id="742" r:id="rId27"/>
    <p:sldId id="744" r:id="rId28"/>
    <p:sldId id="745" r:id="rId29"/>
    <p:sldId id="746" r:id="rId30"/>
    <p:sldId id="748" r:id="rId31"/>
    <p:sldId id="749" r:id="rId32"/>
    <p:sldId id="750" r:id="rId33"/>
    <p:sldId id="751" r:id="rId34"/>
    <p:sldId id="714" r:id="rId35"/>
    <p:sldId id="715" r:id="rId36"/>
    <p:sldId id="716" r:id="rId37"/>
    <p:sldId id="765" r:id="rId38"/>
    <p:sldId id="717" r:id="rId39"/>
    <p:sldId id="752" r:id="rId40"/>
    <p:sldId id="718" r:id="rId41"/>
    <p:sldId id="885" r:id="rId42"/>
    <p:sldId id="753" r:id="rId43"/>
    <p:sldId id="754" r:id="rId44"/>
    <p:sldId id="835" r:id="rId45"/>
    <p:sldId id="719" r:id="rId46"/>
    <p:sldId id="720" r:id="rId47"/>
    <p:sldId id="721" r:id="rId48"/>
    <p:sldId id="722" r:id="rId49"/>
    <p:sldId id="836" r:id="rId50"/>
    <p:sldId id="837" r:id="rId51"/>
    <p:sldId id="756" r:id="rId52"/>
    <p:sldId id="777" r:id="rId53"/>
    <p:sldId id="774" r:id="rId54"/>
    <p:sldId id="776" r:id="rId55"/>
    <p:sldId id="779" r:id="rId56"/>
    <p:sldId id="778" r:id="rId57"/>
    <p:sldId id="782" r:id="rId58"/>
    <p:sldId id="780" r:id="rId59"/>
    <p:sldId id="783" r:id="rId60"/>
    <p:sldId id="781" r:id="rId61"/>
    <p:sldId id="784" r:id="rId62"/>
    <p:sldId id="785" r:id="rId63"/>
    <p:sldId id="775" r:id="rId64"/>
    <p:sldId id="786" r:id="rId65"/>
    <p:sldId id="755" r:id="rId66"/>
    <p:sldId id="788" r:id="rId67"/>
    <p:sldId id="789" r:id="rId68"/>
    <p:sldId id="790" r:id="rId69"/>
    <p:sldId id="791" r:id="rId70"/>
    <p:sldId id="724" r:id="rId71"/>
    <p:sldId id="794" r:id="rId72"/>
    <p:sldId id="793" r:id="rId73"/>
    <p:sldId id="795" r:id="rId74"/>
    <p:sldId id="796" r:id="rId75"/>
    <p:sldId id="797" r:id="rId76"/>
    <p:sldId id="798" r:id="rId77"/>
    <p:sldId id="799" r:id="rId78"/>
    <p:sldId id="800" r:id="rId79"/>
    <p:sldId id="801" r:id="rId80"/>
    <p:sldId id="802" r:id="rId81"/>
    <p:sldId id="803" r:id="rId82"/>
    <p:sldId id="804" r:id="rId83"/>
    <p:sldId id="805" r:id="rId84"/>
    <p:sldId id="806" r:id="rId85"/>
    <p:sldId id="808" r:id="rId86"/>
    <p:sldId id="810" r:id="rId87"/>
    <p:sldId id="811" r:id="rId88"/>
    <p:sldId id="812" r:id="rId89"/>
    <p:sldId id="813" r:id="rId90"/>
    <p:sldId id="814" r:id="rId91"/>
    <p:sldId id="809" r:id="rId92"/>
    <p:sldId id="726" r:id="rId93"/>
    <p:sldId id="815" r:id="rId94"/>
    <p:sldId id="727" r:id="rId95"/>
    <p:sldId id="823" r:id="rId96"/>
    <p:sldId id="824" r:id="rId97"/>
    <p:sldId id="826" r:id="rId98"/>
    <p:sldId id="828" r:id="rId99"/>
    <p:sldId id="829" r:id="rId100"/>
    <p:sldId id="830" r:id="rId101"/>
    <p:sldId id="831" r:id="rId102"/>
    <p:sldId id="832" r:id="rId103"/>
    <p:sldId id="833" r:id="rId104"/>
    <p:sldId id="834" r:id="rId105"/>
    <p:sldId id="838" r:id="rId106"/>
    <p:sldId id="839" r:id="rId107"/>
    <p:sldId id="845" r:id="rId108"/>
    <p:sldId id="844" r:id="rId109"/>
    <p:sldId id="846" r:id="rId110"/>
    <p:sldId id="847" r:id="rId111"/>
    <p:sldId id="848" r:id="rId112"/>
    <p:sldId id="849" r:id="rId113"/>
    <p:sldId id="731" r:id="rId114"/>
    <p:sldId id="732" r:id="rId115"/>
    <p:sldId id="759" r:id="rId116"/>
    <p:sldId id="760" r:id="rId117"/>
    <p:sldId id="883" r:id="rId118"/>
    <p:sldId id="758" r:id="rId119"/>
    <p:sldId id="866" r:id="rId120"/>
    <p:sldId id="867" r:id="rId121"/>
    <p:sldId id="868" r:id="rId122"/>
    <p:sldId id="869" r:id="rId123"/>
    <p:sldId id="870" r:id="rId124"/>
    <p:sldId id="871" r:id="rId125"/>
    <p:sldId id="872" r:id="rId126"/>
    <p:sldId id="873" r:id="rId127"/>
    <p:sldId id="766" r:id="rId128"/>
    <p:sldId id="767" r:id="rId129"/>
    <p:sldId id="768" r:id="rId130"/>
    <p:sldId id="769" r:id="rId131"/>
    <p:sldId id="770" r:id="rId132"/>
    <p:sldId id="771" r:id="rId133"/>
    <p:sldId id="772" r:id="rId134"/>
    <p:sldId id="874" r:id="rId135"/>
    <p:sldId id="876" r:id="rId136"/>
    <p:sldId id="877" r:id="rId137"/>
    <p:sldId id="878" r:id="rId138"/>
    <p:sldId id="875" r:id="rId139"/>
    <p:sldId id="879" r:id="rId140"/>
    <p:sldId id="880" r:id="rId141"/>
    <p:sldId id="761" r:id="rId142"/>
    <p:sldId id="762" r:id="rId143"/>
  </p:sldIdLst>
  <p:sldSz cx="9144000" cy="6858000" type="screen4x3"/>
  <p:notesSz cx="6858000" cy="9144000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A97"/>
    <a:srgbClr val="7C7D7D"/>
    <a:srgbClr val="C99639"/>
    <a:srgbClr val="E5DAB9"/>
    <a:srgbClr val="DDDDDD"/>
    <a:srgbClr val="F8F8F8"/>
    <a:srgbClr val="FF9999"/>
    <a:srgbClr val="8C1515"/>
    <a:srgbClr val="FFFFC0"/>
    <a:srgbClr val="FFFF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-1568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56"/>
    </p:cViewPr>
  </p:sorterViewPr>
  <p:notesViewPr>
    <p:cSldViewPr snapToGrid="0">
      <p:cViewPr varScale="1">
        <p:scale>
          <a:sx n="109" d="100"/>
          <a:sy n="109" d="100"/>
        </p:scale>
        <p:origin x="-2742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15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notesMaster" Target="notesMasters/notesMaster1.xml"/><Relationship Id="rId145" Type="http://schemas.openxmlformats.org/officeDocument/2006/relationships/handoutMaster" Target="handoutMasters/handoutMaster1.xml"/><Relationship Id="rId146" Type="http://schemas.openxmlformats.org/officeDocument/2006/relationships/printerSettings" Target="printerSettings/printerSettings1.bin"/><Relationship Id="rId147" Type="http://schemas.openxmlformats.org/officeDocument/2006/relationships/presProps" Target="presProps.xml"/><Relationship Id="rId148" Type="http://schemas.openxmlformats.org/officeDocument/2006/relationships/viewProps" Target="viewProps.xml"/><Relationship Id="rId14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1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1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fld id="{9AA2A6CA-32FC-EB4F-BED2-73160ADBCF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582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fld id="{CA606651-119F-5E42-B5D9-A1AD4444AF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960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NHIEN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if you have questions about requirements, send us an email before applying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TRUMAN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741363"/>
          </a:xfrm>
          <a:prstGeom prst="roundRect">
            <a:avLst>
              <a:gd name="adj" fmla="val 111"/>
            </a:avLst>
          </a:prstGeom>
          <a:solidFill>
            <a:schemeClr val="accent3">
              <a:lumMod val="40000"/>
              <a:lumOff val="60000"/>
            </a:schemeClr>
          </a:solidFill>
          <a:ln w="9398">
            <a:noFill/>
            <a:miter lim="800000"/>
            <a:headEnd/>
            <a:tailEnd/>
          </a:ln>
        </p:spPr>
        <p:txBody>
          <a:bodyPr wrap="none" lIns="91432" tIns="45716" rIns="91432" bIns="45716" anchor="ctr"/>
          <a:lstStyle/>
          <a:p>
            <a:pPr algn="l" defTabSz="457200"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  <a:defRPr/>
            </a:pPr>
            <a:endParaRPr lang="zh-CN" altLang="en-US">
              <a:latin typeface="Calibri" charset="0"/>
              <a:cs typeface="Arial" charset="0"/>
            </a:endParaRPr>
          </a:p>
        </p:txBody>
      </p:sp>
      <p:sp>
        <p:nvSpPr>
          <p:cNvPr id="5" name="Text Box 11"/>
          <p:cNvSpPr txBox="1">
            <a:spLocks noChangeArrowheads="1"/>
          </p:cNvSpPr>
          <p:nvPr userDrawn="1"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800">
                <a:latin typeface="Calibri" charset="0"/>
                <a:cs typeface="+mn-cs"/>
              </a:rPr>
              <a:t>This document is copyright (C) Stanford Computer Science and Marty Stepp, licensed under Creative Commons Attribution 2.5 License.  All rights reserved.</a:t>
            </a:r>
            <a:br>
              <a:rPr lang="en-US" sz="800">
                <a:latin typeface="Calibri" charset="0"/>
                <a:cs typeface="+mn-cs"/>
              </a:rPr>
            </a:br>
            <a:r>
              <a:rPr lang="en-US" sz="800">
                <a:latin typeface="Calibri" charset="0"/>
                <a:cs typeface="+mn-cs"/>
              </a:rPr>
              <a:t>Based on slides created by Keith Schwarz, Julie Zelenski, Jerry Cain, Eric Roberts, Mehran Sahami, Stuart Reges, Cynthia Lee, and others.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endParaRPr lang="en-US" noProof="0" smtClean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08811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47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478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24EE4989-7F86-264F-9FE7-C72291C618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251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>
                <a:solidFill>
                  <a:srgbClr val="DA0002"/>
                </a:solidFill>
              </a:defRPr>
            </a:lvl1pPr>
            <a:lvl2pPr lvl="1">
              <a:spcBef>
                <a:spcPts val="0"/>
              </a:spcBef>
              <a:defRPr>
                <a:solidFill>
                  <a:srgbClr val="DA0002"/>
                </a:solidFill>
              </a:defRPr>
            </a:lvl2pPr>
            <a:lvl3pPr lvl="2">
              <a:spcBef>
                <a:spcPts val="0"/>
              </a:spcBef>
              <a:defRPr>
                <a:solidFill>
                  <a:srgbClr val="DA0002"/>
                </a:solidFill>
              </a:defRPr>
            </a:lvl3pPr>
            <a:lvl4pPr lvl="3">
              <a:spcBef>
                <a:spcPts val="0"/>
              </a:spcBef>
              <a:defRPr>
                <a:solidFill>
                  <a:srgbClr val="DA0002"/>
                </a:solidFill>
              </a:defRPr>
            </a:lvl4pPr>
            <a:lvl5pPr lvl="4">
              <a:spcBef>
                <a:spcPts val="0"/>
              </a:spcBef>
              <a:defRPr>
                <a:solidFill>
                  <a:srgbClr val="DA0002"/>
                </a:solidFill>
              </a:defRPr>
            </a:lvl5pPr>
            <a:lvl6pPr lvl="5">
              <a:spcBef>
                <a:spcPts val="0"/>
              </a:spcBef>
              <a:defRPr>
                <a:solidFill>
                  <a:srgbClr val="DA0002"/>
                </a:solidFill>
              </a:defRPr>
            </a:lvl6pPr>
            <a:lvl7pPr lvl="6">
              <a:spcBef>
                <a:spcPts val="0"/>
              </a:spcBef>
              <a:defRPr>
                <a:solidFill>
                  <a:srgbClr val="DA0002"/>
                </a:solidFill>
              </a:defRPr>
            </a:lvl7pPr>
            <a:lvl8pPr lvl="7">
              <a:spcBef>
                <a:spcPts val="0"/>
              </a:spcBef>
              <a:defRPr>
                <a:solidFill>
                  <a:srgbClr val="DA0002"/>
                </a:solidFill>
              </a:defRPr>
            </a:lvl8pPr>
            <a:lvl9pPr lvl="8">
              <a:spcBef>
                <a:spcPts val="0"/>
              </a:spcBef>
              <a:defRPr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4967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17" name="Shape 17"/>
          <p:cNvCxnSpPr/>
          <p:nvPr/>
        </p:nvCxnSpPr>
        <p:spPr>
          <a:xfrm>
            <a:off x="457200" y="1524000"/>
            <a:ext cx="8229600" cy="0"/>
          </a:xfrm>
          <a:prstGeom prst="straightConnector1">
            <a:avLst/>
          </a:prstGeom>
          <a:noFill/>
          <a:ln w="50800" cap="flat" cmpd="sng">
            <a:solidFill>
              <a:srgbClr val="DA000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140107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>
                <a:solidFill>
                  <a:srgbClr val="DA0002"/>
                </a:solidFill>
              </a:defRPr>
            </a:lvl1pPr>
            <a:lvl2pPr lvl="1">
              <a:spcBef>
                <a:spcPts val="0"/>
              </a:spcBef>
              <a:defRPr>
                <a:solidFill>
                  <a:srgbClr val="DA0002"/>
                </a:solidFill>
              </a:defRPr>
            </a:lvl2pPr>
            <a:lvl3pPr lvl="2">
              <a:spcBef>
                <a:spcPts val="0"/>
              </a:spcBef>
              <a:defRPr>
                <a:solidFill>
                  <a:srgbClr val="DA0002"/>
                </a:solidFill>
              </a:defRPr>
            </a:lvl3pPr>
            <a:lvl4pPr lvl="3">
              <a:spcBef>
                <a:spcPts val="0"/>
              </a:spcBef>
              <a:defRPr>
                <a:solidFill>
                  <a:srgbClr val="DA0002"/>
                </a:solidFill>
              </a:defRPr>
            </a:lvl4pPr>
            <a:lvl5pPr lvl="4">
              <a:spcBef>
                <a:spcPts val="0"/>
              </a:spcBef>
              <a:defRPr>
                <a:solidFill>
                  <a:srgbClr val="DA0002"/>
                </a:solidFill>
              </a:defRPr>
            </a:lvl5pPr>
            <a:lvl6pPr lvl="5">
              <a:spcBef>
                <a:spcPts val="0"/>
              </a:spcBef>
              <a:defRPr>
                <a:solidFill>
                  <a:srgbClr val="DA0002"/>
                </a:solidFill>
              </a:defRPr>
            </a:lvl6pPr>
            <a:lvl7pPr lvl="6">
              <a:spcBef>
                <a:spcPts val="0"/>
              </a:spcBef>
              <a:defRPr>
                <a:solidFill>
                  <a:srgbClr val="DA0002"/>
                </a:solidFill>
              </a:defRPr>
            </a:lvl7pPr>
            <a:lvl8pPr lvl="7">
              <a:spcBef>
                <a:spcPts val="0"/>
              </a:spcBef>
              <a:defRPr>
                <a:solidFill>
                  <a:srgbClr val="DA0002"/>
                </a:solidFill>
              </a:defRPr>
            </a:lvl8pPr>
            <a:lvl9pPr lvl="8">
              <a:spcBef>
                <a:spcPts val="0"/>
              </a:spcBef>
              <a:defRPr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3994500" cy="4967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2"/>
          </p:nvPr>
        </p:nvSpPr>
        <p:spPr>
          <a:xfrm>
            <a:off x="4692273" y="1600201"/>
            <a:ext cx="3994500" cy="4967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22" name="Shape 22"/>
          <p:cNvCxnSpPr/>
          <p:nvPr/>
        </p:nvCxnSpPr>
        <p:spPr>
          <a:xfrm>
            <a:off x="457200" y="1524000"/>
            <a:ext cx="8229600" cy="0"/>
          </a:xfrm>
          <a:prstGeom prst="straightConnector1">
            <a:avLst/>
          </a:prstGeom>
          <a:noFill/>
          <a:ln w="50800" cap="flat" cmpd="sng">
            <a:solidFill>
              <a:srgbClr val="DA000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37058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>
            <a:lvl1pPr>
              <a:defRPr sz="46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171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6905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>
            <a:lvl1pPr>
              <a:defRPr sz="46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938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>
            <a:lvl1pPr>
              <a:defRPr sz="46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451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>
            <a:lvl1pPr>
              <a:defRPr sz="46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6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2112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7598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9196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Slide Number Placeholder 3"/>
          <p:cNvSpPr txBox="1">
            <a:spLocks noGrp="1"/>
          </p:cNvSpPr>
          <p:nvPr userDrawn="1"/>
        </p:nvSpPr>
        <p:spPr bwMode="auto">
          <a:xfrm>
            <a:off x="8229600" y="6356350"/>
            <a:ext cx="76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500"/>
              </a:spcBef>
              <a:defRPr/>
            </a:pPr>
            <a:fld id="{E9486CB7-6068-D145-A421-ED1EEB2B1B44}" type="slidenum">
              <a:rPr lang="en-US" sz="1200" smtClean="0">
                <a:solidFill>
                  <a:srgbClr val="424242"/>
                </a:solidFill>
                <a:latin typeface="Verdana" charset="0"/>
              </a:rPr>
              <a:pPr eaLnBrk="1" hangingPunct="1">
                <a:spcBef>
                  <a:spcPts val="500"/>
                </a:spcBef>
                <a:defRPr/>
              </a:pPr>
              <a:t>‹#›</a:t>
            </a:fld>
            <a:endParaRPr lang="en-US" sz="1800" smtClean="0"/>
          </a:p>
        </p:txBody>
      </p:sp>
      <p:sp>
        <p:nvSpPr>
          <p:cNvPr id="1039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741363"/>
          </a:xfrm>
          <a:prstGeom prst="roundRect">
            <a:avLst>
              <a:gd name="adj" fmla="val 111"/>
            </a:avLst>
          </a:prstGeom>
          <a:solidFill>
            <a:schemeClr val="accent3">
              <a:lumMod val="60000"/>
              <a:lumOff val="40000"/>
            </a:schemeClr>
          </a:solidFill>
          <a:ln w="9398">
            <a:noFill/>
            <a:miter lim="800000"/>
            <a:headEnd/>
            <a:tailEnd/>
          </a:ln>
          <a:effectLst/>
        </p:spPr>
        <p:txBody>
          <a:bodyPr wrap="none" lIns="91432" tIns="45716" rIns="91432" bIns="45716" anchor="ctr"/>
          <a:lstStyle/>
          <a:p>
            <a:pPr algn="l" defTabSz="457200"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  <a:defRPr/>
            </a:pPr>
            <a:endParaRPr lang="zh-CN" altLang="en-US">
              <a:latin typeface="Tahoma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8" r:id="rId12"/>
    <p:sldLayoutId id="2147483709" r:id="rId13"/>
    <p:sldLayoutId id="2147483710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</a:defRPr>
      </a:lvl9pPr>
    </p:titleStyle>
    <p:bodyStyle>
      <a:lvl1pPr marL="230188" indent="-230188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571500" indent="-227013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  <a:ea typeface="+mn-ea"/>
        </a:defRPr>
      </a:lvl2pPr>
      <a:lvl3pPr marL="855663" indent="-169863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144588" indent="-174625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4pPr>
      <a:lvl5pPr marL="1487488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5pPr>
      <a:lvl6pPr marL="1944688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401888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2859088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316288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51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4.png"/><Relationship Id="rId5" Type="http://schemas.openxmlformats.org/officeDocument/2006/relationships/image" Target="../media/image48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4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51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51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51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51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51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11" Type="http://schemas.microsoft.com/office/2007/relationships/hdphoto" Target="../media/hdphoto6.wdp"/><Relationship Id="rId12" Type="http://schemas.openxmlformats.org/officeDocument/2006/relationships/image" Target="../media/image38.png"/><Relationship Id="rId13" Type="http://schemas.microsoft.com/office/2007/relationships/hdphoto" Target="../media/hdphoto7.wdp"/><Relationship Id="rId14" Type="http://schemas.openxmlformats.org/officeDocument/2006/relationships/image" Target="../media/image39.png"/><Relationship Id="rId15" Type="http://schemas.microsoft.com/office/2007/relationships/hdphoto" Target="../media/hdphoto8.wdp"/><Relationship Id="rId16" Type="http://schemas.microsoft.com/office/2007/relationships/hdphoto" Target="../media/hdphoto9.wdp"/><Relationship Id="rId17" Type="http://schemas.microsoft.com/office/2007/relationships/hdphoto" Target="../media/hdphoto10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microsoft.com/office/2007/relationships/hdphoto" Target="../media/hdphoto2.wdp"/><Relationship Id="rId4" Type="http://schemas.openxmlformats.org/officeDocument/2006/relationships/image" Target="../media/image34.jpeg"/><Relationship Id="rId5" Type="http://schemas.microsoft.com/office/2007/relationships/hdphoto" Target="../media/hdphoto3.wdp"/><Relationship Id="rId6" Type="http://schemas.openxmlformats.org/officeDocument/2006/relationships/image" Target="../media/image35.png"/><Relationship Id="rId7" Type="http://schemas.microsoft.com/office/2007/relationships/hdphoto" Target="../media/hdphoto4.wdp"/><Relationship Id="rId8" Type="http://schemas.openxmlformats.org/officeDocument/2006/relationships/image" Target="../media/image36.png"/><Relationship Id="rId9" Type="http://schemas.microsoft.com/office/2007/relationships/hdphoto" Target="../media/hdphoto5.wdp"/><Relationship Id="rId10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Before We Get Started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2914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58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Join an amazing group of people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714176" y="5215733"/>
            <a:ext cx="1968599" cy="131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Mehran Sahami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Professor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1800"/>
              <a:t>Stanford</a:t>
            </a:r>
          </a:p>
        </p:txBody>
      </p:sp>
      <p:pic>
        <p:nvPicPr>
          <p:cNvPr id="93" name="Shape 93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35"/>
          <a:stretch/>
        </p:blipFill>
        <p:spPr>
          <a:xfrm>
            <a:off x="650676" y="2492739"/>
            <a:ext cx="2095625" cy="2590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0513" y="2457129"/>
            <a:ext cx="2199533" cy="262627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3455976" y="5215733"/>
            <a:ext cx="1968599" cy="131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Marissa Mayer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CEO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Yahoo</a:t>
            </a:r>
          </a:p>
        </p:txBody>
      </p:sp>
      <p:pic>
        <p:nvPicPr>
          <p:cNvPr id="96" name="Shape 96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4250" y="2504609"/>
            <a:ext cx="2311150" cy="257879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305526" y="5215733"/>
            <a:ext cx="1968599" cy="131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Mike Schroepfer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CTO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Facebook</a:t>
            </a:r>
          </a:p>
        </p:txBody>
      </p:sp>
    </p:spTree>
    <p:extLst>
      <p:ext uri="{BB962C8B-B14F-4D97-AF65-F5344CB8AC3E}">
        <p14:creationId xmlns:p14="http://schemas.microsoft.com/office/powerpoint/2010/main" val="2728800477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430298" y="1424422"/>
            <a:ext cx="700304" cy="128198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47000"/>
            </a:schemeClr>
          </a:solidFill>
          <a:ln w="38100" cmpd="sng">
            <a:solidFill>
              <a:schemeClr val="accent5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Heap remove (dequeue)</a:t>
            </a:r>
          </a:p>
        </p:txBody>
      </p:sp>
      <p:sp>
        <p:nvSpPr>
          <p:cNvPr id="68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marL="344487" lvl="1" indent="0" algn="ctr">
              <a:buNone/>
            </a:pPr>
            <a:r>
              <a:rPr lang="en-US" altLang="zh-CN" dirty="0" err="1">
                <a:latin typeface="Consolas" charset="0"/>
              </a:rPr>
              <a:t>pq.</a:t>
            </a:r>
            <a:r>
              <a:rPr lang="en-US" altLang="zh-CN" b="1" dirty="0" err="1">
                <a:latin typeface="Consolas" charset="0"/>
              </a:rPr>
              <a:t>dequeue</a:t>
            </a:r>
            <a:r>
              <a:rPr lang="en-US" altLang="zh-CN" dirty="0">
                <a:latin typeface="Consolas" charset="0"/>
              </a:rPr>
              <a:t>(</a:t>
            </a:r>
            <a:r>
              <a:rPr lang="en-US" altLang="zh-CN" dirty="0" smtClean="0">
                <a:latin typeface="Consolas" charset="0"/>
              </a:rPr>
              <a:t>) -</a:t>
            </a:r>
            <a:r>
              <a:rPr lang="en-US" altLang="zh-CN" dirty="0">
                <a:latin typeface="Consolas" charset="0"/>
              </a:rPr>
              <a:t>-&gt; "</a:t>
            </a:r>
            <a:r>
              <a:rPr lang="en-US" altLang="zh-CN" dirty="0" smtClean="0">
                <a:latin typeface="Consolas" charset="0"/>
              </a:rPr>
              <a:t>k”</a:t>
            </a:r>
            <a:endParaRPr lang="en-US" altLang="zh-CN" dirty="0">
              <a:latin typeface="Consolas" charset="0"/>
            </a:endParaRPr>
          </a:p>
        </p:txBody>
      </p:sp>
      <p:graphicFrame>
        <p:nvGraphicFramePr>
          <p:cNvPr id="68506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800329"/>
              </p:ext>
            </p:extLst>
          </p:nvPr>
        </p:nvGraphicFramePr>
        <p:xfrm>
          <a:off x="1447800" y="1390650"/>
          <a:ext cx="6172200" cy="1584960"/>
        </p:xfrm>
        <a:graphic>
          <a:graphicData uri="http://schemas.openxmlformats.org/drawingml/2006/table">
            <a:tbl>
              <a:tblPr/>
              <a:tblGrid>
                <a:gridCol w="1055688"/>
                <a:gridCol w="509587"/>
                <a:gridCol w="509588"/>
                <a:gridCol w="514350"/>
                <a:gridCol w="508000"/>
                <a:gridCol w="514350"/>
                <a:gridCol w="512762"/>
                <a:gridCol w="512763"/>
                <a:gridCol w="511175"/>
                <a:gridCol w="512762"/>
                <a:gridCol w="51117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y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priority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395784" y="4427246"/>
            <a:ext cx="62125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Save the first value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/>
              <a:t>Move the last element to the first 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Bubble up the smaller of the children.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b="1" dirty="0" smtClean="0">
                <a:solidFill>
                  <a:srgbClr val="0000FF"/>
                </a:solidFill>
              </a:rPr>
              <a:t>Repeat step 3 until you get to the bottom of the tree.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192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506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38420"/>
              </p:ext>
            </p:extLst>
          </p:nvPr>
        </p:nvGraphicFramePr>
        <p:xfrm>
          <a:off x="1447800" y="1390650"/>
          <a:ext cx="6172200" cy="1584960"/>
        </p:xfrm>
        <a:graphic>
          <a:graphicData uri="http://schemas.openxmlformats.org/drawingml/2006/table">
            <a:tbl>
              <a:tblPr/>
              <a:tblGrid>
                <a:gridCol w="1055688"/>
                <a:gridCol w="509587"/>
                <a:gridCol w="509588"/>
                <a:gridCol w="514350"/>
                <a:gridCol w="508000"/>
                <a:gridCol w="514350"/>
                <a:gridCol w="512762"/>
                <a:gridCol w="512763"/>
                <a:gridCol w="511175"/>
                <a:gridCol w="512762"/>
                <a:gridCol w="51117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y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priority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4462949" y="1424422"/>
            <a:ext cx="1186954" cy="128198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47000"/>
            </a:schemeClr>
          </a:solidFill>
          <a:ln w="38100" cmpd="sng">
            <a:solidFill>
              <a:schemeClr val="accent5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Heap remove (dequeue)</a:t>
            </a:r>
          </a:p>
        </p:txBody>
      </p:sp>
      <p:sp>
        <p:nvSpPr>
          <p:cNvPr id="6" name="Rectangle 5"/>
          <p:cNvSpPr/>
          <p:nvPr/>
        </p:nvSpPr>
        <p:spPr>
          <a:xfrm>
            <a:off x="1395784" y="4427246"/>
            <a:ext cx="62125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Save the first value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/>
              <a:t>Move the last element to the first 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b="1" dirty="0" smtClean="0">
                <a:solidFill>
                  <a:srgbClr val="0000FF"/>
                </a:solidFill>
              </a:rPr>
              <a:t>Bubble up the smaller of the children.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Repeat step 3 until you get to the bottom of the tree.</a:t>
            </a:r>
            <a:endParaRPr lang="en-US" altLang="zh-CN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57150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</a:defRPr>
            </a:lvl2pPr>
            <a:lvl3pPr marL="8556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144588" indent="-174625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4874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19446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4018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8590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3162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altLang="zh-CN" i="1" smtClean="0"/>
          </a:p>
          <a:p>
            <a:pPr lvl="1"/>
            <a:endParaRPr lang="en-US" altLang="zh-CN" i="1" smtClean="0"/>
          </a:p>
          <a:p>
            <a:pPr lvl="1"/>
            <a:endParaRPr lang="en-US" altLang="zh-CN" i="1" smtClean="0"/>
          </a:p>
          <a:p>
            <a:pPr lvl="1"/>
            <a:endParaRPr lang="en-US" altLang="zh-CN" i="1" smtClean="0"/>
          </a:p>
          <a:p>
            <a:pPr lvl="1"/>
            <a:endParaRPr lang="en-US" altLang="zh-CN" i="1" smtClean="0"/>
          </a:p>
          <a:p>
            <a:pPr marL="344487" lvl="1" indent="0" algn="ctr">
              <a:buFontTx/>
              <a:buNone/>
            </a:pPr>
            <a:r>
              <a:rPr lang="en-US" altLang="zh-CN" smtClean="0">
                <a:latin typeface="Consolas" charset="0"/>
              </a:rPr>
              <a:t>pq.</a:t>
            </a:r>
            <a:r>
              <a:rPr lang="en-US" altLang="zh-CN" b="1" smtClean="0">
                <a:latin typeface="Consolas" charset="0"/>
              </a:rPr>
              <a:t>dequeue</a:t>
            </a:r>
            <a:r>
              <a:rPr lang="en-US" altLang="zh-CN" smtClean="0">
                <a:latin typeface="Consolas" charset="0"/>
              </a:rPr>
              <a:t>() --&gt; "k”</a:t>
            </a:r>
            <a:endParaRPr lang="en-US" altLang="zh-CN" dirty="0"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432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57150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</a:defRPr>
            </a:lvl2pPr>
            <a:lvl3pPr marL="8556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144588" indent="-174625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4874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19446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4018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8590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3162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altLang="zh-CN" i="1" dirty="0" smtClean="0"/>
          </a:p>
          <a:p>
            <a:pPr lvl="1"/>
            <a:endParaRPr lang="en-US" altLang="zh-CN" i="1" dirty="0" smtClean="0"/>
          </a:p>
          <a:p>
            <a:pPr lvl="1"/>
            <a:endParaRPr lang="en-US" altLang="zh-CN" i="1" dirty="0" smtClean="0"/>
          </a:p>
          <a:p>
            <a:pPr lvl="1"/>
            <a:endParaRPr lang="en-US" altLang="zh-CN" i="1" dirty="0" smtClean="0"/>
          </a:p>
          <a:p>
            <a:pPr lvl="1"/>
            <a:endParaRPr lang="en-US" altLang="zh-CN" i="1" dirty="0" smtClean="0"/>
          </a:p>
          <a:p>
            <a:pPr marL="344487" lvl="1" indent="0" algn="ctr">
              <a:buFontTx/>
              <a:buNone/>
            </a:pPr>
            <a:r>
              <a:rPr lang="en-US" altLang="zh-CN" dirty="0" err="1" smtClean="0">
                <a:latin typeface="Consolas" charset="0"/>
              </a:rPr>
              <a:t>pq.</a:t>
            </a:r>
            <a:r>
              <a:rPr lang="en-US" altLang="zh-CN" b="1" dirty="0" err="1" smtClean="0">
                <a:latin typeface="Consolas" charset="0"/>
              </a:rPr>
              <a:t>dequeue</a:t>
            </a:r>
            <a:r>
              <a:rPr lang="en-US" altLang="zh-CN" dirty="0" smtClean="0">
                <a:latin typeface="Consolas" charset="0"/>
              </a:rPr>
              <a:t>() --&gt; "k”</a:t>
            </a:r>
            <a:endParaRPr lang="en-US" altLang="zh-CN" dirty="0">
              <a:latin typeface="Consolas" charset="0"/>
            </a:endParaRPr>
          </a:p>
        </p:txBody>
      </p:sp>
      <p:graphicFrame>
        <p:nvGraphicFramePr>
          <p:cNvPr id="68506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386414"/>
              </p:ext>
            </p:extLst>
          </p:nvPr>
        </p:nvGraphicFramePr>
        <p:xfrm>
          <a:off x="1447800" y="1390650"/>
          <a:ext cx="6172200" cy="1584960"/>
        </p:xfrm>
        <a:graphic>
          <a:graphicData uri="http://schemas.openxmlformats.org/drawingml/2006/table">
            <a:tbl>
              <a:tblPr/>
              <a:tblGrid>
                <a:gridCol w="1055688"/>
                <a:gridCol w="509587"/>
                <a:gridCol w="509588"/>
                <a:gridCol w="514350"/>
                <a:gridCol w="508000"/>
                <a:gridCol w="514350"/>
                <a:gridCol w="512762"/>
                <a:gridCol w="512763"/>
                <a:gridCol w="511175"/>
                <a:gridCol w="512762"/>
                <a:gridCol w="51117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y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priority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5008947" y="1424422"/>
            <a:ext cx="640955" cy="128198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47000"/>
            </a:schemeClr>
          </a:solidFill>
          <a:ln w="38100" cmpd="sng">
            <a:solidFill>
              <a:schemeClr val="accent5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Heap remove (dequeue)</a:t>
            </a:r>
          </a:p>
        </p:txBody>
      </p:sp>
      <p:sp>
        <p:nvSpPr>
          <p:cNvPr id="6" name="Rectangle 5"/>
          <p:cNvSpPr/>
          <p:nvPr/>
        </p:nvSpPr>
        <p:spPr>
          <a:xfrm>
            <a:off x="1395784" y="4427246"/>
            <a:ext cx="62125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Save the first value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/>
              <a:t>Move the last element to the first 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b="1" dirty="0" smtClean="0">
                <a:solidFill>
                  <a:srgbClr val="0000FF"/>
                </a:solidFill>
              </a:rPr>
              <a:t>Bubble up the smaller of the children.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Repeat step 3 until you get to the bottom of the tree.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98816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5008947" y="1424422"/>
            <a:ext cx="640955" cy="128198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47000"/>
            </a:schemeClr>
          </a:solidFill>
          <a:ln w="38100" cmpd="sng">
            <a:solidFill>
              <a:schemeClr val="accent5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57150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</a:defRPr>
            </a:lvl2pPr>
            <a:lvl3pPr marL="8556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144588" indent="-174625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4874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19446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4018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8590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3162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altLang="zh-CN" i="1" dirty="0" smtClean="0"/>
          </a:p>
          <a:p>
            <a:pPr lvl="1"/>
            <a:endParaRPr lang="en-US" altLang="zh-CN" i="1" dirty="0" smtClean="0"/>
          </a:p>
          <a:p>
            <a:pPr lvl="1"/>
            <a:endParaRPr lang="en-US" altLang="zh-CN" i="1" dirty="0" smtClean="0"/>
          </a:p>
          <a:p>
            <a:pPr lvl="1"/>
            <a:endParaRPr lang="en-US" altLang="zh-CN" i="1" dirty="0" smtClean="0"/>
          </a:p>
          <a:p>
            <a:pPr lvl="1"/>
            <a:endParaRPr lang="en-US" altLang="zh-CN" i="1" dirty="0" smtClean="0"/>
          </a:p>
          <a:p>
            <a:pPr marL="344487" lvl="1" indent="0" algn="ctr">
              <a:buFontTx/>
              <a:buNone/>
            </a:pPr>
            <a:r>
              <a:rPr lang="en-US" altLang="zh-CN" dirty="0" err="1" smtClean="0">
                <a:latin typeface="Consolas" charset="0"/>
              </a:rPr>
              <a:t>pq.</a:t>
            </a:r>
            <a:r>
              <a:rPr lang="en-US" altLang="zh-CN" b="1" dirty="0" err="1" smtClean="0">
                <a:latin typeface="Consolas" charset="0"/>
              </a:rPr>
              <a:t>dequeue</a:t>
            </a:r>
            <a:r>
              <a:rPr lang="en-US" altLang="zh-CN" dirty="0" smtClean="0">
                <a:latin typeface="Consolas" charset="0"/>
              </a:rPr>
              <a:t>() --&gt; "k”</a:t>
            </a:r>
            <a:endParaRPr lang="en-US" altLang="zh-CN" dirty="0">
              <a:latin typeface="Consolas" charset="0"/>
            </a:endParaRPr>
          </a:p>
        </p:txBody>
      </p:sp>
      <p:graphicFrame>
        <p:nvGraphicFramePr>
          <p:cNvPr id="68506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718064"/>
              </p:ext>
            </p:extLst>
          </p:nvPr>
        </p:nvGraphicFramePr>
        <p:xfrm>
          <a:off x="1447800" y="1390650"/>
          <a:ext cx="6172200" cy="1584960"/>
        </p:xfrm>
        <a:graphic>
          <a:graphicData uri="http://schemas.openxmlformats.org/drawingml/2006/table">
            <a:tbl>
              <a:tblPr/>
              <a:tblGrid>
                <a:gridCol w="1055688"/>
                <a:gridCol w="509587"/>
                <a:gridCol w="509588"/>
                <a:gridCol w="514350"/>
                <a:gridCol w="508000"/>
                <a:gridCol w="514350"/>
                <a:gridCol w="512762"/>
                <a:gridCol w="512763"/>
                <a:gridCol w="511175"/>
                <a:gridCol w="512762"/>
                <a:gridCol w="51117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e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y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priority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Heap remove (dequeue)</a:t>
            </a:r>
          </a:p>
        </p:txBody>
      </p:sp>
      <p:sp>
        <p:nvSpPr>
          <p:cNvPr id="6" name="Rectangle 5"/>
          <p:cNvSpPr/>
          <p:nvPr/>
        </p:nvSpPr>
        <p:spPr>
          <a:xfrm>
            <a:off x="1395784" y="4427246"/>
            <a:ext cx="62125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Save the first value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/>
              <a:t>Move the last element to the first 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b="1" dirty="0" smtClean="0">
                <a:solidFill>
                  <a:srgbClr val="0000FF"/>
                </a:solidFill>
              </a:rPr>
              <a:t>Bubble up the smaller of the children.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Repeat step 3 until you get to the bottom of the tree.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01417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57150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</a:defRPr>
            </a:lvl2pPr>
            <a:lvl3pPr marL="8556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144588" indent="-174625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4874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19446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4018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8590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3162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altLang="zh-CN" i="1" dirty="0" smtClean="0"/>
          </a:p>
          <a:p>
            <a:pPr lvl="1"/>
            <a:endParaRPr lang="en-US" altLang="zh-CN" i="1" dirty="0" smtClean="0"/>
          </a:p>
          <a:p>
            <a:pPr lvl="1"/>
            <a:endParaRPr lang="en-US" altLang="zh-CN" i="1" dirty="0" smtClean="0"/>
          </a:p>
          <a:p>
            <a:pPr lvl="1"/>
            <a:endParaRPr lang="en-US" altLang="zh-CN" i="1" dirty="0" smtClean="0"/>
          </a:p>
          <a:p>
            <a:pPr lvl="1"/>
            <a:endParaRPr lang="en-US" altLang="zh-CN" i="1" dirty="0" smtClean="0"/>
          </a:p>
          <a:p>
            <a:pPr marL="344487" lvl="1" indent="0" algn="ctr">
              <a:buFontTx/>
              <a:buNone/>
            </a:pPr>
            <a:r>
              <a:rPr lang="en-US" altLang="zh-CN" dirty="0" err="1" smtClean="0">
                <a:latin typeface="Consolas" charset="0"/>
              </a:rPr>
              <a:t>pq.</a:t>
            </a:r>
            <a:r>
              <a:rPr lang="en-US" altLang="zh-CN" b="1" dirty="0" err="1" smtClean="0">
                <a:latin typeface="Consolas" charset="0"/>
              </a:rPr>
              <a:t>dequeue</a:t>
            </a:r>
            <a:r>
              <a:rPr lang="en-US" altLang="zh-CN" dirty="0" smtClean="0">
                <a:latin typeface="Consolas" charset="0"/>
              </a:rPr>
              <a:t>() --&gt; "k”</a:t>
            </a:r>
            <a:endParaRPr lang="en-US" altLang="zh-CN" dirty="0">
              <a:latin typeface="Consolas" charset="0"/>
            </a:endParaRPr>
          </a:p>
        </p:txBody>
      </p:sp>
      <p:graphicFrame>
        <p:nvGraphicFramePr>
          <p:cNvPr id="68506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088702"/>
              </p:ext>
            </p:extLst>
          </p:nvPr>
        </p:nvGraphicFramePr>
        <p:xfrm>
          <a:off x="1447800" y="1390650"/>
          <a:ext cx="6172200" cy="1584960"/>
        </p:xfrm>
        <a:graphic>
          <a:graphicData uri="http://schemas.openxmlformats.org/drawingml/2006/table">
            <a:tbl>
              <a:tblPr/>
              <a:tblGrid>
                <a:gridCol w="1055688"/>
                <a:gridCol w="509587"/>
                <a:gridCol w="509588"/>
                <a:gridCol w="514350"/>
                <a:gridCol w="508000"/>
                <a:gridCol w="514350"/>
                <a:gridCol w="512762"/>
                <a:gridCol w="512763"/>
                <a:gridCol w="511175"/>
                <a:gridCol w="512762"/>
                <a:gridCol w="51117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e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y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priority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Heap remove (dequeue)</a:t>
            </a:r>
          </a:p>
        </p:txBody>
      </p:sp>
      <p:sp>
        <p:nvSpPr>
          <p:cNvPr id="6" name="Rectangle 5"/>
          <p:cNvSpPr/>
          <p:nvPr/>
        </p:nvSpPr>
        <p:spPr>
          <a:xfrm>
            <a:off x="1395784" y="4427246"/>
            <a:ext cx="62125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Save the first value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/>
              <a:t>Move the last element to the first 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Bubble up the smaller of the children.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b="1" dirty="0" smtClean="0">
                <a:solidFill>
                  <a:srgbClr val="0000FF"/>
                </a:solidFill>
              </a:rPr>
              <a:t>Repeat step 3 until you get to the bottom of the tree.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575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Big O?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44546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Worst Case</a:t>
            </a:r>
            <a:endParaRPr lang="en-US" altLang="zh-CN" sz="3600" dirty="0"/>
          </a:p>
        </p:txBody>
      </p:sp>
      <p:sp>
        <p:nvSpPr>
          <p:cNvPr id="688132" name="Oval 4"/>
          <p:cNvSpPr>
            <a:spLocks noChangeAspect="1" noChangeArrowheads="1"/>
          </p:cNvSpPr>
          <p:nvPr/>
        </p:nvSpPr>
        <p:spPr bwMode="auto">
          <a:xfrm>
            <a:off x="5540119" y="2547864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99</a:t>
            </a:r>
          </a:p>
        </p:txBody>
      </p:sp>
      <p:sp>
        <p:nvSpPr>
          <p:cNvPr id="688133" name="Oval 5"/>
          <p:cNvSpPr>
            <a:spLocks noChangeAspect="1" noChangeArrowheads="1"/>
          </p:cNvSpPr>
          <p:nvPr/>
        </p:nvSpPr>
        <p:spPr bwMode="auto">
          <a:xfrm>
            <a:off x="4133594" y="2547864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60</a:t>
            </a:r>
          </a:p>
        </p:txBody>
      </p:sp>
      <p:sp>
        <p:nvSpPr>
          <p:cNvPr id="688134" name="Oval 6"/>
          <p:cNvSpPr>
            <a:spLocks noChangeAspect="1" noChangeArrowheads="1"/>
          </p:cNvSpPr>
          <p:nvPr/>
        </p:nvSpPr>
        <p:spPr bwMode="auto">
          <a:xfrm>
            <a:off x="2919156" y="254786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40</a:t>
            </a:r>
          </a:p>
        </p:txBody>
      </p:sp>
      <p:sp>
        <p:nvSpPr>
          <p:cNvPr id="688135" name="Oval 7"/>
          <p:cNvSpPr>
            <a:spLocks noChangeAspect="1" noChangeArrowheads="1"/>
          </p:cNvSpPr>
          <p:nvPr/>
        </p:nvSpPr>
        <p:spPr bwMode="auto">
          <a:xfrm>
            <a:off x="5205156" y="179221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80</a:t>
            </a:r>
          </a:p>
        </p:txBody>
      </p:sp>
      <p:sp>
        <p:nvSpPr>
          <p:cNvPr id="688136" name="Oval 8"/>
          <p:cNvSpPr>
            <a:spLocks noChangeAspect="1" noChangeArrowheads="1"/>
          </p:cNvSpPr>
          <p:nvPr/>
        </p:nvSpPr>
        <p:spPr bwMode="auto">
          <a:xfrm>
            <a:off x="3604956" y="1792214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  <p:sp>
        <p:nvSpPr>
          <p:cNvPr id="688137" name="Oval 9"/>
          <p:cNvSpPr>
            <a:spLocks noChangeAspect="1" noChangeArrowheads="1"/>
          </p:cNvSpPr>
          <p:nvPr/>
        </p:nvSpPr>
        <p:spPr bwMode="auto">
          <a:xfrm>
            <a:off x="4354256" y="1036564"/>
            <a:ext cx="460375" cy="481013"/>
          </a:xfrm>
          <a:prstGeom prst="ellipse">
            <a:avLst/>
          </a:prstGeom>
          <a:solidFill>
            <a:srgbClr val="FFFFFF"/>
          </a:solidFill>
          <a:ln w="38100">
            <a:solidFill>
              <a:srgbClr val="000000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dirty="0">
                <a:latin typeface="Calibri" charset="0"/>
                <a:ea typeface="MS PGothic" charset="0"/>
                <a:cs typeface="MS PGothic" charset="0"/>
              </a:rPr>
              <a:t>10</a:t>
            </a:r>
          </a:p>
        </p:txBody>
      </p:sp>
      <p:cxnSp>
        <p:nvCxnSpPr>
          <p:cNvPr id="688138" name="AutoShape 10"/>
          <p:cNvCxnSpPr>
            <a:cxnSpLocks noChangeShapeType="1"/>
            <a:stCxn id="688137" idx="3"/>
            <a:endCxn id="688136" idx="0"/>
          </p:cNvCxnSpPr>
          <p:nvPr/>
        </p:nvCxnSpPr>
        <p:spPr bwMode="auto">
          <a:xfrm flipH="1">
            <a:off x="3835144" y="1466777"/>
            <a:ext cx="585787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39" name="AutoShape 11"/>
          <p:cNvCxnSpPr>
            <a:cxnSpLocks noChangeShapeType="1"/>
            <a:stCxn id="688137" idx="5"/>
            <a:endCxn id="688135" idx="0"/>
          </p:cNvCxnSpPr>
          <p:nvPr/>
        </p:nvCxnSpPr>
        <p:spPr bwMode="auto">
          <a:xfrm>
            <a:off x="4747956" y="1466777"/>
            <a:ext cx="688975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0" name="AutoShape 12"/>
          <p:cNvCxnSpPr>
            <a:cxnSpLocks noChangeShapeType="1"/>
            <a:stCxn id="688135" idx="5"/>
            <a:endCxn id="688132" idx="0"/>
          </p:cNvCxnSpPr>
          <p:nvPr/>
        </p:nvCxnSpPr>
        <p:spPr bwMode="auto">
          <a:xfrm>
            <a:off x="5598856" y="2222427"/>
            <a:ext cx="1730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1" name="AutoShape 13"/>
          <p:cNvCxnSpPr>
            <a:cxnSpLocks noChangeShapeType="1"/>
            <a:stCxn id="688136" idx="3"/>
            <a:endCxn id="688134" idx="0"/>
          </p:cNvCxnSpPr>
          <p:nvPr/>
        </p:nvCxnSpPr>
        <p:spPr bwMode="auto">
          <a:xfrm flipH="1">
            <a:off x="3150931" y="2222427"/>
            <a:ext cx="520700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2" name="AutoShape 14"/>
          <p:cNvCxnSpPr>
            <a:cxnSpLocks noChangeShapeType="1"/>
            <a:stCxn id="688136" idx="5"/>
            <a:endCxn id="688133" idx="0"/>
          </p:cNvCxnSpPr>
          <p:nvPr/>
        </p:nvCxnSpPr>
        <p:spPr bwMode="auto">
          <a:xfrm>
            <a:off x="3998656" y="2222427"/>
            <a:ext cx="366713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3" name="Oval 15"/>
          <p:cNvSpPr>
            <a:spLocks noChangeAspect="1" noChangeArrowheads="1"/>
          </p:cNvSpPr>
          <p:nvPr/>
        </p:nvSpPr>
        <p:spPr bwMode="auto">
          <a:xfrm>
            <a:off x="2573081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50</a:t>
            </a:r>
          </a:p>
        </p:txBody>
      </p:sp>
      <p:cxnSp>
        <p:nvCxnSpPr>
          <p:cNvPr id="688144" name="AutoShape 16"/>
          <p:cNvCxnSpPr>
            <a:cxnSpLocks noChangeShapeType="1"/>
            <a:stCxn id="688134" idx="3"/>
            <a:endCxn id="688143" idx="0"/>
          </p:cNvCxnSpPr>
          <p:nvPr/>
        </p:nvCxnSpPr>
        <p:spPr bwMode="auto">
          <a:xfrm flipH="1">
            <a:off x="2787394" y="2978077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5" name="Oval 17"/>
          <p:cNvSpPr>
            <a:spLocks noChangeAspect="1" noChangeArrowheads="1"/>
          </p:cNvSpPr>
          <p:nvPr/>
        </p:nvSpPr>
        <p:spPr bwMode="auto">
          <a:xfrm>
            <a:off x="3298569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76</a:t>
            </a:r>
          </a:p>
        </p:txBody>
      </p:sp>
      <p:cxnSp>
        <p:nvCxnSpPr>
          <p:cNvPr id="688146" name="AutoShape 18"/>
          <p:cNvCxnSpPr>
            <a:cxnSpLocks noChangeShapeType="1"/>
            <a:stCxn id="688134" idx="5"/>
            <a:endCxn id="688145" idx="0"/>
          </p:cNvCxnSpPr>
          <p:nvPr/>
        </p:nvCxnSpPr>
        <p:spPr bwMode="auto">
          <a:xfrm>
            <a:off x="3312856" y="2978077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7" name="Oval 19"/>
          <p:cNvSpPr>
            <a:spLocks noChangeAspect="1" noChangeArrowheads="1"/>
          </p:cNvSpPr>
          <p:nvPr/>
        </p:nvSpPr>
        <p:spPr bwMode="auto">
          <a:xfrm>
            <a:off x="4881306" y="254786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85</a:t>
            </a:r>
          </a:p>
        </p:txBody>
      </p:sp>
      <p:cxnSp>
        <p:nvCxnSpPr>
          <p:cNvPr id="688148" name="AutoShape 20"/>
          <p:cNvCxnSpPr>
            <a:cxnSpLocks noChangeShapeType="1"/>
            <a:stCxn id="688135" idx="3"/>
            <a:endCxn id="688147" idx="0"/>
          </p:cNvCxnSpPr>
          <p:nvPr/>
        </p:nvCxnSpPr>
        <p:spPr bwMode="auto">
          <a:xfrm flipH="1">
            <a:off x="5113081" y="2222427"/>
            <a:ext cx="1603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9" name="Oval 21"/>
          <p:cNvSpPr>
            <a:spLocks noChangeAspect="1" noChangeArrowheads="1"/>
          </p:cNvSpPr>
          <p:nvPr/>
        </p:nvSpPr>
        <p:spPr bwMode="auto">
          <a:xfrm>
            <a:off x="3892294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dirty="0" smtClean="0">
                <a:latin typeface="Calibri" charset="0"/>
                <a:ea typeface="MS PGothic" charset="0"/>
                <a:cs typeface="MS PGothic" charset="0"/>
              </a:rPr>
              <a:t>99</a:t>
            </a:r>
            <a:endParaRPr lang="en-US" altLang="zh-CN" sz="2200" dirty="0">
              <a:latin typeface="Calibri" charset="0"/>
              <a:ea typeface="MS PGothic" charset="0"/>
              <a:cs typeface="MS PGothic" charset="0"/>
            </a:endParaRPr>
          </a:p>
        </p:txBody>
      </p:sp>
      <p:cxnSp>
        <p:nvCxnSpPr>
          <p:cNvPr id="688150" name="AutoShape 22"/>
          <p:cNvCxnSpPr>
            <a:cxnSpLocks noChangeShapeType="1"/>
            <a:stCxn id="688133" idx="3"/>
            <a:endCxn id="688149" idx="0"/>
          </p:cNvCxnSpPr>
          <p:nvPr/>
        </p:nvCxnSpPr>
        <p:spPr bwMode="auto">
          <a:xfrm flipH="1">
            <a:off x="4106606" y="2978077"/>
            <a:ext cx="95250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688151" name="Group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21450"/>
              </p:ext>
            </p:extLst>
          </p:nvPr>
        </p:nvGraphicFramePr>
        <p:xfrm>
          <a:off x="1371600" y="5105400"/>
          <a:ext cx="6638925" cy="1188720"/>
        </p:xfrm>
        <a:graphic>
          <a:graphicData uri="http://schemas.openxmlformats.org/drawingml/2006/table">
            <a:tbl>
              <a:tblPr/>
              <a:tblGrid>
                <a:gridCol w="736600"/>
                <a:gridCol w="452438"/>
                <a:gridCol w="452437"/>
                <a:gridCol w="455613"/>
                <a:gridCol w="450850"/>
                <a:gridCol w="457200"/>
                <a:gridCol w="454025"/>
                <a:gridCol w="455612"/>
                <a:gridCol w="454025"/>
                <a:gridCol w="454025"/>
                <a:gridCol w="454025"/>
                <a:gridCol w="454025"/>
                <a:gridCol w="454025"/>
                <a:gridCol w="45402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12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99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88211" name="Line 83"/>
          <p:cNvSpPr>
            <a:spLocks noChangeShapeType="1"/>
          </p:cNvSpPr>
          <p:nvPr/>
        </p:nvSpPr>
        <p:spPr bwMode="auto">
          <a:xfrm flipV="1">
            <a:off x="4438517" y="3964642"/>
            <a:ext cx="0" cy="94585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753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Worst Case</a:t>
            </a:r>
            <a:endParaRPr lang="en-US" altLang="zh-CN" sz="3600" dirty="0"/>
          </a:p>
        </p:txBody>
      </p:sp>
      <p:sp>
        <p:nvSpPr>
          <p:cNvPr id="688132" name="Oval 4"/>
          <p:cNvSpPr>
            <a:spLocks noChangeAspect="1" noChangeArrowheads="1"/>
          </p:cNvSpPr>
          <p:nvPr/>
        </p:nvSpPr>
        <p:spPr bwMode="auto">
          <a:xfrm>
            <a:off x="5540119" y="2547864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99</a:t>
            </a:r>
          </a:p>
        </p:txBody>
      </p:sp>
      <p:sp>
        <p:nvSpPr>
          <p:cNvPr id="688133" name="Oval 5"/>
          <p:cNvSpPr>
            <a:spLocks noChangeAspect="1" noChangeArrowheads="1"/>
          </p:cNvSpPr>
          <p:nvPr/>
        </p:nvSpPr>
        <p:spPr bwMode="auto">
          <a:xfrm>
            <a:off x="4133594" y="2547864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60</a:t>
            </a:r>
          </a:p>
        </p:txBody>
      </p:sp>
      <p:sp>
        <p:nvSpPr>
          <p:cNvPr id="688134" name="Oval 6"/>
          <p:cNvSpPr>
            <a:spLocks noChangeAspect="1" noChangeArrowheads="1"/>
          </p:cNvSpPr>
          <p:nvPr/>
        </p:nvSpPr>
        <p:spPr bwMode="auto">
          <a:xfrm>
            <a:off x="2919156" y="254786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40</a:t>
            </a:r>
          </a:p>
        </p:txBody>
      </p:sp>
      <p:sp>
        <p:nvSpPr>
          <p:cNvPr id="688135" name="Oval 7"/>
          <p:cNvSpPr>
            <a:spLocks noChangeAspect="1" noChangeArrowheads="1"/>
          </p:cNvSpPr>
          <p:nvPr/>
        </p:nvSpPr>
        <p:spPr bwMode="auto">
          <a:xfrm>
            <a:off x="5205156" y="179221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80</a:t>
            </a:r>
          </a:p>
        </p:txBody>
      </p:sp>
      <p:sp>
        <p:nvSpPr>
          <p:cNvPr id="688136" name="Oval 8"/>
          <p:cNvSpPr>
            <a:spLocks noChangeAspect="1" noChangeArrowheads="1"/>
          </p:cNvSpPr>
          <p:nvPr/>
        </p:nvSpPr>
        <p:spPr bwMode="auto">
          <a:xfrm>
            <a:off x="3604956" y="1792214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  <p:sp>
        <p:nvSpPr>
          <p:cNvPr id="688137" name="Oval 9"/>
          <p:cNvSpPr>
            <a:spLocks noChangeAspect="1" noChangeArrowheads="1"/>
          </p:cNvSpPr>
          <p:nvPr/>
        </p:nvSpPr>
        <p:spPr bwMode="auto">
          <a:xfrm>
            <a:off x="4354256" y="1036564"/>
            <a:ext cx="460375" cy="481013"/>
          </a:xfrm>
          <a:prstGeom prst="ellipse">
            <a:avLst/>
          </a:prstGeom>
          <a:solidFill>
            <a:srgbClr val="FFFFFF"/>
          </a:solidFill>
          <a:ln w="38100">
            <a:solidFill>
              <a:srgbClr val="FF0000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dirty="0" smtClean="0">
                <a:latin typeface="Calibri" charset="0"/>
                <a:ea typeface="MS PGothic" charset="0"/>
                <a:cs typeface="MS PGothic" charset="0"/>
              </a:rPr>
              <a:t>99</a:t>
            </a:r>
            <a:endParaRPr lang="en-US" altLang="zh-CN" sz="2200" dirty="0">
              <a:latin typeface="Calibri" charset="0"/>
              <a:ea typeface="MS PGothic" charset="0"/>
              <a:cs typeface="MS PGothic" charset="0"/>
            </a:endParaRPr>
          </a:p>
        </p:txBody>
      </p:sp>
      <p:cxnSp>
        <p:nvCxnSpPr>
          <p:cNvPr id="688138" name="AutoShape 10"/>
          <p:cNvCxnSpPr>
            <a:cxnSpLocks noChangeShapeType="1"/>
            <a:stCxn id="688137" idx="3"/>
            <a:endCxn id="688136" idx="0"/>
          </p:cNvCxnSpPr>
          <p:nvPr/>
        </p:nvCxnSpPr>
        <p:spPr bwMode="auto">
          <a:xfrm flipH="1">
            <a:off x="3835144" y="1466777"/>
            <a:ext cx="585787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39" name="AutoShape 11"/>
          <p:cNvCxnSpPr>
            <a:cxnSpLocks noChangeShapeType="1"/>
            <a:stCxn id="688137" idx="5"/>
            <a:endCxn id="688135" idx="0"/>
          </p:cNvCxnSpPr>
          <p:nvPr/>
        </p:nvCxnSpPr>
        <p:spPr bwMode="auto">
          <a:xfrm>
            <a:off x="4747956" y="1466777"/>
            <a:ext cx="688975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0" name="AutoShape 12"/>
          <p:cNvCxnSpPr>
            <a:cxnSpLocks noChangeShapeType="1"/>
            <a:stCxn id="688135" idx="5"/>
            <a:endCxn id="688132" idx="0"/>
          </p:cNvCxnSpPr>
          <p:nvPr/>
        </p:nvCxnSpPr>
        <p:spPr bwMode="auto">
          <a:xfrm>
            <a:off x="5598856" y="2222427"/>
            <a:ext cx="1730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1" name="AutoShape 13"/>
          <p:cNvCxnSpPr>
            <a:cxnSpLocks noChangeShapeType="1"/>
            <a:stCxn id="688136" idx="3"/>
            <a:endCxn id="688134" idx="0"/>
          </p:cNvCxnSpPr>
          <p:nvPr/>
        </p:nvCxnSpPr>
        <p:spPr bwMode="auto">
          <a:xfrm flipH="1">
            <a:off x="3150931" y="2222427"/>
            <a:ext cx="520700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2" name="AutoShape 14"/>
          <p:cNvCxnSpPr>
            <a:cxnSpLocks noChangeShapeType="1"/>
            <a:stCxn id="688136" idx="5"/>
            <a:endCxn id="688133" idx="0"/>
          </p:cNvCxnSpPr>
          <p:nvPr/>
        </p:nvCxnSpPr>
        <p:spPr bwMode="auto">
          <a:xfrm>
            <a:off x="3998656" y="2222427"/>
            <a:ext cx="366713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3" name="Oval 15"/>
          <p:cNvSpPr>
            <a:spLocks noChangeAspect="1" noChangeArrowheads="1"/>
          </p:cNvSpPr>
          <p:nvPr/>
        </p:nvSpPr>
        <p:spPr bwMode="auto">
          <a:xfrm>
            <a:off x="2573081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50</a:t>
            </a:r>
          </a:p>
        </p:txBody>
      </p:sp>
      <p:cxnSp>
        <p:nvCxnSpPr>
          <p:cNvPr id="688144" name="AutoShape 16"/>
          <p:cNvCxnSpPr>
            <a:cxnSpLocks noChangeShapeType="1"/>
            <a:stCxn id="688134" idx="3"/>
            <a:endCxn id="688143" idx="0"/>
          </p:cNvCxnSpPr>
          <p:nvPr/>
        </p:nvCxnSpPr>
        <p:spPr bwMode="auto">
          <a:xfrm flipH="1">
            <a:off x="2787394" y="2978077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5" name="Oval 17"/>
          <p:cNvSpPr>
            <a:spLocks noChangeAspect="1" noChangeArrowheads="1"/>
          </p:cNvSpPr>
          <p:nvPr/>
        </p:nvSpPr>
        <p:spPr bwMode="auto">
          <a:xfrm>
            <a:off x="3298569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76</a:t>
            </a:r>
          </a:p>
        </p:txBody>
      </p:sp>
      <p:cxnSp>
        <p:nvCxnSpPr>
          <p:cNvPr id="688146" name="AutoShape 18"/>
          <p:cNvCxnSpPr>
            <a:cxnSpLocks noChangeShapeType="1"/>
            <a:stCxn id="688134" idx="5"/>
            <a:endCxn id="688145" idx="0"/>
          </p:cNvCxnSpPr>
          <p:nvPr/>
        </p:nvCxnSpPr>
        <p:spPr bwMode="auto">
          <a:xfrm>
            <a:off x="3312856" y="2978077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7" name="Oval 19"/>
          <p:cNvSpPr>
            <a:spLocks noChangeAspect="1" noChangeArrowheads="1"/>
          </p:cNvSpPr>
          <p:nvPr/>
        </p:nvSpPr>
        <p:spPr bwMode="auto">
          <a:xfrm>
            <a:off x="4881306" y="254786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85</a:t>
            </a:r>
          </a:p>
        </p:txBody>
      </p:sp>
      <p:cxnSp>
        <p:nvCxnSpPr>
          <p:cNvPr id="688148" name="AutoShape 20"/>
          <p:cNvCxnSpPr>
            <a:cxnSpLocks noChangeShapeType="1"/>
            <a:stCxn id="688135" idx="3"/>
            <a:endCxn id="688147" idx="0"/>
          </p:cNvCxnSpPr>
          <p:nvPr/>
        </p:nvCxnSpPr>
        <p:spPr bwMode="auto">
          <a:xfrm flipH="1">
            <a:off x="5113081" y="2222427"/>
            <a:ext cx="1603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688151" name="Group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880461"/>
              </p:ext>
            </p:extLst>
          </p:nvPr>
        </p:nvGraphicFramePr>
        <p:xfrm>
          <a:off x="1371600" y="5105400"/>
          <a:ext cx="6638925" cy="1188720"/>
        </p:xfrm>
        <a:graphic>
          <a:graphicData uri="http://schemas.openxmlformats.org/drawingml/2006/table">
            <a:tbl>
              <a:tblPr/>
              <a:tblGrid>
                <a:gridCol w="736600"/>
                <a:gridCol w="452438"/>
                <a:gridCol w="452437"/>
                <a:gridCol w="455613"/>
                <a:gridCol w="450850"/>
                <a:gridCol w="457200"/>
                <a:gridCol w="454025"/>
                <a:gridCol w="455612"/>
                <a:gridCol w="454025"/>
                <a:gridCol w="454025"/>
                <a:gridCol w="454025"/>
                <a:gridCol w="454025"/>
                <a:gridCol w="454025"/>
                <a:gridCol w="45402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12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99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88211" name="Line 83"/>
          <p:cNvSpPr>
            <a:spLocks noChangeShapeType="1"/>
          </p:cNvSpPr>
          <p:nvPr/>
        </p:nvSpPr>
        <p:spPr bwMode="auto">
          <a:xfrm flipV="1">
            <a:off x="4438517" y="3964642"/>
            <a:ext cx="0" cy="94585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459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Worst Case</a:t>
            </a:r>
            <a:endParaRPr lang="en-US" altLang="zh-CN" sz="3600" dirty="0"/>
          </a:p>
        </p:txBody>
      </p:sp>
      <p:sp>
        <p:nvSpPr>
          <p:cNvPr id="688132" name="Oval 4"/>
          <p:cNvSpPr>
            <a:spLocks noChangeAspect="1" noChangeArrowheads="1"/>
          </p:cNvSpPr>
          <p:nvPr/>
        </p:nvSpPr>
        <p:spPr bwMode="auto">
          <a:xfrm>
            <a:off x="5540119" y="2547864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99</a:t>
            </a:r>
          </a:p>
        </p:txBody>
      </p:sp>
      <p:sp>
        <p:nvSpPr>
          <p:cNvPr id="688133" name="Oval 5"/>
          <p:cNvSpPr>
            <a:spLocks noChangeAspect="1" noChangeArrowheads="1"/>
          </p:cNvSpPr>
          <p:nvPr/>
        </p:nvSpPr>
        <p:spPr bwMode="auto">
          <a:xfrm>
            <a:off x="4133594" y="2547864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60</a:t>
            </a:r>
          </a:p>
        </p:txBody>
      </p:sp>
      <p:sp>
        <p:nvSpPr>
          <p:cNvPr id="688134" name="Oval 6"/>
          <p:cNvSpPr>
            <a:spLocks noChangeAspect="1" noChangeArrowheads="1"/>
          </p:cNvSpPr>
          <p:nvPr/>
        </p:nvSpPr>
        <p:spPr bwMode="auto">
          <a:xfrm>
            <a:off x="2919156" y="2547864"/>
            <a:ext cx="461963" cy="481013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40</a:t>
            </a:r>
          </a:p>
        </p:txBody>
      </p:sp>
      <p:sp>
        <p:nvSpPr>
          <p:cNvPr id="688135" name="Oval 7"/>
          <p:cNvSpPr>
            <a:spLocks noChangeAspect="1" noChangeArrowheads="1"/>
          </p:cNvSpPr>
          <p:nvPr/>
        </p:nvSpPr>
        <p:spPr bwMode="auto">
          <a:xfrm>
            <a:off x="5205156" y="179221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80</a:t>
            </a:r>
          </a:p>
        </p:txBody>
      </p:sp>
      <p:sp>
        <p:nvSpPr>
          <p:cNvPr id="688136" name="Oval 8"/>
          <p:cNvSpPr>
            <a:spLocks noChangeAspect="1" noChangeArrowheads="1"/>
          </p:cNvSpPr>
          <p:nvPr/>
        </p:nvSpPr>
        <p:spPr bwMode="auto">
          <a:xfrm>
            <a:off x="3604956" y="1792214"/>
            <a:ext cx="460375" cy="481013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  <p:sp>
        <p:nvSpPr>
          <p:cNvPr id="688137" name="Oval 9"/>
          <p:cNvSpPr>
            <a:spLocks noChangeAspect="1" noChangeArrowheads="1"/>
          </p:cNvSpPr>
          <p:nvPr/>
        </p:nvSpPr>
        <p:spPr bwMode="auto">
          <a:xfrm>
            <a:off x="4354256" y="1036564"/>
            <a:ext cx="460375" cy="481013"/>
          </a:xfrm>
          <a:prstGeom prst="ellipse">
            <a:avLst/>
          </a:prstGeom>
          <a:solidFill>
            <a:srgbClr val="FFFFFF"/>
          </a:solidFill>
          <a:ln w="38100">
            <a:solidFill>
              <a:srgbClr val="FF0000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dirty="0" smtClean="0">
                <a:latin typeface="Calibri" charset="0"/>
                <a:ea typeface="MS PGothic" charset="0"/>
                <a:cs typeface="MS PGothic" charset="0"/>
              </a:rPr>
              <a:t>99</a:t>
            </a:r>
            <a:endParaRPr lang="en-US" altLang="zh-CN" sz="2200" dirty="0">
              <a:latin typeface="Calibri" charset="0"/>
              <a:ea typeface="MS PGothic" charset="0"/>
              <a:cs typeface="MS PGothic" charset="0"/>
            </a:endParaRPr>
          </a:p>
        </p:txBody>
      </p:sp>
      <p:cxnSp>
        <p:nvCxnSpPr>
          <p:cNvPr id="688138" name="AutoShape 10"/>
          <p:cNvCxnSpPr>
            <a:cxnSpLocks noChangeShapeType="1"/>
            <a:stCxn id="688137" idx="3"/>
            <a:endCxn id="688136" idx="0"/>
          </p:cNvCxnSpPr>
          <p:nvPr/>
        </p:nvCxnSpPr>
        <p:spPr bwMode="auto">
          <a:xfrm flipH="1">
            <a:off x="3835144" y="1466777"/>
            <a:ext cx="585787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39" name="AutoShape 11"/>
          <p:cNvCxnSpPr>
            <a:cxnSpLocks noChangeShapeType="1"/>
            <a:stCxn id="688137" idx="5"/>
            <a:endCxn id="688135" idx="0"/>
          </p:cNvCxnSpPr>
          <p:nvPr/>
        </p:nvCxnSpPr>
        <p:spPr bwMode="auto">
          <a:xfrm>
            <a:off x="4747956" y="1466777"/>
            <a:ext cx="688975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0" name="AutoShape 12"/>
          <p:cNvCxnSpPr>
            <a:cxnSpLocks noChangeShapeType="1"/>
            <a:stCxn id="688135" idx="5"/>
            <a:endCxn id="688132" idx="0"/>
          </p:cNvCxnSpPr>
          <p:nvPr/>
        </p:nvCxnSpPr>
        <p:spPr bwMode="auto">
          <a:xfrm>
            <a:off x="5598856" y="2222427"/>
            <a:ext cx="1730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1" name="AutoShape 13"/>
          <p:cNvCxnSpPr>
            <a:cxnSpLocks noChangeShapeType="1"/>
            <a:stCxn id="688136" idx="3"/>
            <a:endCxn id="688134" idx="0"/>
          </p:cNvCxnSpPr>
          <p:nvPr/>
        </p:nvCxnSpPr>
        <p:spPr bwMode="auto">
          <a:xfrm flipH="1">
            <a:off x="3150931" y="2222427"/>
            <a:ext cx="520700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2" name="AutoShape 14"/>
          <p:cNvCxnSpPr>
            <a:cxnSpLocks noChangeShapeType="1"/>
            <a:stCxn id="688136" idx="5"/>
            <a:endCxn id="688133" idx="0"/>
          </p:cNvCxnSpPr>
          <p:nvPr/>
        </p:nvCxnSpPr>
        <p:spPr bwMode="auto">
          <a:xfrm>
            <a:off x="3998656" y="2222427"/>
            <a:ext cx="366713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3" name="Oval 15"/>
          <p:cNvSpPr>
            <a:spLocks noChangeAspect="1" noChangeArrowheads="1"/>
          </p:cNvSpPr>
          <p:nvPr/>
        </p:nvSpPr>
        <p:spPr bwMode="auto">
          <a:xfrm>
            <a:off x="2573081" y="3305102"/>
            <a:ext cx="428625" cy="446087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50</a:t>
            </a:r>
          </a:p>
        </p:txBody>
      </p:sp>
      <p:cxnSp>
        <p:nvCxnSpPr>
          <p:cNvPr id="688144" name="AutoShape 16"/>
          <p:cNvCxnSpPr>
            <a:cxnSpLocks noChangeShapeType="1"/>
            <a:stCxn id="688134" idx="3"/>
            <a:endCxn id="688143" idx="0"/>
          </p:cNvCxnSpPr>
          <p:nvPr/>
        </p:nvCxnSpPr>
        <p:spPr bwMode="auto">
          <a:xfrm flipH="1">
            <a:off x="2787394" y="2978077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5" name="Oval 17"/>
          <p:cNvSpPr>
            <a:spLocks noChangeAspect="1" noChangeArrowheads="1"/>
          </p:cNvSpPr>
          <p:nvPr/>
        </p:nvSpPr>
        <p:spPr bwMode="auto">
          <a:xfrm>
            <a:off x="3298569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76</a:t>
            </a:r>
          </a:p>
        </p:txBody>
      </p:sp>
      <p:cxnSp>
        <p:nvCxnSpPr>
          <p:cNvPr id="688146" name="AutoShape 18"/>
          <p:cNvCxnSpPr>
            <a:cxnSpLocks noChangeShapeType="1"/>
            <a:stCxn id="688134" idx="5"/>
            <a:endCxn id="688145" idx="0"/>
          </p:cNvCxnSpPr>
          <p:nvPr/>
        </p:nvCxnSpPr>
        <p:spPr bwMode="auto">
          <a:xfrm>
            <a:off x="3312856" y="2978077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7" name="Oval 19"/>
          <p:cNvSpPr>
            <a:spLocks noChangeAspect="1" noChangeArrowheads="1"/>
          </p:cNvSpPr>
          <p:nvPr/>
        </p:nvSpPr>
        <p:spPr bwMode="auto">
          <a:xfrm>
            <a:off x="4881306" y="254786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85</a:t>
            </a:r>
          </a:p>
        </p:txBody>
      </p:sp>
      <p:cxnSp>
        <p:nvCxnSpPr>
          <p:cNvPr id="688148" name="AutoShape 20"/>
          <p:cNvCxnSpPr>
            <a:cxnSpLocks noChangeShapeType="1"/>
            <a:stCxn id="688135" idx="3"/>
            <a:endCxn id="688147" idx="0"/>
          </p:cNvCxnSpPr>
          <p:nvPr/>
        </p:nvCxnSpPr>
        <p:spPr bwMode="auto">
          <a:xfrm flipH="1">
            <a:off x="5113081" y="2222427"/>
            <a:ext cx="1603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688151" name="Group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846910"/>
              </p:ext>
            </p:extLst>
          </p:nvPr>
        </p:nvGraphicFramePr>
        <p:xfrm>
          <a:off x="1371600" y="5105400"/>
          <a:ext cx="6638925" cy="1188720"/>
        </p:xfrm>
        <a:graphic>
          <a:graphicData uri="http://schemas.openxmlformats.org/drawingml/2006/table">
            <a:tbl>
              <a:tblPr/>
              <a:tblGrid>
                <a:gridCol w="736600"/>
                <a:gridCol w="452438"/>
                <a:gridCol w="452437"/>
                <a:gridCol w="455613"/>
                <a:gridCol w="450850"/>
                <a:gridCol w="457200"/>
                <a:gridCol w="454025"/>
                <a:gridCol w="455612"/>
                <a:gridCol w="454025"/>
                <a:gridCol w="454025"/>
                <a:gridCol w="454025"/>
                <a:gridCol w="454025"/>
                <a:gridCol w="454025"/>
                <a:gridCol w="45402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12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99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88211" name="Line 83"/>
          <p:cNvSpPr>
            <a:spLocks noChangeShapeType="1"/>
          </p:cNvSpPr>
          <p:nvPr/>
        </p:nvSpPr>
        <p:spPr bwMode="auto">
          <a:xfrm flipV="1">
            <a:off x="4438517" y="3964642"/>
            <a:ext cx="0" cy="94585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777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Worst Case</a:t>
            </a:r>
            <a:endParaRPr lang="en-US" altLang="zh-CN" sz="3600" dirty="0"/>
          </a:p>
        </p:txBody>
      </p:sp>
      <p:sp>
        <p:nvSpPr>
          <p:cNvPr id="688132" name="Oval 4"/>
          <p:cNvSpPr>
            <a:spLocks noChangeAspect="1" noChangeArrowheads="1"/>
          </p:cNvSpPr>
          <p:nvPr/>
        </p:nvSpPr>
        <p:spPr bwMode="auto">
          <a:xfrm>
            <a:off x="5540119" y="2547864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99</a:t>
            </a:r>
          </a:p>
        </p:txBody>
      </p:sp>
      <p:sp>
        <p:nvSpPr>
          <p:cNvPr id="688133" name="Oval 5"/>
          <p:cNvSpPr>
            <a:spLocks noChangeAspect="1" noChangeArrowheads="1"/>
          </p:cNvSpPr>
          <p:nvPr/>
        </p:nvSpPr>
        <p:spPr bwMode="auto">
          <a:xfrm>
            <a:off x="4133594" y="2547864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60</a:t>
            </a:r>
          </a:p>
        </p:txBody>
      </p:sp>
      <p:sp>
        <p:nvSpPr>
          <p:cNvPr id="688134" name="Oval 6"/>
          <p:cNvSpPr>
            <a:spLocks noChangeAspect="1" noChangeArrowheads="1"/>
          </p:cNvSpPr>
          <p:nvPr/>
        </p:nvSpPr>
        <p:spPr bwMode="auto">
          <a:xfrm>
            <a:off x="2919156" y="2547864"/>
            <a:ext cx="461963" cy="481013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40</a:t>
            </a:r>
          </a:p>
        </p:txBody>
      </p:sp>
      <p:sp>
        <p:nvSpPr>
          <p:cNvPr id="688135" name="Oval 7"/>
          <p:cNvSpPr>
            <a:spLocks noChangeAspect="1" noChangeArrowheads="1"/>
          </p:cNvSpPr>
          <p:nvPr/>
        </p:nvSpPr>
        <p:spPr bwMode="auto">
          <a:xfrm>
            <a:off x="5205156" y="179221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80</a:t>
            </a:r>
          </a:p>
        </p:txBody>
      </p:sp>
      <p:sp>
        <p:nvSpPr>
          <p:cNvPr id="688136" name="Oval 8"/>
          <p:cNvSpPr>
            <a:spLocks noChangeAspect="1" noChangeArrowheads="1"/>
          </p:cNvSpPr>
          <p:nvPr/>
        </p:nvSpPr>
        <p:spPr bwMode="auto">
          <a:xfrm>
            <a:off x="3604956" y="1792214"/>
            <a:ext cx="460375" cy="481013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  <p:sp>
        <p:nvSpPr>
          <p:cNvPr id="688137" name="Oval 9"/>
          <p:cNvSpPr>
            <a:spLocks noChangeAspect="1" noChangeArrowheads="1"/>
          </p:cNvSpPr>
          <p:nvPr/>
        </p:nvSpPr>
        <p:spPr bwMode="auto">
          <a:xfrm>
            <a:off x="4354256" y="1036564"/>
            <a:ext cx="460375" cy="481013"/>
          </a:xfrm>
          <a:prstGeom prst="ellipse">
            <a:avLst/>
          </a:prstGeom>
          <a:solidFill>
            <a:srgbClr val="FFFFFF"/>
          </a:solidFill>
          <a:ln w="38100">
            <a:solidFill>
              <a:srgbClr val="FF0000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dirty="0" smtClean="0">
                <a:latin typeface="Calibri" charset="0"/>
                <a:ea typeface="MS PGothic" charset="0"/>
                <a:cs typeface="MS PGothic" charset="0"/>
              </a:rPr>
              <a:t>99</a:t>
            </a:r>
            <a:endParaRPr lang="en-US" altLang="zh-CN" sz="2200" dirty="0">
              <a:latin typeface="Calibri" charset="0"/>
              <a:ea typeface="MS PGothic" charset="0"/>
              <a:cs typeface="MS PGothic" charset="0"/>
            </a:endParaRPr>
          </a:p>
        </p:txBody>
      </p:sp>
      <p:cxnSp>
        <p:nvCxnSpPr>
          <p:cNvPr id="688138" name="AutoShape 10"/>
          <p:cNvCxnSpPr>
            <a:cxnSpLocks noChangeShapeType="1"/>
            <a:stCxn id="688137" idx="3"/>
            <a:endCxn id="688136" idx="0"/>
          </p:cNvCxnSpPr>
          <p:nvPr/>
        </p:nvCxnSpPr>
        <p:spPr bwMode="auto">
          <a:xfrm flipH="1">
            <a:off x="3835144" y="1466777"/>
            <a:ext cx="585787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39" name="AutoShape 11"/>
          <p:cNvCxnSpPr>
            <a:cxnSpLocks noChangeShapeType="1"/>
            <a:stCxn id="688137" idx="5"/>
            <a:endCxn id="688135" idx="0"/>
          </p:cNvCxnSpPr>
          <p:nvPr/>
        </p:nvCxnSpPr>
        <p:spPr bwMode="auto">
          <a:xfrm>
            <a:off x="4747956" y="1466777"/>
            <a:ext cx="688975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0" name="AutoShape 12"/>
          <p:cNvCxnSpPr>
            <a:cxnSpLocks noChangeShapeType="1"/>
            <a:stCxn id="688135" idx="5"/>
            <a:endCxn id="688132" idx="0"/>
          </p:cNvCxnSpPr>
          <p:nvPr/>
        </p:nvCxnSpPr>
        <p:spPr bwMode="auto">
          <a:xfrm>
            <a:off x="5598856" y="2222427"/>
            <a:ext cx="1730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1" name="AutoShape 13"/>
          <p:cNvCxnSpPr>
            <a:cxnSpLocks noChangeShapeType="1"/>
            <a:stCxn id="688136" idx="3"/>
            <a:endCxn id="688134" idx="0"/>
          </p:cNvCxnSpPr>
          <p:nvPr/>
        </p:nvCxnSpPr>
        <p:spPr bwMode="auto">
          <a:xfrm flipH="1">
            <a:off x="3150931" y="2222427"/>
            <a:ext cx="520700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2" name="AutoShape 14"/>
          <p:cNvCxnSpPr>
            <a:cxnSpLocks noChangeShapeType="1"/>
            <a:stCxn id="688136" idx="5"/>
            <a:endCxn id="688133" idx="0"/>
          </p:cNvCxnSpPr>
          <p:nvPr/>
        </p:nvCxnSpPr>
        <p:spPr bwMode="auto">
          <a:xfrm>
            <a:off x="3998656" y="2222427"/>
            <a:ext cx="366713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3" name="Oval 15"/>
          <p:cNvSpPr>
            <a:spLocks noChangeAspect="1" noChangeArrowheads="1"/>
          </p:cNvSpPr>
          <p:nvPr/>
        </p:nvSpPr>
        <p:spPr bwMode="auto">
          <a:xfrm>
            <a:off x="2573081" y="3305102"/>
            <a:ext cx="428625" cy="446087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50</a:t>
            </a:r>
          </a:p>
        </p:txBody>
      </p:sp>
      <p:cxnSp>
        <p:nvCxnSpPr>
          <p:cNvPr id="688144" name="AutoShape 16"/>
          <p:cNvCxnSpPr>
            <a:cxnSpLocks noChangeShapeType="1"/>
            <a:stCxn id="688134" idx="3"/>
            <a:endCxn id="688143" idx="0"/>
          </p:cNvCxnSpPr>
          <p:nvPr/>
        </p:nvCxnSpPr>
        <p:spPr bwMode="auto">
          <a:xfrm flipH="1">
            <a:off x="2787394" y="2978077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5" name="Oval 17"/>
          <p:cNvSpPr>
            <a:spLocks noChangeAspect="1" noChangeArrowheads="1"/>
          </p:cNvSpPr>
          <p:nvPr/>
        </p:nvSpPr>
        <p:spPr bwMode="auto">
          <a:xfrm>
            <a:off x="3298569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76</a:t>
            </a:r>
          </a:p>
        </p:txBody>
      </p:sp>
      <p:cxnSp>
        <p:nvCxnSpPr>
          <p:cNvPr id="688146" name="AutoShape 18"/>
          <p:cNvCxnSpPr>
            <a:cxnSpLocks noChangeShapeType="1"/>
            <a:stCxn id="688134" idx="5"/>
            <a:endCxn id="688145" idx="0"/>
          </p:cNvCxnSpPr>
          <p:nvPr/>
        </p:nvCxnSpPr>
        <p:spPr bwMode="auto">
          <a:xfrm>
            <a:off x="3312856" y="2978077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7" name="Oval 19"/>
          <p:cNvSpPr>
            <a:spLocks noChangeAspect="1" noChangeArrowheads="1"/>
          </p:cNvSpPr>
          <p:nvPr/>
        </p:nvSpPr>
        <p:spPr bwMode="auto">
          <a:xfrm>
            <a:off x="4881306" y="254786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85</a:t>
            </a:r>
          </a:p>
        </p:txBody>
      </p:sp>
      <p:cxnSp>
        <p:nvCxnSpPr>
          <p:cNvPr id="688148" name="AutoShape 20"/>
          <p:cNvCxnSpPr>
            <a:cxnSpLocks noChangeShapeType="1"/>
            <a:stCxn id="688135" idx="3"/>
            <a:endCxn id="688147" idx="0"/>
          </p:cNvCxnSpPr>
          <p:nvPr/>
        </p:nvCxnSpPr>
        <p:spPr bwMode="auto">
          <a:xfrm flipH="1">
            <a:off x="5113081" y="2222427"/>
            <a:ext cx="1603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688151" name="Group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181569"/>
              </p:ext>
            </p:extLst>
          </p:nvPr>
        </p:nvGraphicFramePr>
        <p:xfrm>
          <a:off x="1371600" y="5105400"/>
          <a:ext cx="6638925" cy="1188720"/>
        </p:xfrm>
        <a:graphic>
          <a:graphicData uri="http://schemas.openxmlformats.org/drawingml/2006/table">
            <a:tbl>
              <a:tblPr/>
              <a:tblGrid>
                <a:gridCol w="736600"/>
                <a:gridCol w="452438"/>
                <a:gridCol w="452437"/>
                <a:gridCol w="455613"/>
                <a:gridCol w="450850"/>
                <a:gridCol w="457200"/>
                <a:gridCol w="454025"/>
                <a:gridCol w="455612"/>
                <a:gridCol w="454025"/>
                <a:gridCol w="454025"/>
                <a:gridCol w="454025"/>
                <a:gridCol w="454025"/>
                <a:gridCol w="454025"/>
                <a:gridCol w="45402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12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99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88211" name="Line 83"/>
          <p:cNvSpPr>
            <a:spLocks noChangeShapeType="1"/>
          </p:cNvSpPr>
          <p:nvPr/>
        </p:nvSpPr>
        <p:spPr bwMode="auto">
          <a:xfrm flipV="1">
            <a:off x="4438517" y="3964642"/>
            <a:ext cx="0" cy="94585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698110" y="3466095"/>
            <a:ext cx="2551223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>
                <a:latin typeface="Calibri"/>
                <a:cs typeface="Calibri"/>
              </a:rPr>
              <a:t>What is the depth of the tree?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4063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Leave your mark on campus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4967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Section Leading is operated by current undergraduate and MS students.  </a:t>
            </a:r>
          </a:p>
          <a:p>
            <a:pPr lvl="0" algn="ctr" rtl="0">
              <a:spcBef>
                <a:spcPts val="0"/>
              </a:spcBef>
              <a:buNone/>
            </a:pPr>
            <a:endParaRPr/>
          </a:p>
          <a:p>
            <a:pPr lvl="0" algn="ctr">
              <a:spcBef>
                <a:spcPts val="0"/>
              </a:spcBef>
              <a:buNone/>
            </a:pPr>
            <a:r>
              <a:rPr lang="en"/>
              <a:t>Section Leading is a great way to make a substantive contribution to a meaningful program on campus.</a:t>
            </a:r>
          </a:p>
        </p:txBody>
      </p:sp>
    </p:spTree>
    <p:extLst>
      <p:ext uri="{BB962C8B-B14F-4D97-AF65-F5344CB8AC3E}">
        <p14:creationId xmlns:p14="http://schemas.microsoft.com/office/powerpoint/2010/main" val="1675790280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Worst Case</a:t>
            </a:r>
            <a:endParaRPr lang="en-US" altLang="zh-CN" sz="3600" dirty="0"/>
          </a:p>
        </p:txBody>
      </p:sp>
      <p:sp>
        <p:nvSpPr>
          <p:cNvPr id="688132" name="Oval 4"/>
          <p:cNvSpPr>
            <a:spLocks noChangeAspect="1" noChangeArrowheads="1"/>
          </p:cNvSpPr>
          <p:nvPr/>
        </p:nvSpPr>
        <p:spPr bwMode="auto">
          <a:xfrm>
            <a:off x="5540119" y="2547864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99</a:t>
            </a:r>
          </a:p>
        </p:txBody>
      </p:sp>
      <p:sp>
        <p:nvSpPr>
          <p:cNvPr id="688133" name="Oval 5"/>
          <p:cNvSpPr>
            <a:spLocks noChangeAspect="1" noChangeArrowheads="1"/>
          </p:cNvSpPr>
          <p:nvPr/>
        </p:nvSpPr>
        <p:spPr bwMode="auto">
          <a:xfrm>
            <a:off x="4133594" y="2547864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60</a:t>
            </a:r>
          </a:p>
        </p:txBody>
      </p:sp>
      <p:sp>
        <p:nvSpPr>
          <p:cNvPr id="688134" name="Oval 6"/>
          <p:cNvSpPr>
            <a:spLocks noChangeAspect="1" noChangeArrowheads="1"/>
          </p:cNvSpPr>
          <p:nvPr/>
        </p:nvSpPr>
        <p:spPr bwMode="auto">
          <a:xfrm>
            <a:off x="2919156" y="2547864"/>
            <a:ext cx="461963" cy="481013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40</a:t>
            </a:r>
          </a:p>
        </p:txBody>
      </p:sp>
      <p:sp>
        <p:nvSpPr>
          <p:cNvPr id="688135" name="Oval 7"/>
          <p:cNvSpPr>
            <a:spLocks noChangeAspect="1" noChangeArrowheads="1"/>
          </p:cNvSpPr>
          <p:nvPr/>
        </p:nvSpPr>
        <p:spPr bwMode="auto">
          <a:xfrm>
            <a:off x="5205156" y="179221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80</a:t>
            </a:r>
          </a:p>
        </p:txBody>
      </p:sp>
      <p:sp>
        <p:nvSpPr>
          <p:cNvPr id="688136" name="Oval 8"/>
          <p:cNvSpPr>
            <a:spLocks noChangeAspect="1" noChangeArrowheads="1"/>
          </p:cNvSpPr>
          <p:nvPr/>
        </p:nvSpPr>
        <p:spPr bwMode="auto">
          <a:xfrm>
            <a:off x="3604956" y="1792214"/>
            <a:ext cx="460375" cy="481013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  <p:sp>
        <p:nvSpPr>
          <p:cNvPr id="688137" name="Oval 9"/>
          <p:cNvSpPr>
            <a:spLocks noChangeAspect="1" noChangeArrowheads="1"/>
          </p:cNvSpPr>
          <p:nvPr/>
        </p:nvSpPr>
        <p:spPr bwMode="auto">
          <a:xfrm>
            <a:off x="4354256" y="1036564"/>
            <a:ext cx="460375" cy="481013"/>
          </a:xfrm>
          <a:prstGeom prst="ellipse">
            <a:avLst/>
          </a:prstGeom>
          <a:solidFill>
            <a:srgbClr val="FFFFFF"/>
          </a:solidFill>
          <a:ln w="38100">
            <a:solidFill>
              <a:srgbClr val="FF0000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dirty="0" smtClean="0">
                <a:latin typeface="Calibri" charset="0"/>
                <a:ea typeface="MS PGothic" charset="0"/>
                <a:cs typeface="MS PGothic" charset="0"/>
              </a:rPr>
              <a:t>99</a:t>
            </a:r>
            <a:endParaRPr lang="en-US" altLang="zh-CN" sz="2200" dirty="0">
              <a:latin typeface="Calibri" charset="0"/>
              <a:ea typeface="MS PGothic" charset="0"/>
              <a:cs typeface="MS PGothic" charset="0"/>
            </a:endParaRPr>
          </a:p>
        </p:txBody>
      </p:sp>
      <p:cxnSp>
        <p:nvCxnSpPr>
          <p:cNvPr id="688138" name="AutoShape 10"/>
          <p:cNvCxnSpPr>
            <a:cxnSpLocks noChangeShapeType="1"/>
            <a:stCxn id="688137" idx="3"/>
            <a:endCxn id="688136" idx="0"/>
          </p:cNvCxnSpPr>
          <p:nvPr/>
        </p:nvCxnSpPr>
        <p:spPr bwMode="auto">
          <a:xfrm flipH="1">
            <a:off x="3835144" y="1466777"/>
            <a:ext cx="585787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39" name="AutoShape 11"/>
          <p:cNvCxnSpPr>
            <a:cxnSpLocks noChangeShapeType="1"/>
            <a:stCxn id="688137" idx="5"/>
            <a:endCxn id="688135" idx="0"/>
          </p:cNvCxnSpPr>
          <p:nvPr/>
        </p:nvCxnSpPr>
        <p:spPr bwMode="auto">
          <a:xfrm>
            <a:off x="4747956" y="1466777"/>
            <a:ext cx="688975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0" name="AutoShape 12"/>
          <p:cNvCxnSpPr>
            <a:cxnSpLocks noChangeShapeType="1"/>
            <a:stCxn id="688135" idx="5"/>
            <a:endCxn id="688132" idx="0"/>
          </p:cNvCxnSpPr>
          <p:nvPr/>
        </p:nvCxnSpPr>
        <p:spPr bwMode="auto">
          <a:xfrm>
            <a:off x="5598856" y="2222427"/>
            <a:ext cx="1730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1" name="AutoShape 13"/>
          <p:cNvCxnSpPr>
            <a:cxnSpLocks noChangeShapeType="1"/>
            <a:stCxn id="688136" idx="3"/>
            <a:endCxn id="688134" idx="0"/>
          </p:cNvCxnSpPr>
          <p:nvPr/>
        </p:nvCxnSpPr>
        <p:spPr bwMode="auto">
          <a:xfrm flipH="1">
            <a:off x="3150931" y="2222427"/>
            <a:ext cx="520700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2" name="AutoShape 14"/>
          <p:cNvCxnSpPr>
            <a:cxnSpLocks noChangeShapeType="1"/>
            <a:stCxn id="688136" idx="5"/>
            <a:endCxn id="688133" idx="0"/>
          </p:cNvCxnSpPr>
          <p:nvPr/>
        </p:nvCxnSpPr>
        <p:spPr bwMode="auto">
          <a:xfrm>
            <a:off x="3998656" y="2222427"/>
            <a:ext cx="366713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3" name="Oval 15"/>
          <p:cNvSpPr>
            <a:spLocks noChangeAspect="1" noChangeArrowheads="1"/>
          </p:cNvSpPr>
          <p:nvPr/>
        </p:nvSpPr>
        <p:spPr bwMode="auto">
          <a:xfrm>
            <a:off x="2573081" y="3305102"/>
            <a:ext cx="428625" cy="446087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50</a:t>
            </a:r>
          </a:p>
        </p:txBody>
      </p:sp>
      <p:cxnSp>
        <p:nvCxnSpPr>
          <p:cNvPr id="688144" name="AutoShape 16"/>
          <p:cNvCxnSpPr>
            <a:cxnSpLocks noChangeShapeType="1"/>
            <a:stCxn id="688134" idx="3"/>
            <a:endCxn id="688143" idx="0"/>
          </p:cNvCxnSpPr>
          <p:nvPr/>
        </p:nvCxnSpPr>
        <p:spPr bwMode="auto">
          <a:xfrm flipH="1">
            <a:off x="2787394" y="2978077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5" name="Oval 17"/>
          <p:cNvSpPr>
            <a:spLocks noChangeAspect="1" noChangeArrowheads="1"/>
          </p:cNvSpPr>
          <p:nvPr/>
        </p:nvSpPr>
        <p:spPr bwMode="auto">
          <a:xfrm>
            <a:off x="3298569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76</a:t>
            </a:r>
          </a:p>
        </p:txBody>
      </p:sp>
      <p:cxnSp>
        <p:nvCxnSpPr>
          <p:cNvPr id="688146" name="AutoShape 18"/>
          <p:cNvCxnSpPr>
            <a:cxnSpLocks noChangeShapeType="1"/>
            <a:stCxn id="688134" idx="5"/>
            <a:endCxn id="688145" idx="0"/>
          </p:cNvCxnSpPr>
          <p:nvPr/>
        </p:nvCxnSpPr>
        <p:spPr bwMode="auto">
          <a:xfrm>
            <a:off x="3312856" y="2978077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7" name="Oval 19"/>
          <p:cNvSpPr>
            <a:spLocks noChangeAspect="1" noChangeArrowheads="1"/>
          </p:cNvSpPr>
          <p:nvPr/>
        </p:nvSpPr>
        <p:spPr bwMode="auto">
          <a:xfrm>
            <a:off x="4881306" y="254786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85</a:t>
            </a:r>
          </a:p>
        </p:txBody>
      </p:sp>
      <p:cxnSp>
        <p:nvCxnSpPr>
          <p:cNvPr id="688148" name="AutoShape 20"/>
          <p:cNvCxnSpPr>
            <a:cxnSpLocks noChangeShapeType="1"/>
            <a:stCxn id="688135" idx="3"/>
            <a:endCxn id="688147" idx="0"/>
          </p:cNvCxnSpPr>
          <p:nvPr/>
        </p:nvCxnSpPr>
        <p:spPr bwMode="auto">
          <a:xfrm flipH="1">
            <a:off x="5113081" y="2222427"/>
            <a:ext cx="1603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688151" name="Group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290499"/>
              </p:ext>
            </p:extLst>
          </p:nvPr>
        </p:nvGraphicFramePr>
        <p:xfrm>
          <a:off x="1371600" y="5105400"/>
          <a:ext cx="6638925" cy="1188720"/>
        </p:xfrm>
        <a:graphic>
          <a:graphicData uri="http://schemas.openxmlformats.org/drawingml/2006/table">
            <a:tbl>
              <a:tblPr/>
              <a:tblGrid>
                <a:gridCol w="736600"/>
                <a:gridCol w="452438"/>
                <a:gridCol w="452437"/>
                <a:gridCol w="455613"/>
                <a:gridCol w="450850"/>
                <a:gridCol w="457200"/>
                <a:gridCol w="454025"/>
                <a:gridCol w="455612"/>
                <a:gridCol w="454025"/>
                <a:gridCol w="454025"/>
                <a:gridCol w="454025"/>
                <a:gridCol w="454025"/>
                <a:gridCol w="454025"/>
                <a:gridCol w="45402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12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99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88211" name="Line 83"/>
          <p:cNvSpPr>
            <a:spLocks noChangeShapeType="1"/>
          </p:cNvSpPr>
          <p:nvPr/>
        </p:nvSpPr>
        <p:spPr bwMode="auto">
          <a:xfrm flipV="1">
            <a:off x="4438517" y="3964642"/>
            <a:ext cx="0" cy="94585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698110" y="3466095"/>
            <a:ext cx="2551223" cy="1200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>
                <a:latin typeface="Calibri"/>
                <a:cs typeface="Calibri"/>
              </a:rPr>
              <a:t>How many times can you divide n by 2?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7854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Enqueue</a:t>
            </a:r>
            <a:r>
              <a:rPr kumimoji="1" lang="en-US" altLang="zh-CN" dirty="0" smtClean="0"/>
              <a:t> Big O?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0" y="2794000"/>
            <a:ext cx="444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02675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See </a:t>
            </a:r>
            <a:r>
              <a:rPr lang="en-US" sz="3600" dirty="0" err="1" smtClean="0"/>
              <a:t>Enqueue</a:t>
            </a:r>
            <a:r>
              <a:rPr lang="en-US" sz="3600" dirty="0" smtClean="0"/>
              <a:t> / </a:t>
            </a:r>
            <a:r>
              <a:rPr lang="en-US" sz="3600" dirty="0" err="1" smtClean="0"/>
              <a:t>Dequeue</a:t>
            </a:r>
            <a:endParaRPr lang="en-US" sz="3600" dirty="0"/>
          </a:p>
          <a:p>
            <a:pPr algn="ctr">
              <a:defRPr/>
            </a:pPr>
            <a:r>
              <a:rPr lang="en-US" sz="3600" dirty="0" smtClean="0"/>
              <a:t>as Trees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77488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Enqueue</a:t>
            </a:r>
          </a:p>
        </p:txBody>
      </p:sp>
      <p:sp>
        <p:nvSpPr>
          <p:cNvPr id="68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When adding to a heap, the value is first placed at bottom-right.</a:t>
            </a:r>
          </a:p>
          <a:p>
            <a:pPr lvl="1"/>
            <a:r>
              <a:rPr lang="en-US" altLang="zh-CN" dirty="0"/>
              <a:t>To restore heap ordering, the newly added element is shifted ("</a:t>
            </a:r>
            <a:r>
              <a:rPr lang="en-US" altLang="zh-CN" b="1" dirty="0"/>
              <a:t>bubbled</a:t>
            </a:r>
            <a:r>
              <a:rPr lang="en-US" altLang="zh-CN" dirty="0"/>
              <a:t>") up the tree until it reaches its proper place.</a:t>
            </a:r>
          </a:p>
          <a:p>
            <a:pPr lvl="1"/>
            <a:r>
              <a:rPr lang="en-US" altLang="zh-CN" dirty="0" err="1"/>
              <a:t>Enqueue</a:t>
            </a:r>
            <a:r>
              <a:rPr lang="en-US" altLang="zh-CN" dirty="0"/>
              <a:t> 15 at bottom-right; bubble up until in order.</a:t>
            </a:r>
          </a:p>
        </p:txBody>
      </p:sp>
      <p:sp>
        <p:nvSpPr>
          <p:cNvPr id="689156" name="Oval 4"/>
          <p:cNvSpPr>
            <a:spLocks noChangeAspect="1" noChangeArrowheads="1"/>
          </p:cNvSpPr>
          <p:nvPr/>
        </p:nvSpPr>
        <p:spPr bwMode="auto">
          <a:xfrm>
            <a:off x="3733800" y="47244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99</a:t>
            </a:r>
          </a:p>
        </p:txBody>
      </p:sp>
      <p:sp>
        <p:nvSpPr>
          <p:cNvPr id="689157" name="Oval 5"/>
          <p:cNvSpPr>
            <a:spLocks noChangeAspect="1" noChangeArrowheads="1"/>
          </p:cNvSpPr>
          <p:nvPr/>
        </p:nvSpPr>
        <p:spPr bwMode="auto">
          <a:xfrm>
            <a:off x="2057400" y="47244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60</a:t>
            </a:r>
          </a:p>
        </p:txBody>
      </p:sp>
      <p:sp>
        <p:nvSpPr>
          <p:cNvPr id="689158" name="Oval 6"/>
          <p:cNvSpPr>
            <a:spLocks noChangeAspect="1" noChangeArrowheads="1"/>
          </p:cNvSpPr>
          <p:nvPr/>
        </p:nvSpPr>
        <p:spPr bwMode="auto">
          <a:xfrm>
            <a:off x="762000" y="47244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40</a:t>
            </a:r>
          </a:p>
        </p:txBody>
      </p:sp>
      <p:sp>
        <p:nvSpPr>
          <p:cNvPr id="689159" name="Oval 7"/>
          <p:cNvSpPr>
            <a:spLocks noChangeAspect="1" noChangeArrowheads="1"/>
          </p:cNvSpPr>
          <p:nvPr/>
        </p:nvSpPr>
        <p:spPr bwMode="auto">
          <a:xfrm>
            <a:off x="3352800" y="38862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80</a:t>
            </a:r>
          </a:p>
        </p:txBody>
      </p:sp>
      <p:sp>
        <p:nvSpPr>
          <p:cNvPr id="689160" name="Oval 8"/>
          <p:cNvSpPr>
            <a:spLocks noChangeAspect="1" noChangeArrowheads="1"/>
          </p:cNvSpPr>
          <p:nvPr/>
        </p:nvSpPr>
        <p:spPr bwMode="auto">
          <a:xfrm>
            <a:off x="1524000" y="38862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  <p:sp>
        <p:nvSpPr>
          <p:cNvPr id="689161" name="Oval 9"/>
          <p:cNvSpPr>
            <a:spLocks noChangeAspect="1" noChangeArrowheads="1"/>
          </p:cNvSpPr>
          <p:nvPr/>
        </p:nvSpPr>
        <p:spPr bwMode="auto">
          <a:xfrm>
            <a:off x="2362200" y="30480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10</a:t>
            </a:r>
          </a:p>
        </p:txBody>
      </p:sp>
      <p:cxnSp>
        <p:nvCxnSpPr>
          <p:cNvPr id="689162" name="AutoShape 10"/>
          <p:cNvCxnSpPr>
            <a:cxnSpLocks noChangeShapeType="1"/>
            <a:stCxn id="689161" idx="3"/>
            <a:endCxn id="689160" idx="0"/>
          </p:cNvCxnSpPr>
          <p:nvPr/>
        </p:nvCxnSpPr>
        <p:spPr bwMode="auto">
          <a:xfrm flipH="1">
            <a:off x="1790700" y="3522663"/>
            <a:ext cx="649288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9163" name="AutoShape 11"/>
          <p:cNvCxnSpPr>
            <a:cxnSpLocks noChangeShapeType="1"/>
            <a:stCxn id="689161" idx="5"/>
            <a:endCxn id="689159" idx="0"/>
          </p:cNvCxnSpPr>
          <p:nvPr/>
        </p:nvCxnSpPr>
        <p:spPr bwMode="auto">
          <a:xfrm>
            <a:off x="2817813" y="3522663"/>
            <a:ext cx="801687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9164" name="AutoShape 12"/>
          <p:cNvCxnSpPr>
            <a:cxnSpLocks noChangeShapeType="1"/>
            <a:stCxn id="689159" idx="5"/>
            <a:endCxn id="689156" idx="0"/>
          </p:cNvCxnSpPr>
          <p:nvPr/>
        </p:nvCxnSpPr>
        <p:spPr bwMode="auto">
          <a:xfrm>
            <a:off x="3808413" y="4360863"/>
            <a:ext cx="192087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9165" name="AutoShape 13"/>
          <p:cNvCxnSpPr>
            <a:cxnSpLocks noChangeShapeType="1"/>
            <a:stCxn id="689160" idx="3"/>
            <a:endCxn id="689158" idx="0"/>
          </p:cNvCxnSpPr>
          <p:nvPr/>
        </p:nvCxnSpPr>
        <p:spPr bwMode="auto">
          <a:xfrm flipH="1">
            <a:off x="1028700" y="4360863"/>
            <a:ext cx="573088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9166" name="AutoShape 14"/>
          <p:cNvCxnSpPr>
            <a:cxnSpLocks noChangeShapeType="1"/>
            <a:stCxn id="689160" idx="5"/>
            <a:endCxn id="689157" idx="0"/>
          </p:cNvCxnSpPr>
          <p:nvPr/>
        </p:nvCxnSpPr>
        <p:spPr bwMode="auto">
          <a:xfrm>
            <a:off x="1979613" y="4360863"/>
            <a:ext cx="344487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9167" name="Oval 15"/>
          <p:cNvSpPr>
            <a:spLocks noChangeAspect="1" noChangeArrowheads="1"/>
          </p:cNvSpPr>
          <p:nvPr/>
        </p:nvSpPr>
        <p:spPr bwMode="auto">
          <a:xfrm>
            <a:off x="304800" y="5562600"/>
            <a:ext cx="495300" cy="4953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50</a:t>
            </a:r>
          </a:p>
        </p:txBody>
      </p:sp>
      <p:cxnSp>
        <p:nvCxnSpPr>
          <p:cNvPr id="689168" name="AutoShape 16"/>
          <p:cNvCxnSpPr>
            <a:cxnSpLocks noChangeShapeType="1"/>
            <a:stCxn id="689158" idx="3"/>
            <a:endCxn id="689167" idx="0"/>
          </p:cNvCxnSpPr>
          <p:nvPr/>
        </p:nvCxnSpPr>
        <p:spPr bwMode="auto">
          <a:xfrm flipH="1">
            <a:off x="552450" y="5199063"/>
            <a:ext cx="287338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9169" name="Oval 17"/>
          <p:cNvSpPr>
            <a:spLocks noChangeAspect="1" noChangeArrowheads="1"/>
          </p:cNvSpPr>
          <p:nvPr/>
        </p:nvSpPr>
        <p:spPr bwMode="auto">
          <a:xfrm>
            <a:off x="1143000" y="5562600"/>
            <a:ext cx="495300" cy="4953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700</a:t>
            </a:r>
          </a:p>
        </p:txBody>
      </p:sp>
      <p:cxnSp>
        <p:nvCxnSpPr>
          <p:cNvPr id="689170" name="AutoShape 18"/>
          <p:cNvCxnSpPr>
            <a:cxnSpLocks noChangeShapeType="1"/>
            <a:stCxn id="689158" idx="5"/>
            <a:endCxn id="689169" idx="0"/>
          </p:cNvCxnSpPr>
          <p:nvPr/>
        </p:nvCxnSpPr>
        <p:spPr bwMode="auto">
          <a:xfrm>
            <a:off x="1217613" y="5199063"/>
            <a:ext cx="173037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9171" name="Oval 19"/>
          <p:cNvSpPr>
            <a:spLocks noChangeAspect="1" noChangeArrowheads="1"/>
          </p:cNvSpPr>
          <p:nvPr/>
        </p:nvSpPr>
        <p:spPr bwMode="auto">
          <a:xfrm>
            <a:off x="2971800" y="47244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85</a:t>
            </a:r>
          </a:p>
        </p:txBody>
      </p:sp>
      <p:cxnSp>
        <p:nvCxnSpPr>
          <p:cNvPr id="689172" name="AutoShape 20"/>
          <p:cNvCxnSpPr>
            <a:cxnSpLocks noChangeShapeType="1"/>
            <a:stCxn id="689159" idx="3"/>
            <a:endCxn id="689171" idx="0"/>
          </p:cNvCxnSpPr>
          <p:nvPr/>
        </p:nvCxnSpPr>
        <p:spPr bwMode="auto">
          <a:xfrm flipH="1">
            <a:off x="3238500" y="4360863"/>
            <a:ext cx="192088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9173" name="Oval 21"/>
          <p:cNvSpPr>
            <a:spLocks noChangeAspect="1" noChangeArrowheads="1"/>
          </p:cNvSpPr>
          <p:nvPr/>
        </p:nvSpPr>
        <p:spPr bwMode="auto">
          <a:xfrm>
            <a:off x="1828800" y="5562600"/>
            <a:ext cx="495300" cy="4953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65</a:t>
            </a:r>
          </a:p>
        </p:txBody>
      </p:sp>
      <p:cxnSp>
        <p:nvCxnSpPr>
          <p:cNvPr id="689174" name="AutoShape 22"/>
          <p:cNvCxnSpPr>
            <a:cxnSpLocks noChangeShapeType="1"/>
            <a:stCxn id="689157" idx="3"/>
            <a:endCxn id="689173" idx="0"/>
          </p:cNvCxnSpPr>
          <p:nvPr/>
        </p:nvCxnSpPr>
        <p:spPr bwMode="auto">
          <a:xfrm flipH="1">
            <a:off x="2076450" y="5199063"/>
            <a:ext cx="58738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9175" name="Oval 23"/>
          <p:cNvSpPr>
            <a:spLocks noChangeAspect="1" noChangeArrowheads="1"/>
          </p:cNvSpPr>
          <p:nvPr/>
        </p:nvSpPr>
        <p:spPr bwMode="auto">
          <a:xfrm>
            <a:off x="2514600" y="5562600"/>
            <a:ext cx="533400" cy="533400"/>
          </a:xfrm>
          <a:prstGeom prst="ellipse">
            <a:avLst/>
          </a:prstGeom>
          <a:noFill/>
          <a:ln w="44450">
            <a:solidFill>
              <a:srgbClr val="0099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b="1">
                <a:solidFill>
                  <a:schemeClr val="accent2"/>
                </a:solidFill>
                <a:latin typeface="Calibri" charset="0"/>
                <a:ea typeface="MS PGothic" charset="0"/>
                <a:cs typeface="MS PGothic" charset="0"/>
              </a:rPr>
              <a:t>15</a:t>
            </a:r>
          </a:p>
        </p:txBody>
      </p:sp>
      <p:cxnSp>
        <p:nvCxnSpPr>
          <p:cNvPr id="689176" name="AutoShape 24"/>
          <p:cNvCxnSpPr>
            <a:cxnSpLocks noChangeShapeType="1"/>
            <a:stCxn id="689157" idx="5"/>
            <a:endCxn id="689175" idx="0"/>
          </p:cNvCxnSpPr>
          <p:nvPr/>
        </p:nvCxnSpPr>
        <p:spPr bwMode="auto">
          <a:xfrm>
            <a:off x="2513013" y="5199063"/>
            <a:ext cx="268287" cy="3413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9177" name="AutoShape 25"/>
          <p:cNvSpPr>
            <a:spLocks noChangeArrowheads="1"/>
          </p:cNvSpPr>
          <p:nvPr/>
        </p:nvSpPr>
        <p:spPr bwMode="auto">
          <a:xfrm flipH="1">
            <a:off x="2590800" y="4800600"/>
            <a:ext cx="381000" cy="714375"/>
          </a:xfrm>
          <a:custGeom>
            <a:avLst/>
            <a:gdLst>
              <a:gd name="T0" fmla="*/ 69148731 w 21600"/>
              <a:gd name="T1" fmla="*/ 0 h 21600"/>
              <a:gd name="T2" fmla="*/ 69148731 w 21600"/>
              <a:gd name="T3" fmla="*/ 439825242 h 21600"/>
              <a:gd name="T4" fmla="*/ 14449831 w 21600"/>
              <a:gd name="T5" fmla="*/ 781396108 h 21600"/>
              <a:gd name="T6" fmla="*/ 118540689 w 21600"/>
              <a:gd name="T7" fmla="*/ 219912076 h 21600"/>
              <a:gd name="T8" fmla="*/ 0 60000 65536"/>
              <a:gd name="T9" fmla="*/ 0 60000 65536"/>
              <a:gd name="T10" fmla="*/ 0 60000 65536"/>
              <a:gd name="T11" fmla="*/ 0 60000 65536"/>
              <a:gd name="T12" fmla="*/ 12427 w 21600"/>
              <a:gd name="T13" fmla="*/ 3503 h 21600"/>
              <a:gd name="T14" fmla="*/ 17786 w 21600"/>
              <a:gd name="T15" fmla="*/ 865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2600" y="0"/>
                </a:lnTo>
                <a:lnTo>
                  <a:pt x="12600" y="3503"/>
                </a:lnTo>
                <a:lnTo>
                  <a:pt x="12427" y="3503"/>
                </a:lnTo>
                <a:cubicBezTo>
                  <a:pt x="5564" y="3503"/>
                  <a:pt x="0" y="7378"/>
                  <a:pt x="0" y="12158"/>
                </a:cubicBezTo>
                <a:lnTo>
                  <a:pt x="0" y="21600"/>
                </a:lnTo>
                <a:lnTo>
                  <a:pt x="5266" y="21600"/>
                </a:lnTo>
                <a:lnTo>
                  <a:pt x="5266" y="12158"/>
                </a:lnTo>
                <a:cubicBezTo>
                  <a:pt x="5266" y="10223"/>
                  <a:pt x="8472" y="8655"/>
                  <a:pt x="12427" y="8655"/>
                </a:cubicBezTo>
                <a:lnTo>
                  <a:pt x="12600" y="8655"/>
                </a:lnTo>
                <a:lnTo>
                  <a:pt x="12600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defTabSz="457200"/>
            <a:endParaRPr lang="zh-CN" altLang="en-US" sz="2200"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689178" name="AutoShape 26"/>
          <p:cNvSpPr>
            <a:spLocks noChangeArrowheads="1"/>
          </p:cNvSpPr>
          <p:nvPr/>
        </p:nvSpPr>
        <p:spPr bwMode="auto">
          <a:xfrm flipH="1">
            <a:off x="2286000" y="3962400"/>
            <a:ext cx="381000" cy="714375"/>
          </a:xfrm>
          <a:custGeom>
            <a:avLst/>
            <a:gdLst>
              <a:gd name="T0" fmla="*/ 69148731 w 21600"/>
              <a:gd name="T1" fmla="*/ 0 h 21600"/>
              <a:gd name="T2" fmla="*/ 69148731 w 21600"/>
              <a:gd name="T3" fmla="*/ 439825242 h 21600"/>
              <a:gd name="T4" fmla="*/ 14449831 w 21600"/>
              <a:gd name="T5" fmla="*/ 781396108 h 21600"/>
              <a:gd name="T6" fmla="*/ 118540689 w 21600"/>
              <a:gd name="T7" fmla="*/ 219912076 h 21600"/>
              <a:gd name="T8" fmla="*/ 0 60000 65536"/>
              <a:gd name="T9" fmla="*/ 0 60000 65536"/>
              <a:gd name="T10" fmla="*/ 0 60000 65536"/>
              <a:gd name="T11" fmla="*/ 0 60000 65536"/>
              <a:gd name="T12" fmla="*/ 12427 w 21600"/>
              <a:gd name="T13" fmla="*/ 3503 h 21600"/>
              <a:gd name="T14" fmla="*/ 17786 w 21600"/>
              <a:gd name="T15" fmla="*/ 865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2600" y="0"/>
                </a:lnTo>
                <a:lnTo>
                  <a:pt x="12600" y="3503"/>
                </a:lnTo>
                <a:lnTo>
                  <a:pt x="12427" y="3503"/>
                </a:lnTo>
                <a:cubicBezTo>
                  <a:pt x="5564" y="3503"/>
                  <a:pt x="0" y="7378"/>
                  <a:pt x="0" y="12158"/>
                </a:cubicBezTo>
                <a:lnTo>
                  <a:pt x="0" y="21600"/>
                </a:lnTo>
                <a:lnTo>
                  <a:pt x="5266" y="21600"/>
                </a:lnTo>
                <a:lnTo>
                  <a:pt x="5266" y="12158"/>
                </a:lnTo>
                <a:cubicBezTo>
                  <a:pt x="5266" y="10223"/>
                  <a:pt x="8472" y="8655"/>
                  <a:pt x="12427" y="8655"/>
                </a:cubicBezTo>
                <a:lnTo>
                  <a:pt x="12600" y="8655"/>
                </a:lnTo>
                <a:lnTo>
                  <a:pt x="12600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defTabSz="457200"/>
            <a:endParaRPr lang="zh-CN" altLang="en-US" sz="2200"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689179" name="Oval 27"/>
          <p:cNvSpPr>
            <a:spLocks noChangeAspect="1" noChangeArrowheads="1"/>
          </p:cNvSpPr>
          <p:nvPr/>
        </p:nvSpPr>
        <p:spPr bwMode="auto">
          <a:xfrm>
            <a:off x="8305800" y="47244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99</a:t>
            </a:r>
          </a:p>
        </p:txBody>
      </p:sp>
      <p:sp>
        <p:nvSpPr>
          <p:cNvPr id="689180" name="Oval 28"/>
          <p:cNvSpPr>
            <a:spLocks noChangeAspect="1" noChangeArrowheads="1"/>
          </p:cNvSpPr>
          <p:nvPr/>
        </p:nvSpPr>
        <p:spPr bwMode="auto">
          <a:xfrm>
            <a:off x="6705600" y="47244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b="1">
                <a:solidFill>
                  <a:schemeClr val="accent2"/>
                </a:solidFill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  <p:sp>
        <p:nvSpPr>
          <p:cNvPr id="689181" name="Oval 29"/>
          <p:cNvSpPr>
            <a:spLocks noChangeAspect="1" noChangeArrowheads="1"/>
          </p:cNvSpPr>
          <p:nvPr/>
        </p:nvSpPr>
        <p:spPr bwMode="auto">
          <a:xfrm>
            <a:off x="5334000" y="47244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40</a:t>
            </a:r>
          </a:p>
        </p:txBody>
      </p:sp>
      <p:sp>
        <p:nvSpPr>
          <p:cNvPr id="689182" name="Oval 30"/>
          <p:cNvSpPr>
            <a:spLocks noChangeAspect="1" noChangeArrowheads="1"/>
          </p:cNvSpPr>
          <p:nvPr/>
        </p:nvSpPr>
        <p:spPr bwMode="auto">
          <a:xfrm>
            <a:off x="7924800" y="38862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80</a:t>
            </a:r>
          </a:p>
        </p:txBody>
      </p:sp>
      <p:sp>
        <p:nvSpPr>
          <p:cNvPr id="689183" name="Oval 31"/>
          <p:cNvSpPr>
            <a:spLocks noChangeAspect="1" noChangeArrowheads="1"/>
          </p:cNvSpPr>
          <p:nvPr/>
        </p:nvSpPr>
        <p:spPr bwMode="auto">
          <a:xfrm>
            <a:off x="6096000" y="38862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b="1">
                <a:solidFill>
                  <a:schemeClr val="accent2"/>
                </a:solidFill>
                <a:latin typeface="Calibri" charset="0"/>
                <a:ea typeface="MS PGothic" charset="0"/>
                <a:cs typeface="MS PGothic" charset="0"/>
              </a:rPr>
              <a:t>15</a:t>
            </a:r>
          </a:p>
        </p:txBody>
      </p:sp>
      <p:sp>
        <p:nvSpPr>
          <p:cNvPr id="689184" name="Oval 32"/>
          <p:cNvSpPr>
            <a:spLocks noChangeAspect="1" noChangeArrowheads="1"/>
          </p:cNvSpPr>
          <p:nvPr/>
        </p:nvSpPr>
        <p:spPr bwMode="auto">
          <a:xfrm>
            <a:off x="6934200" y="30480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10</a:t>
            </a:r>
          </a:p>
        </p:txBody>
      </p:sp>
      <p:cxnSp>
        <p:nvCxnSpPr>
          <p:cNvPr id="689185" name="AutoShape 33"/>
          <p:cNvCxnSpPr>
            <a:cxnSpLocks noChangeShapeType="1"/>
            <a:stCxn id="689184" idx="3"/>
            <a:endCxn id="689183" idx="0"/>
          </p:cNvCxnSpPr>
          <p:nvPr/>
        </p:nvCxnSpPr>
        <p:spPr bwMode="auto">
          <a:xfrm flipH="1">
            <a:off x="6362700" y="3522663"/>
            <a:ext cx="649288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9186" name="AutoShape 34"/>
          <p:cNvCxnSpPr>
            <a:cxnSpLocks noChangeShapeType="1"/>
            <a:stCxn id="689184" idx="5"/>
            <a:endCxn id="689182" idx="0"/>
          </p:cNvCxnSpPr>
          <p:nvPr/>
        </p:nvCxnSpPr>
        <p:spPr bwMode="auto">
          <a:xfrm>
            <a:off x="7389813" y="3522663"/>
            <a:ext cx="801687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9187" name="AutoShape 35"/>
          <p:cNvCxnSpPr>
            <a:cxnSpLocks noChangeShapeType="1"/>
            <a:stCxn id="689182" idx="5"/>
            <a:endCxn id="689179" idx="0"/>
          </p:cNvCxnSpPr>
          <p:nvPr/>
        </p:nvCxnSpPr>
        <p:spPr bwMode="auto">
          <a:xfrm>
            <a:off x="8380413" y="4360863"/>
            <a:ext cx="192087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9188" name="AutoShape 36"/>
          <p:cNvCxnSpPr>
            <a:cxnSpLocks noChangeShapeType="1"/>
            <a:stCxn id="689183" idx="3"/>
            <a:endCxn id="689181" idx="0"/>
          </p:cNvCxnSpPr>
          <p:nvPr/>
        </p:nvCxnSpPr>
        <p:spPr bwMode="auto">
          <a:xfrm flipH="1">
            <a:off x="5600700" y="4360863"/>
            <a:ext cx="573088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9189" name="AutoShape 37"/>
          <p:cNvCxnSpPr>
            <a:cxnSpLocks noChangeShapeType="1"/>
            <a:stCxn id="689183" idx="5"/>
            <a:endCxn id="689180" idx="0"/>
          </p:cNvCxnSpPr>
          <p:nvPr/>
        </p:nvCxnSpPr>
        <p:spPr bwMode="auto">
          <a:xfrm>
            <a:off x="6551613" y="4360863"/>
            <a:ext cx="420687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9190" name="Oval 38"/>
          <p:cNvSpPr>
            <a:spLocks noChangeAspect="1" noChangeArrowheads="1"/>
          </p:cNvSpPr>
          <p:nvPr/>
        </p:nvSpPr>
        <p:spPr bwMode="auto">
          <a:xfrm>
            <a:off x="4876800" y="5562600"/>
            <a:ext cx="495300" cy="4953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50</a:t>
            </a:r>
          </a:p>
        </p:txBody>
      </p:sp>
      <p:cxnSp>
        <p:nvCxnSpPr>
          <p:cNvPr id="689191" name="AutoShape 39"/>
          <p:cNvCxnSpPr>
            <a:cxnSpLocks noChangeShapeType="1"/>
            <a:stCxn id="689181" idx="3"/>
            <a:endCxn id="689190" idx="0"/>
          </p:cNvCxnSpPr>
          <p:nvPr/>
        </p:nvCxnSpPr>
        <p:spPr bwMode="auto">
          <a:xfrm flipH="1">
            <a:off x="5124450" y="5199063"/>
            <a:ext cx="287338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9192" name="Oval 40"/>
          <p:cNvSpPr>
            <a:spLocks noChangeAspect="1" noChangeArrowheads="1"/>
          </p:cNvSpPr>
          <p:nvPr/>
        </p:nvSpPr>
        <p:spPr bwMode="auto">
          <a:xfrm>
            <a:off x="5715000" y="5562600"/>
            <a:ext cx="495300" cy="4953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700</a:t>
            </a:r>
          </a:p>
        </p:txBody>
      </p:sp>
      <p:cxnSp>
        <p:nvCxnSpPr>
          <p:cNvPr id="689193" name="AutoShape 41"/>
          <p:cNvCxnSpPr>
            <a:cxnSpLocks noChangeShapeType="1"/>
            <a:stCxn id="689181" idx="5"/>
            <a:endCxn id="689192" idx="0"/>
          </p:cNvCxnSpPr>
          <p:nvPr/>
        </p:nvCxnSpPr>
        <p:spPr bwMode="auto">
          <a:xfrm>
            <a:off x="5789613" y="5199063"/>
            <a:ext cx="173037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9194" name="Oval 42"/>
          <p:cNvSpPr>
            <a:spLocks noChangeAspect="1" noChangeArrowheads="1"/>
          </p:cNvSpPr>
          <p:nvPr/>
        </p:nvSpPr>
        <p:spPr bwMode="auto">
          <a:xfrm>
            <a:off x="7543800" y="47244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85</a:t>
            </a:r>
          </a:p>
        </p:txBody>
      </p:sp>
      <p:cxnSp>
        <p:nvCxnSpPr>
          <p:cNvPr id="689195" name="AutoShape 43"/>
          <p:cNvCxnSpPr>
            <a:cxnSpLocks noChangeShapeType="1"/>
            <a:stCxn id="689182" idx="3"/>
            <a:endCxn id="689194" idx="0"/>
          </p:cNvCxnSpPr>
          <p:nvPr/>
        </p:nvCxnSpPr>
        <p:spPr bwMode="auto">
          <a:xfrm flipH="1">
            <a:off x="7810500" y="4360863"/>
            <a:ext cx="192088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9196" name="Oval 44"/>
          <p:cNvSpPr>
            <a:spLocks noChangeAspect="1" noChangeArrowheads="1"/>
          </p:cNvSpPr>
          <p:nvPr/>
        </p:nvSpPr>
        <p:spPr bwMode="auto">
          <a:xfrm>
            <a:off x="6400800" y="5562600"/>
            <a:ext cx="495300" cy="4953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65</a:t>
            </a:r>
          </a:p>
        </p:txBody>
      </p:sp>
      <p:cxnSp>
        <p:nvCxnSpPr>
          <p:cNvPr id="689197" name="AutoShape 45"/>
          <p:cNvCxnSpPr>
            <a:cxnSpLocks noChangeShapeType="1"/>
            <a:stCxn id="689180" idx="3"/>
            <a:endCxn id="689196" idx="0"/>
          </p:cNvCxnSpPr>
          <p:nvPr/>
        </p:nvCxnSpPr>
        <p:spPr bwMode="auto">
          <a:xfrm flipH="1">
            <a:off x="6648450" y="5199063"/>
            <a:ext cx="134938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9198" name="Oval 46"/>
          <p:cNvSpPr>
            <a:spLocks noChangeAspect="1" noChangeArrowheads="1"/>
          </p:cNvSpPr>
          <p:nvPr/>
        </p:nvSpPr>
        <p:spPr bwMode="auto">
          <a:xfrm>
            <a:off x="7086600" y="5562600"/>
            <a:ext cx="457200" cy="4572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b="1">
                <a:solidFill>
                  <a:schemeClr val="accent2"/>
                </a:solidFill>
                <a:latin typeface="Calibri" charset="0"/>
                <a:ea typeface="MS PGothic" charset="0"/>
                <a:cs typeface="MS PGothic" charset="0"/>
              </a:rPr>
              <a:t>60</a:t>
            </a:r>
          </a:p>
        </p:txBody>
      </p:sp>
      <p:cxnSp>
        <p:nvCxnSpPr>
          <p:cNvPr id="689199" name="AutoShape 47"/>
          <p:cNvCxnSpPr>
            <a:cxnSpLocks noChangeShapeType="1"/>
            <a:stCxn id="689180" idx="5"/>
            <a:endCxn id="689198" idx="0"/>
          </p:cNvCxnSpPr>
          <p:nvPr/>
        </p:nvCxnSpPr>
        <p:spPr bwMode="auto">
          <a:xfrm>
            <a:off x="7161213" y="5199063"/>
            <a:ext cx="153987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9200" name="Oval 28"/>
          <p:cNvSpPr>
            <a:spLocks noChangeAspect="1" noChangeArrowheads="1"/>
          </p:cNvSpPr>
          <p:nvPr/>
        </p:nvSpPr>
        <p:spPr bwMode="auto">
          <a:xfrm>
            <a:off x="6705600" y="4724400"/>
            <a:ext cx="533400" cy="533400"/>
          </a:xfrm>
          <a:prstGeom prst="ellips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b="1">
                <a:solidFill>
                  <a:schemeClr val="accent2"/>
                </a:solidFill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  <p:sp>
        <p:nvSpPr>
          <p:cNvPr id="689201" name="Oval 31"/>
          <p:cNvSpPr>
            <a:spLocks noChangeAspect="1" noChangeArrowheads="1"/>
          </p:cNvSpPr>
          <p:nvPr/>
        </p:nvSpPr>
        <p:spPr bwMode="auto">
          <a:xfrm>
            <a:off x="6096000" y="3886200"/>
            <a:ext cx="533400" cy="533400"/>
          </a:xfrm>
          <a:prstGeom prst="ellips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b="1">
                <a:solidFill>
                  <a:schemeClr val="accent2"/>
                </a:solidFill>
                <a:latin typeface="Calibri" charset="0"/>
                <a:ea typeface="MS PGothic" charset="0"/>
                <a:cs typeface="MS PGothic" charset="0"/>
              </a:rPr>
              <a:t>15</a:t>
            </a:r>
          </a:p>
        </p:txBody>
      </p:sp>
      <p:sp>
        <p:nvSpPr>
          <p:cNvPr id="689202" name="Oval 46"/>
          <p:cNvSpPr>
            <a:spLocks noChangeAspect="1" noChangeArrowheads="1"/>
          </p:cNvSpPr>
          <p:nvPr/>
        </p:nvSpPr>
        <p:spPr bwMode="auto">
          <a:xfrm>
            <a:off x="7086600" y="5562600"/>
            <a:ext cx="457200" cy="457200"/>
          </a:xfrm>
          <a:prstGeom prst="ellips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b="1">
                <a:solidFill>
                  <a:schemeClr val="accent2"/>
                </a:solidFill>
                <a:latin typeface="Calibri" charset="0"/>
                <a:ea typeface="MS PGothic" charset="0"/>
                <a:cs typeface="MS PGothic" charset="0"/>
              </a:rPr>
              <a:t>60</a:t>
            </a:r>
          </a:p>
        </p:txBody>
      </p:sp>
    </p:spTree>
    <p:extLst>
      <p:ext uri="{BB962C8B-B14F-4D97-AF65-F5344CB8AC3E}">
        <p14:creationId xmlns:p14="http://schemas.microsoft.com/office/powerpoint/2010/main" val="824602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Dequeue</a:t>
            </a:r>
          </a:p>
        </p:txBody>
      </p:sp>
      <p:sp>
        <p:nvSpPr>
          <p:cNvPr id="69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To restore heap order, the improper root is shifted ("bubbled") down the tree by swapping with its smaller (higher-pri) child.</a:t>
            </a:r>
          </a:p>
          <a:p>
            <a:pPr lvl="1"/>
            <a:r>
              <a:rPr lang="en-US" altLang="zh-CN"/>
              <a:t>dequeue min of 10; swap up bottom-right leaf of 65; bubble down.</a:t>
            </a:r>
          </a:p>
        </p:txBody>
      </p:sp>
      <p:sp>
        <p:nvSpPr>
          <p:cNvPr id="690180" name="Oval 4"/>
          <p:cNvSpPr>
            <a:spLocks noChangeAspect="1" noChangeArrowheads="1"/>
          </p:cNvSpPr>
          <p:nvPr/>
        </p:nvSpPr>
        <p:spPr bwMode="auto">
          <a:xfrm>
            <a:off x="3733800" y="44196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99</a:t>
            </a:r>
          </a:p>
        </p:txBody>
      </p:sp>
      <p:sp>
        <p:nvSpPr>
          <p:cNvPr id="690181" name="Oval 5"/>
          <p:cNvSpPr>
            <a:spLocks noChangeAspect="1" noChangeArrowheads="1"/>
          </p:cNvSpPr>
          <p:nvPr/>
        </p:nvSpPr>
        <p:spPr bwMode="auto">
          <a:xfrm>
            <a:off x="2057400" y="44196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60</a:t>
            </a:r>
          </a:p>
        </p:txBody>
      </p:sp>
      <p:sp>
        <p:nvSpPr>
          <p:cNvPr id="690182" name="Oval 6"/>
          <p:cNvSpPr>
            <a:spLocks noChangeAspect="1" noChangeArrowheads="1"/>
          </p:cNvSpPr>
          <p:nvPr/>
        </p:nvSpPr>
        <p:spPr bwMode="auto">
          <a:xfrm>
            <a:off x="685800" y="44196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40</a:t>
            </a:r>
          </a:p>
        </p:txBody>
      </p:sp>
      <p:sp>
        <p:nvSpPr>
          <p:cNvPr id="690183" name="Oval 7"/>
          <p:cNvSpPr>
            <a:spLocks noChangeAspect="1" noChangeArrowheads="1"/>
          </p:cNvSpPr>
          <p:nvPr/>
        </p:nvSpPr>
        <p:spPr bwMode="auto">
          <a:xfrm>
            <a:off x="3352800" y="35814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80</a:t>
            </a:r>
          </a:p>
        </p:txBody>
      </p:sp>
      <p:sp>
        <p:nvSpPr>
          <p:cNvPr id="690184" name="Oval 8"/>
          <p:cNvSpPr>
            <a:spLocks noChangeAspect="1" noChangeArrowheads="1"/>
          </p:cNvSpPr>
          <p:nvPr/>
        </p:nvSpPr>
        <p:spPr bwMode="auto">
          <a:xfrm>
            <a:off x="1447800" y="35814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  <p:sp>
        <p:nvSpPr>
          <p:cNvPr id="690185" name="Oval 9"/>
          <p:cNvSpPr>
            <a:spLocks noChangeAspect="1" noChangeArrowheads="1"/>
          </p:cNvSpPr>
          <p:nvPr/>
        </p:nvSpPr>
        <p:spPr bwMode="auto">
          <a:xfrm>
            <a:off x="2362200" y="27432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b="1">
                <a:solidFill>
                  <a:schemeClr val="accent2"/>
                </a:solidFill>
                <a:latin typeface="Calibri" charset="0"/>
                <a:ea typeface="MS PGothic" charset="0"/>
                <a:cs typeface="MS PGothic" charset="0"/>
              </a:rPr>
              <a:t>65</a:t>
            </a:r>
          </a:p>
        </p:txBody>
      </p:sp>
      <p:cxnSp>
        <p:nvCxnSpPr>
          <p:cNvPr id="690186" name="AutoShape 10"/>
          <p:cNvCxnSpPr>
            <a:cxnSpLocks noChangeShapeType="1"/>
            <a:stCxn id="690185" idx="3"/>
            <a:endCxn id="690184" idx="0"/>
          </p:cNvCxnSpPr>
          <p:nvPr/>
        </p:nvCxnSpPr>
        <p:spPr bwMode="auto">
          <a:xfrm flipH="1">
            <a:off x="1714500" y="3217863"/>
            <a:ext cx="725488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0187" name="AutoShape 11"/>
          <p:cNvCxnSpPr>
            <a:cxnSpLocks noChangeShapeType="1"/>
            <a:stCxn id="690185" idx="5"/>
            <a:endCxn id="690183" idx="0"/>
          </p:cNvCxnSpPr>
          <p:nvPr/>
        </p:nvCxnSpPr>
        <p:spPr bwMode="auto">
          <a:xfrm>
            <a:off x="2817813" y="3217863"/>
            <a:ext cx="801687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0188" name="AutoShape 12"/>
          <p:cNvCxnSpPr>
            <a:cxnSpLocks noChangeShapeType="1"/>
            <a:stCxn id="690183" idx="5"/>
            <a:endCxn id="690180" idx="0"/>
          </p:cNvCxnSpPr>
          <p:nvPr/>
        </p:nvCxnSpPr>
        <p:spPr bwMode="auto">
          <a:xfrm>
            <a:off x="3808413" y="4056063"/>
            <a:ext cx="192087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0189" name="AutoShape 13"/>
          <p:cNvCxnSpPr>
            <a:cxnSpLocks noChangeShapeType="1"/>
            <a:stCxn id="690184" idx="3"/>
            <a:endCxn id="690182" idx="0"/>
          </p:cNvCxnSpPr>
          <p:nvPr/>
        </p:nvCxnSpPr>
        <p:spPr bwMode="auto">
          <a:xfrm flipH="1">
            <a:off x="952500" y="4056063"/>
            <a:ext cx="573088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0190" name="AutoShape 14"/>
          <p:cNvCxnSpPr>
            <a:cxnSpLocks noChangeShapeType="1"/>
            <a:stCxn id="690184" idx="5"/>
            <a:endCxn id="690181" idx="0"/>
          </p:cNvCxnSpPr>
          <p:nvPr/>
        </p:nvCxnSpPr>
        <p:spPr bwMode="auto">
          <a:xfrm>
            <a:off x="1903413" y="4056063"/>
            <a:ext cx="420687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90191" name="Oval 15"/>
          <p:cNvSpPr>
            <a:spLocks noChangeAspect="1" noChangeArrowheads="1"/>
          </p:cNvSpPr>
          <p:nvPr/>
        </p:nvSpPr>
        <p:spPr bwMode="auto">
          <a:xfrm>
            <a:off x="304800" y="5257800"/>
            <a:ext cx="495300" cy="4953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74</a:t>
            </a:r>
          </a:p>
        </p:txBody>
      </p:sp>
      <p:cxnSp>
        <p:nvCxnSpPr>
          <p:cNvPr id="690192" name="AutoShape 16"/>
          <p:cNvCxnSpPr>
            <a:cxnSpLocks noChangeShapeType="1"/>
            <a:stCxn id="690182" idx="3"/>
            <a:endCxn id="690191" idx="0"/>
          </p:cNvCxnSpPr>
          <p:nvPr/>
        </p:nvCxnSpPr>
        <p:spPr bwMode="auto">
          <a:xfrm flipH="1">
            <a:off x="552450" y="4894263"/>
            <a:ext cx="211138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90193" name="Oval 17"/>
          <p:cNvSpPr>
            <a:spLocks noChangeAspect="1" noChangeArrowheads="1"/>
          </p:cNvSpPr>
          <p:nvPr/>
        </p:nvSpPr>
        <p:spPr bwMode="auto">
          <a:xfrm>
            <a:off x="1143000" y="5257800"/>
            <a:ext cx="495300" cy="4953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50</a:t>
            </a:r>
          </a:p>
        </p:txBody>
      </p:sp>
      <p:cxnSp>
        <p:nvCxnSpPr>
          <p:cNvPr id="690194" name="AutoShape 18"/>
          <p:cNvCxnSpPr>
            <a:cxnSpLocks noChangeShapeType="1"/>
            <a:stCxn id="690182" idx="5"/>
            <a:endCxn id="690193" idx="0"/>
          </p:cNvCxnSpPr>
          <p:nvPr/>
        </p:nvCxnSpPr>
        <p:spPr bwMode="auto">
          <a:xfrm>
            <a:off x="1141413" y="4894263"/>
            <a:ext cx="249237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90195" name="Oval 19"/>
          <p:cNvSpPr>
            <a:spLocks noChangeAspect="1" noChangeArrowheads="1"/>
          </p:cNvSpPr>
          <p:nvPr/>
        </p:nvSpPr>
        <p:spPr bwMode="auto">
          <a:xfrm>
            <a:off x="2971800" y="44196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85</a:t>
            </a:r>
          </a:p>
        </p:txBody>
      </p:sp>
      <p:cxnSp>
        <p:nvCxnSpPr>
          <p:cNvPr id="690196" name="AutoShape 20"/>
          <p:cNvCxnSpPr>
            <a:cxnSpLocks noChangeShapeType="1"/>
            <a:stCxn id="690183" idx="3"/>
            <a:endCxn id="690195" idx="0"/>
          </p:cNvCxnSpPr>
          <p:nvPr/>
        </p:nvCxnSpPr>
        <p:spPr bwMode="auto">
          <a:xfrm flipH="1">
            <a:off x="3238500" y="4056063"/>
            <a:ext cx="192088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90197" name="Oval 21"/>
          <p:cNvSpPr>
            <a:spLocks noChangeAspect="1" noChangeArrowheads="1"/>
          </p:cNvSpPr>
          <p:nvPr/>
        </p:nvSpPr>
        <p:spPr bwMode="auto">
          <a:xfrm>
            <a:off x="8305800" y="44196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99</a:t>
            </a:r>
          </a:p>
        </p:txBody>
      </p:sp>
      <p:sp>
        <p:nvSpPr>
          <p:cNvPr id="690198" name="Oval 22"/>
          <p:cNvSpPr>
            <a:spLocks noChangeAspect="1" noChangeArrowheads="1"/>
          </p:cNvSpPr>
          <p:nvPr/>
        </p:nvSpPr>
        <p:spPr bwMode="auto">
          <a:xfrm>
            <a:off x="6629400" y="44196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60</a:t>
            </a:r>
          </a:p>
        </p:txBody>
      </p:sp>
      <p:sp>
        <p:nvSpPr>
          <p:cNvPr id="690199" name="Oval 23"/>
          <p:cNvSpPr>
            <a:spLocks noChangeAspect="1" noChangeArrowheads="1"/>
          </p:cNvSpPr>
          <p:nvPr/>
        </p:nvSpPr>
        <p:spPr bwMode="auto">
          <a:xfrm>
            <a:off x="5257800" y="44196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b="1">
                <a:solidFill>
                  <a:schemeClr val="accent2"/>
                </a:solidFill>
                <a:latin typeface="Calibri" charset="0"/>
                <a:ea typeface="MS PGothic" charset="0"/>
                <a:cs typeface="MS PGothic" charset="0"/>
              </a:rPr>
              <a:t>50</a:t>
            </a:r>
          </a:p>
        </p:txBody>
      </p:sp>
      <p:sp>
        <p:nvSpPr>
          <p:cNvPr id="690200" name="Oval 24"/>
          <p:cNvSpPr>
            <a:spLocks noChangeAspect="1" noChangeArrowheads="1"/>
          </p:cNvSpPr>
          <p:nvPr/>
        </p:nvSpPr>
        <p:spPr bwMode="auto">
          <a:xfrm>
            <a:off x="7924800" y="35814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80</a:t>
            </a:r>
          </a:p>
        </p:txBody>
      </p:sp>
      <p:sp>
        <p:nvSpPr>
          <p:cNvPr id="690201" name="Oval 25"/>
          <p:cNvSpPr>
            <a:spLocks noChangeAspect="1" noChangeArrowheads="1"/>
          </p:cNvSpPr>
          <p:nvPr/>
        </p:nvSpPr>
        <p:spPr bwMode="auto">
          <a:xfrm>
            <a:off x="6019800" y="35814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b="1">
                <a:solidFill>
                  <a:schemeClr val="accent2"/>
                </a:solidFill>
                <a:latin typeface="Calibri" charset="0"/>
                <a:ea typeface="MS PGothic" charset="0"/>
                <a:cs typeface="MS PGothic" charset="0"/>
              </a:rPr>
              <a:t>40</a:t>
            </a:r>
          </a:p>
        </p:txBody>
      </p:sp>
      <p:sp>
        <p:nvSpPr>
          <p:cNvPr id="690202" name="Oval 26"/>
          <p:cNvSpPr>
            <a:spLocks noChangeAspect="1" noChangeArrowheads="1"/>
          </p:cNvSpPr>
          <p:nvPr/>
        </p:nvSpPr>
        <p:spPr bwMode="auto">
          <a:xfrm>
            <a:off x="6934200" y="27432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b="1">
                <a:solidFill>
                  <a:schemeClr val="accent2"/>
                </a:solidFill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  <p:cxnSp>
        <p:nvCxnSpPr>
          <p:cNvPr id="690203" name="AutoShape 27"/>
          <p:cNvCxnSpPr>
            <a:cxnSpLocks noChangeShapeType="1"/>
            <a:stCxn id="690202" idx="3"/>
            <a:endCxn id="690201" idx="0"/>
          </p:cNvCxnSpPr>
          <p:nvPr/>
        </p:nvCxnSpPr>
        <p:spPr bwMode="auto">
          <a:xfrm flipH="1">
            <a:off x="6286500" y="3217863"/>
            <a:ext cx="725488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0204" name="AutoShape 28"/>
          <p:cNvCxnSpPr>
            <a:cxnSpLocks noChangeShapeType="1"/>
            <a:stCxn id="690202" idx="5"/>
            <a:endCxn id="690200" idx="0"/>
          </p:cNvCxnSpPr>
          <p:nvPr/>
        </p:nvCxnSpPr>
        <p:spPr bwMode="auto">
          <a:xfrm>
            <a:off x="7389813" y="3217863"/>
            <a:ext cx="801687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0205" name="AutoShape 29"/>
          <p:cNvCxnSpPr>
            <a:cxnSpLocks noChangeShapeType="1"/>
            <a:stCxn id="690200" idx="5"/>
            <a:endCxn id="690197" idx="0"/>
          </p:cNvCxnSpPr>
          <p:nvPr/>
        </p:nvCxnSpPr>
        <p:spPr bwMode="auto">
          <a:xfrm>
            <a:off x="8380413" y="4056063"/>
            <a:ext cx="192087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0206" name="AutoShape 30"/>
          <p:cNvCxnSpPr>
            <a:cxnSpLocks noChangeShapeType="1"/>
            <a:stCxn id="690201" idx="3"/>
            <a:endCxn id="690199" idx="0"/>
          </p:cNvCxnSpPr>
          <p:nvPr/>
        </p:nvCxnSpPr>
        <p:spPr bwMode="auto">
          <a:xfrm flipH="1">
            <a:off x="5524500" y="4056063"/>
            <a:ext cx="573088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0207" name="AutoShape 31"/>
          <p:cNvCxnSpPr>
            <a:cxnSpLocks noChangeShapeType="1"/>
            <a:stCxn id="690201" idx="5"/>
            <a:endCxn id="690198" idx="0"/>
          </p:cNvCxnSpPr>
          <p:nvPr/>
        </p:nvCxnSpPr>
        <p:spPr bwMode="auto">
          <a:xfrm>
            <a:off x="6475413" y="4056063"/>
            <a:ext cx="420687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90208" name="Oval 32"/>
          <p:cNvSpPr>
            <a:spLocks noChangeAspect="1" noChangeArrowheads="1"/>
          </p:cNvSpPr>
          <p:nvPr/>
        </p:nvSpPr>
        <p:spPr bwMode="auto">
          <a:xfrm>
            <a:off x="4876800" y="5257800"/>
            <a:ext cx="495300" cy="4953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74</a:t>
            </a:r>
          </a:p>
        </p:txBody>
      </p:sp>
      <p:cxnSp>
        <p:nvCxnSpPr>
          <p:cNvPr id="690209" name="AutoShape 33"/>
          <p:cNvCxnSpPr>
            <a:cxnSpLocks noChangeShapeType="1"/>
            <a:stCxn id="690199" idx="3"/>
            <a:endCxn id="690208" idx="0"/>
          </p:cNvCxnSpPr>
          <p:nvPr/>
        </p:nvCxnSpPr>
        <p:spPr bwMode="auto">
          <a:xfrm flipH="1">
            <a:off x="5124450" y="4894263"/>
            <a:ext cx="211138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90210" name="Oval 34"/>
          <p:cNvSpPr>
            <a:spLocks noChangeAspect="1" noChangeArrowheads="1"/>
          </p:cNvSpPr>
          <p:nvPr/>
        </p:nvSpPr>
        <p:spPr bwMode="auto">
          <a:xfrm>
            <a:off x="5715000" y="5257800"/>
            <a:ext cx="495300" cy="4953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b="1">
                <a:solidFill>
                  <a:schemeClr val="accent2"/>
                </a:solidFill>
                <a:latin typeface="Calibri" charset="0"/>
                <a:ea typeface="MS PGothic" charset="0"/>
                <a:cs typeface="MS PGothic" charset="0"/>
              </a:rPr>
              <a:t>65</a:t>
            </a:r>
          </a:p>
        </p:txBody>
      </p:sp>
      <p:cxnSp>
        <p:nvCxnSpPr>
          <p:cNvPr id="690211" name="AutoShape 35"/>
          <p:cNvCxnSpPr>
            <a:cxnSpLocks noChangeShapeType="1"/>
            <a:stCxn id="690199" idx="5"/>
            <a:endCxn id="690210" idx="0"/>
          </p:cNvCxnSpPr>
          <p:nvPr/>
        </p:nvCxnSpPr>
        <p:spPr bwMode="auto">
          <a:xfrm>
            <a:off x="5713413" y="4894263"/>
            <a:ext cx="249237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90212" name="Oval 36"/>
          <p:cNvSpPr>
            <a:spLocks noChangeAspect="1" noChangeArrowheads="1"/>
          </p:cNvSpPr>
          <p:nvPr/>
        </p:nvSpPr>
        <p:spPr bwMode="auto">
          <a:xfrm>
            <a:off x="7543800" y="44196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85</a:t>
            </a:r>
          </a:p>
        </p:txBody>
      </p:sp>
      <p:cxnSp>
        <p:nvCxnSpPr>
          <p:cNvPr id="690213" name="AutoShape 37"/>
          <p:cNvCxnSpPr>
            <a:cxnSpLocks noChangeShapeType="1"/>
            <a:stCxn id="690200" idx="3"/>
            <a:endCxn id="690212" idx="0"/>
          </p:cNvCxnSpPr>
          <p:nvPr/>
        </p:nvCxnSpPr>
        <p:spPr bwMode="auto">
          <a:xfrm flipH="1">
            <a:off x="7810500" y="4056063"/>
            <a:ext cx="192088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90214" name="AutoShape 38"/>
          <p:cNvSpPr>
            <a:spLocks noChangeArrowheads="1"/>
          </p:cNvSpPr>
          <p:nvPr/>
        </p:nvSpPr>
        <p:spPr bwMode="auto">
          <a:xfrm flipH="1" flipV="1">
            <a:off x="2133600" y="3352800"/>
            <a:ext cx="533400" cy="7620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12427 w 21600"/>
              <a:gd name="T13" fmla="*/ 3503 h 21600"/>
              <a:gd name="T14" fmla="*/ 17786 w 21600"/>
              <a:gd name="T15" fmla="*/ 865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2600" y="0"/>
                </a:lnTo>
                <a:lnTo>
                  <a:pt x="12600" y="3503"/>
                </a:lnTo>
                <a:lnTo>
                  <a:pt x="12427" y="3503"/>
                </a:lnTo>
                <a:cubicBezTo>
                  <a:pt x="5564" y="3503"/>
                  <a:pt x="0" y="7378"/>
                  <a:pt x="0" y="12158"/>
                </a:cubicBezTo>
                <a:lnTo>
                  <a:pt x="0" y="21600"/>
                </a:lnTo>
                <a:lnTo>
                  <a:pt x="5266" y="21600"/>
                </a:lnTo>
                <a:lnTo>
                  <a:pt x="5266" y="12158"/>
                </a:lnTo>
                <a:cubicBezTo>
                  <a:pt x="5266" y="10223"/>
                  <a:pt x="8472" y="8655"/>
                  <a:pt x="12427" y="8655"/>
                </a:cubicBezTo>
                <a:lnTo>
                  <a:pt x="12600" y="8655"/>
                </a:lnTo>
                <a:lnTo>
                  <a:pt x="12600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l" defTabSz="457200"/>
            <a:endParaRPr lang="zh-CN" altLang="en-US" sz="2200"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690215" name="AutoShape 39"/>
          <p:cNvSpPr>
            <a:spLocks noChangeArrowheads="1"/>
          </p:cNvSpPr>
          <p:nvPr/>
        </p:nvSpPr>
        <p:spPr bwMode="auto">
          <a:xfrm flipH="1" flipV="1">
            <a:off x="1371600" y="4191000"/>
            <a:ext cx="533400" cy="7620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12427 w 21600"/>
              <a:gd name="T13" fmla="*/ 3503 h 21600"/>
              <a:gd name="T14" fmla="*/ 17786 w 21600"/>
              <a:gd name="T15" fmla="*/ 865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2600" y="0"/>
                </a:lnTo>
                <a:lnTo>
                  <a:pt x="12600" y="3503"/>
                </a:lnTo>
                <a:lnTo>
                  <a:pt x="12427" y="3503"/>
                </a:lnTo>
                <a:cubicBezTo>
                  <a:pt x="5564" y="3503"/>
                  <a:pt x="0" y="7378"/>
                  <a:pt x="0" y="12158"/>
                </a:cubicBezTo>
                <a:lnTo>
                  <a:pt x="0" y="21600"/>
                </a:lnTo>
                <a:lnTo>
                  <a:pt x="5266" y="21600"/>
                </a:lnTo>
                <a:lnTo>
                  <a:pt x="5266" y="12158"/>
                </a:lnTo>
                <a:cubicBezTo>
                  <a:pt x="5266" y="10223"/>
                  <a:pt x="8472" y="8655"/>
                  <a:pt x="12427" y="8655"/>
                </a:cubicBezTo>
                <a:lnTo>
                  <a:pt x="12600" y="8655"/>
                </a:lnTo>
                <a:lnTo>
                  <a:pt x="12600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l" defTabSz="457200"/>
            <a:endParaRPr lang="zh-CN" altLang="en-US" sz="2200"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690216" name="AutoShape 40"/>
          <p:cNvSpPr>
            <a:spLocks noChangeArrowheads="1"/>
          </p:cNvSpPr>
          <p:nvPr/>
        </p:nvSpPr>
        <p:spPr bwMode="auto">
          <a:xfrm flipV="1">
            <a:off x="914400" y="4953000"/>
            <a:ext cx="228600" cy="7620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1473200353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12427 w 21600"/>
              <a:gd name="T13" fmla="*/ 3503 h 21600"/>
              <a:gd name="T14" fmla="*/ 17786 w 21600"/>
              <a:gd name="T15" fmla="*/ 865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2600" y="0"/>
                </a:lnTo>
                <a:lnTo>
                  <a:pt x="12600" y="3503"/>
                </a:lnTo>
                <a:lnTo>
                  <a:pt x="12427" y="3503"/>
                </a:lnTo>
                <a:cubicBezTo>
                  <a:pt x="5564" y="3503"/>
                  <a:pt x="0" y="7378"/>
                  <a:pt x="0" y="12158"/>
                </a:cubicBezTo>
                <a:lnTo>
                  <a:pt x="0" y="21600"/>
                </a:lnTo>
                <a:lnTo>
                  <a:pt x="5266" y="21600"/>
                </a:lnTo>
                <a:lnTo>
                  <a:pt x="5266" y="12158"/>
                </a:lnTo>
                <a:cubicBezTo>
                  <a:pt x="5266" y="10223"/>
                  <a:pt x="8472" y="8655"/>
                  <a:pt x="12427" y="8655"/>
                </a:cubicBezTo>
                <a:lnTo>
                  <a:pt x="12600" y="8655"/>
                </a:lnTo>
                <a:lnTo>
                  <a:pt x="12600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l" defTabSz="457200"/>
            <a:endParaRPr lang="zh-CN" altLang="en-US" sz="2200"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690217" name="Oval 9"/>
          <p:cNvSpPr>
            <a:spLocks noChangeAspect="1" noChangeArrowheads="1"/>
          </p:cNvSpPr>
          <p:nvPr/>
        </p:nvSpPr>
        <p:spPr bwMode="auto">
          <a:xfrm>
            <a:off x="1524000" y="2590800"/>
            <a:ext cx="533400" cy="533400"/>
          </a:xfrm>
          <a:prstGeom prst="ellipse">
            <a:avLst/>
          </a:prstGeom>
          <a:noFill/>
          <a:ln w="4445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solidFill>
                  <a:srgbClr val="CC0000"/>
                </a:solidFill>
                <a:latin typeface="Calibri" charset="0"/>
                <a:ea typeface="MS PGothic" charset="0"/>
                <a:cs typeface="MS PGothic" charset="0"/>
              </a:rPr>
              <a:t>10</a:t>
            </a:r>
          </a:p>
        </p:txBody>
      </p:sp>
      <p:sp>
        <p:nvSpPr>
          <p:cNvPr id="690218" name="Oval 42"/>
          <p:cNvSpPr>
            <a:spLocks noChangeAspect="1" noChangeArrowheads="1"/>
          </p:cNvSpPr>
          <p:nvPr/>
        </p:nvSpPr>
        <p:spPr bwMode="auto">
          <a:xfrm>
            <a:off x="1828800" y="5257800"/>
            <a:ext cx="495300" cy="495300"/>
          </a:xfrm>
          <a:prstGeom prst="ellipse">
            <a:avLst/>
          </a:prstGeom>
          <a:noFill/>
          <a:ln w="38100">
            <a:solidFill>
              <a:srgbClr val="C0C0C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solidFill>
                  <a:srgbClr val="EAEAEA"/>
                </a:solidFill>
                <a:latin typeface="Calibri" charset="0"/>
                <a:ea typeface="MS PGothic" charset="0"/>
                <a:cs typeface="MS PGothic" charset="0"/>
              </a:rPr>
              <a:t>65</a:t>
            </a:r>
          </a:p>
        </p:txBody>
      </p:sp>
      <p:cxnSp>
        <p:nvCxnSpPr>
          <p:cNvPr id="690219" name="AutoShape 43"/>
          <p:cNvCxnSpPr>
            <a:cxnSpLocks noChangeShapeType="1"/>
            <a:stCxn id="690181" idx="3"/>
            <a:endCxn id="690218" idx="0"/>
          </p:cNvCxnSpPr>
          <p:nvPr/>
        </p:nvCxnSpPr>
        <p:spPr bwMode="auto">
          <a:xfrm flipH="1">
            <a:off x="2076450" y="4894263"/>
            <a:ext cx="58738" cy="344487"/>
          </a:xfrm>
          <a:prstGeom prst="straightConnector1">
            <a:avLst/>
          </a:prstGeom>
          <a:noFill/>
          <a:ln w="9525">
            <a:solidFill>
              <a:srgbClr val="C0C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90220" name="Oval 25"/>
          <p:cNvSpPr>
            <a:spLocks noChangeAspect="1" noChangeArrowheads="1"/>
          </p:cNvSpPr>
          <p:nvPr/>
        </p:nvSpPr>
        <p:spPr bwMode="auto">
          <a:xfrm>
            <a:off x="6019800" y="35814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b="1">
                <a:solidFill>
                  <a:schemeClr val="accent2"/>
                </a:solidFill>
                <a:latin typeface="Calibri" charset="0"/>
                <a:ea typeface="MS PGothic" charset="0"/>
                <a:cs typeface="MS PGothic" charset="0"/>
              </a:rPr>
              <a:t>40</a:t>
            </a:r>
          </a:p>
        </p:txBody>
      </p:sp>
      <p:sp>
        <p:nvSpPr>
          <p:cNvPr id="690221" name="Oval 26"/>
          <p:cNvSpPr>
            <a:spLocks noChangeAspect="1" noChangeArrowheads="1"/>
          </p:cNvSpPr>
          <p:nvPr/>
        </p:nvSpPr>
        <p:spPr bwMode="auto">
          <a:xfrm>
            <a:off x="6934200" y="27432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b="1">
                <a:solidFill>
                  <a:schemeClr val="accent2"/>
                </a:solidFill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  <p:sp>
        <p:nvSpPr>
          <p:cNvPr id="690222" name="Oval 23"/>
          <p:cNvSpPr>
            <a:spLocks noChangeAspect="1" noChangeArrowheads="1"/>
          </p:cNvSpPr>
          <p:nvPr/>
        </p:nvSpPr>
        <p:spPr bwMode="auto">
          <a:xfrm>
            <a:off x="5257800" y="44196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b="1">
                <a:solidFill>
                  <a:schemeClr val="accent2"/>
                </a:solidFill>
                <a:latin typeface="Calibri" charset="0"/>
                <a:ea typeface="MS PGothic" charset="0"/>
                <a:cs typeface="MS PGothic" charset="0"/>
              </a:rPr>
              <a:t>50</a:t>
            </a:r>
          </a:p>
        </p:txBody>
      </p:sp>
      <p:sp>
        <p:nvSpPr>
          <p:cNvPr id="690223" name="Oval 25"/>
          <p:cNvSpPr>
            <a:spLocks noChangeAspect="1" noChangeArrowheads="1"/>
          </p:cNvSpPr>
          <p:nvPr/>
        </p:nvSpPr>
        <p:spPr bwMode="auto">
          <a:xfrm>
            <a:off x="6019800" y="35814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b="1">
                <a:solidFill>
                  <a:schemeClr val="accent2"/>
                </a:solidFill>
                <a:latin typeface="Calibri" charset="0"/>
                <a:ea typeface="MS PGothic" charset="0"/>
                <a:cs typeface="MS PGothic" charset="0"/>
              </a:rPr>
              <a:t>40</a:t>
            </a:r>
          </a:p>
        </p:txBody>
      </p:sp>
      <p:sp>
        <p:nvSpPr>
          <p:cNvPr id="690224" name="Oval 26"/>
          <p:cNvSpPr>
            <a:spLocks noChangeAspect="1" noChangeArrowheads="1"/>
          </p:cNvSpPr>
          <p:nvPr/>
        </p:nvSpPr>
        <p:spPr bwMode="auto">
          <a:xfrm>
            <a:off x="6934200" y="27432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b="1">
                <a:solidFill>
                  <a:schemeClr val="accent2"/>
                </a:solidFill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  <p:sp>
        <p:nvSpPr>
          <p:cNvPr id="690225" name="Oval 34"/>
          <p:cNvSpPr>
            <a:spLocks noChangeAspect="1" noChangeArrowheads="1"/>
          </p:cNvSpPr>
          <p:nvPr/>
        </p:nvSpPr>
        <p:spPr bwMode="auto">
          <a:xfrm>
            <a:off x="5715000" y="5257800"/>
            <a:ext cx="495300" cy="495300"/>
          </a:xfrm>
          <a:prstGeom prst="ellips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b="1">
                <a:solidFill>
                  <a:schemeClr val="accent2"/>
                </a:solidFill>
                <a:latin typeface="Calibri" charset="0"/>
                <a:ea typeface="MS PGothic" charset="0"/>
                <a:cs typeface="MS PGothic" charset="0"/>
              </a:rPr>
              <a:t>65</a:t>
            </a:r>
          </a:p>
        </p:txBody>
      </p:sp>
      <p:sp>
        <p:nvSpPr>
          <p:cNvPr id="690226" name="Oval 23"/>
          <p:cNvSpPr>
            <a:spLocks noChangeAspect="1" noChangeArrowheads="1"/>
          </p:cNvSpPr>
          <p:nvPr/>
        </p:nvSpPr>
        <p:spPr bwMode="auto">
          <a:xfrm>
            <a:off x="5257800" y="4419600"/>
            <a:ext cx="533400" cy="533400"/>
          </a:xfrm>
          <a:prstGeom prst="ellips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b="1">
                <a:solidFill>
                  <a:schemeClr val="accent2"/>
                </a:solidFill>
                <a:latin typeface="Calibri" charset="0"/>
                <a:ea typeface="MS PGothic" charset="0"/>
                <a:cs typeface="MS PGothic" charset="0"/>
              </a:rPr>
              <a:t>50</a:t>
            </a:r>
          </a:p>
        </p:txBody>
      </p:sp>
      <p:sp>
        <p:nvSpPr>
          <p:cNvPr id="690227" name="Oval 25"/>
          <p:cNvSpPr>
            <a:spLocks noChangeAspect="1" noChangeArrowheads="1"/>
          </p:cNvSpPr>
          <p:nvPr/>
        </p:nvSpPr>
        <p:spPr bwMode="auto">
          <a:xfrm>
            <a:off x="6019800" y="3581400"/>
            <a:ext cx="533400" cy="533400"/>
          </a:xfrm>
          <a:prstGeom prst="ellips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b="1">
                <a:solidFill>
                  <a:schemeClr val="accent2"/>
                </a:solidFill>
                <a:latin typeface="Calibri" charset="0"/>
                <a:ea typeface="MS PGothic" charset="0"/>
                <a:cs typeface="MS PGothic" charset="0"/>
              </a:rPr>
              <a:t>40</a:t>
            </a:r>
          </a:p>
        </p:txBody>
      </p:sp>
      <p:sp>
        <p:nvSpPr>
          <p:cNvPr id="690228" name="Oval 26"/>
          <p:cNvSpPr>
            <a:spLocks noChangeAspect="1" noChangeArrowheads="1"/>
          </p:cNvSpPr>
          <p:nvPr/>
        </p:nvSpPr>
        <p:spPr bwMode="auto">
          <a:xfrm>
            <a:off x="6934200" y="2743200"/>
            <a:ext cx="533400" cy="533400"/>
          </a:xfrm>
          <a:prstGeom prst="ellips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b="1">
                <a:solidFill>
                  <a:schemeClr val="accent2"/>
                </a:solidFill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611500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425" y="368300"/>
            <a:ext cx="9990138" cy="681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TextBox 6"/>
          <p:cNvSpPr txBox="1">
            <a:spLocks noChangeArrowheads="1"/>
          </p:cNvSpPr>
          <p:nvPr/>
        </p:nvSpPr>
        <p:spPr bwMode="auto">
          <a:xfrm>
            <a:off x="2473146" y="4817995"/>
            <a:ext cx="123623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SL </a:t>
            </a:r>
          </a:p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Priority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5" name="TextBox 13"/>
          <p:cNvSpPr txBox="1">
            <a:spLocks noChangeArrowheads="1"/>
          </p:cNvSpPr>
          <p:nvPr/>
        </p:nvSpPr>
        <p:spPr bwMode="auto">
          <a:xfrm>
            <a:off x="7221216" y="1506538"/>
            <a:ext cx="10567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Friday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6" name="TextBox 17"/>
          <p:cNvSpPr txBox="1">
            <a:spLocks noChangeArrowheads="1"/>
          </p:cNvSpPr>
          <p:nvPr/>
        </p:nvSpPr>
        <p:spPr bwMode="auto">
          <a:xfrm rot="-412880">
            <a:off x="4694273" y="4451499"/>
            <a:ext cx="9984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Heaps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7" name="TextBox 19"/>
          <p:cNvSpPr txBox="1">
            <a:spLocks noChangeArrowheads="1"/>
          </p:cNvSpPr>
          <p:nvPr/>
        </p:nvSpPr>
        <p:spPr bwMode="auto">
          <a:xfrm>
            <a:off x="5691851" y="3402419"/>
            <a:ext cx="14004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Evolution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8" name="TextBox 20"/>
          <p:cNvSpPr txBox="1">
            <a:spLocks noChangeArrowheads="1"/>
          </p:cNvSpPr>
          <p:nvPr/>
        </p:nvSpPr>
        <p:spPr bwMode="auto">
          <a:xfrm>
            <a:off x="-12700" y="5432515"/>
            <a:ext cx="16779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Why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9" name="Title Placeholder 1"/>
          <p:cNvSpPr txBox="1">
            <a:spLocks/>
          </p:cNvSpPr>
          <p:nvPr/>
        </p:nvSpPr>
        <p:spPr bwMode="auto">
          <a:xfrm>
            <a:off x="0" y="-4763"/>
            <a:ext cx="9144000" cy="741363"/>
          </a:xfrm>
          <a:prstGeom prst="rect">
            <a:avLst/>
          </a:prstGeom>
          <a:solidFill>
            <a:srgbClr val="C3D69B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4600">
                <a:latin typeface="Calibri" charset="0"/>
                <a:cs typeface="Calibri" charset="0"/>
              </a:rPr>
              <a:t>Today</a:t>
            </a:r>
            <a:r>
              <a:rPr lang="en-US" sz="4600">
                <a:latin typeface="Calibri" charset="0"/>
                <a:cs typeface="Calibri" charset="0"/>
              </a:rPr>
              <a:t>’</a:t>
            </a:r>
            <a:r>
              <a:rPr lang="en-US" altLang="zh-CN" sz="4600">
                <a:latin typeface="Calibri" charset="0"/>
                <a:cs typeface="Calibri" charset="0"/>
              </a:rPr>
              <a:t>s Goals</a:t>
            </a:r>
          </a:p>
        </p:txBody>
      </p:sp>
      <p:sp>
        <p:nvSpPr>
          <p:cNvPr id="33800" name="TextBox 10"/>
          <p:cNvSpPr txBox="1">
            <a:spLocks noChangeArrowheads="1"/>
          </p:cNvSpPr>
          <p:nvPr/>
        </p:nvSpPr>
        <p:spPr bwMode="auto">
          <a:xfrm rot="20028113">
            <a:off x="3618175" y="5068109"/>
            <a:ext cx="528862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3600" dirty="0" smtClean="0">
                <a:latin typeface="Chalkboard" charset="0"/>
                <a:cs typeface="Chalkboard" charset="0"/>
              </a:rPr>
              <a:t>Priority Queue of Water</a:t>
            </a:r>
            <a:endParaRPr lang="en-US" altLang="zh-CN" sz="3600" dirty="0">
              <a:latin typeface="Chalkboard" charset="0"/>
              <a:cs typeface="Chalkboard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2226" y="3748537"/>
            <a:ext cx="72707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82171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425" y="368300"/>
            <a:ext cx="9990138" cy="681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TextBox 6"/>
          <p:cNvSpPr txBox="1">
            <a:spLocks noChangeArrowheads="1"/>
          </p:cNvSpPr>
          <p:nvPr/>
        </p:nvSpPr>
        <p:spPr bwMode="auto">
          <a:xfrm>
            <a:off x="2473146" y="4817995"/>
            <a:ext cx="123623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SL </a:t>
            </a:r>
          </a:p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Priority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5" name="TextBox 13"/>
          <p:cNvSpPr txBox="1">
            <a:spLocks noChangeArrowheads="1"/>
          </p:cNvSpPr>
          <p:nvPr/>
        </p:nvSpPr>
        <p:spPr bwMode="auto">
          <a:xfrm>
            <a:off x="7221216" y="1506538"/>
            <a:ext cx="10567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Friday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6" name="TextBox 17"/>
          <p:cNvSpPr txBox="1">
            <a:spLocks noChangeArrowheads="1"/>
          </p:cNvSpPr>
          <p:nvPr/>
        </p:nvSpPr>
        <p:spPr bwMode="auto">
          <a:xfrm rot="-412880">
            <a:off x="4694273" y="4451499"/>
            <a:ext cx="9984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Heaps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7" name="TextBox 19"/>
          <p:cNvSpPr txBox="1">
            <a:spLocks noChangeArrowheads="1"/>
          </p:cNvSpPr>
          <p:nvPr/>
        </p:nvSpPr>
        <p:spPr bwMode="auto">
          <a:xfrm>
            <a:off x="5691851" y="3402419"/>
            <a:ext cx="14004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Evolution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8" name="TextBox 20"/>
          <p:cNvSpPr txBox="1">
            <a:spLocks noChangeArrowheads="1"/>
          </p:cNvSpPr>
          <p:nvPr/>
        </p:nvSpPr>
        <p:spPr bwMode="auto">
          <a:xfrm>
            <a:off x="-12700" y="5432515"/>
            <a:ext cx="16779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Why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9" name="Title Placeholder 1"/>
          <p:cNvSpPr txBox="1">
            <a:spLocks/>
          </p:cNvSpPr>
          <p:nvPr/>
        </p:nvSpPr>
        <p:spPr bwMode="auto">
          <a:xfrm>
            <a:off x="0" y="-4763"/>
            <a:ext cx="9144000" cy="741363"/>
          </a:xfrm>
          <a:prstGeom prst="rect">
            <a:avLst/>
          </a:prstGeom>
          <a:solidFill>
            <a:srgbClr val="C3D69B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4600">
                <a:latin typeface="Calibri" charset="0"/>
                <a:cs typeface="Calibri" charset="0"/>
              </a:rPr>
              <a:t>Today</a:t>
            </a:r>
            <a:r>
              <a:rPr lang="en-US" sz="4600">
                <a:latin typeface="Calibri" charset="0"/>
                <a:cs typeface="Calibri" charset="0"/>
              </a:rPr>
              <a:t>’</a:t>
            </a:r>
            <a:r>
              <a:rPr lang="en-US" altLang="zh-CN" sz="4600">
                <a:latin typeface="Calibri" charset="0"/>
                <a:cs typeface="Calibri" charset="0"/>
              </a:rPr>
              <a:t>s Goals</a:t>
            </a:r>
          </a:p>
        </p:txBody>
      </p:sp>
      <p:sp>
        <p:nvSpPr>
          <p:cNvPr id="33800" name="TextBox 10"/>
          <p:cNvSpPr txBox="1">
            <a:spLocks noChangeArrowheads="1"/>
          </p:cNvSpPr>
          <p:nvPr/>
        </p:nvSpPr>
        <p:spPr bwMode="auto">
          <a:xfrm rot="20028113">
            <a:off x="3618175" y="5068109"/>
            <a:ext cx="528862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3600" dirty="0" smtClean="0">
                <a:latin typeface="Chalkboard" charset="0"/>
                <a:cs typeface="Chalkboard" charset="0"/>
              </a:rPr>
              <a:t>Priority Queue of Water</a:t>
            </a:r>
            <a:endParaRPr lang="en-US" altLang="zh-CN" sz="3600" dirty="0">
              <a:latin typeface="Chalkboard" charset="0"/>
              <a:cs typeface="Chalkboard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3572" y="2715831"/>
            <a:ext cx="72707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82171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Evolutionary Algorithms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44" y="1463748"/>
            <a:ext cx="3098800" cy="492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01112" y="3347393"/>
            <a:ext cx="964627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>
                <a:latin typeface="Calibri"/>
                <a:cs typeface="Calibri"/>
              </a:rPr>
              <a:t>2006</a:t>
            </a:r>
            <a:endParaRPr kumimoji="1" lang="zh-CN" altLang="en-US" sz="3000" dirty="0"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20886" y="854652"/>
            <a:ext cx="4742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alibri"/>
                <a:cs typeface="Calibri"/>
              </a:rPr>
              <a:t>Antennae for microsatellites (~25kg)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675083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2-12 at 9.24.4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455" y="774700"/>
            <a:ext cx="7150100" cy="6083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Evolving Mona Lisa</a:t>
            </a:r>
            <a:endParaRPr kumimoji="1" lang="zh-CN" altLang="en-US" dirty="0"/>
          </a:p>
        </p:txBody>
      </p:sp>
      <p:pic>
        <p:nvPicPr>
          <p:cNvPr id="6" name="Picture 5" descr="Screen Shot 2016-02-12 at 3.35.5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3209" y="3892751"/>
            <a:ext cx="2768600" cy="2755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2245" y="4766245"/>
            <a:ext cx="2091755" cy="209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0603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Evolution </a:t>
            </a:r>
            <a:r>
              <a:rPr kumimoji="1" lang="en-US" altLang="zh-CN" dirty="0" err="1" smtClean="0"/>
              <a:t>PQueue</a:t>
            </a:r>
            <a:endParaRPr kumimoji="1"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33779" y="1391604"/>
            <a:ext cx="535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err="1" smtClean="0">
                <a:latin typeface="Courier"/>
                <a:cs typeface="Courier"/>
              </a:rPr>
              <a:t>PQueue</a:t>
            </a:r>
            <a:r>
              <a:rPr kumimoji="1" lang="en-US" altLang="zh-CN" sz="2400" b="1" dirty="0" smtClean="0">
                <a:latin typeface="Courier"/>
                <a:cs typeface="Courier"/>
              </a:rPr>
              <a:t>&lt;Species *&gt; generation</a:t>
            </a:r>
            <a:endParaRPr kumimoji="1" lang="zh-CN" altLang="en-US" sz="2400" b="1" dirty="0">
              <a:latin typeface="Courier"/>
              <a:cs typeface="Courier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1793995"/>
            <a:ext cx="9474499" cy="2818325"/>
            <a:chOff x="0" y="1995785"/>
            <a:chExt cx="9474499" cy="281832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7353" r="-20769"/>
            <a:stretch/>
          </p:blipFill>
          <p:spPr>
            <a:xfrm flipH="1">
              <a:off x="5192840" y="1995785"/>
              <a:ext cx="2142541" cy="253967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7323510" y="2189428"/>
              <a:ext cx="2150989" cy="2539677"/>
            </a:xfrm>
            <a:prstGeom prst="rect">
              <a:avLst/>
            </a:prstGeom>
          </p:spPr>
        </p:pic>
        <p:pic>
          <p:nvPicPr>
            <p:cNvPr id="9" name="Picture 8" descr="Screen Shot 2016-02-12 at 3.35.51 AM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8781" y="3015026"/>
              <a:ext cx="1014969" cy="1010313"/>
            </a:xfrm>
            <a:prstGeom prst="rect">
              <a:avLst/>
            </a:prstGeom>
          </p:spPr>
        </p:pic>
        <p:pic>
          <p:nvPicPr>
            <p:cNvPr id="10" name="Picture 9" descr="Screen Shot 2016-02-12 at 9.24.45 AM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95713" y="3003158"/>
              <a:ext cx="990368" cy="98522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2274433"/>
              <a:ext cx="3090587" cy="253967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7353" r="-19154"/>
            <a:stretch/>
          </p:blipFill>
          <p:spPr>
            <a:xfrm>
              <a:off x="3021003" y="2061536"/>
              <a:ext cx="2292162" cy="253967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13423" y="2979417"/>
              <a:ext cx="992572" cy="997097"/>
            </a:xfrm>
            <a:prstGeom prst="rect">
              <a:avLst/>
            </a:prstGeom>
          </p:spPr>
        </p:pic>
      </p:grpSp>
      <p:pic>
        <p:nvPicPr>
          <p:cNvPr id="12" name="Picture 11" descr="Screen Shot 2016-02-12 at 9.24.45 AM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87960" y="5127920"/>
            <a:ext cx="1508511" cy="149564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49741" y="5460285"/>
            <a:ext cx="3746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>
                <a:latin typeface="Calibri"/>
                <a:cs typeface="Calibri"/>
              </a:rPr>
              <a:t>Priority is how different the image is from the target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370951" y="2943806"/>
            <a:ext cx="571991" cy="594443"/>
          </a:xfrm>
          <a:custGeom>
            <a:avLst/>
            <a:gdLst>
              <a:gd name="connsiteX0" fmla="*/ 0 w 571991"/>
              <a:gd name="connsiteY0" fmla="*/ 261144 h 594443"/>
              <a:gd name="connsiteX1" fmla="*/ 23739 w 571991"/>
              <a:gd name="connsiteY1" fmla="*/ 189923 h 594443"/>
              <a:gd name="connsiteX2" fmla="*/ 71217 w 571991"/>
              <a:gd name="connsiteY2" fmla="*/ 142442 h 594443"/>
              <a:gd name="connsiteX3" fmla="*/ 94956 w 571991"/>
              <a:gd name="connsiteY3" fmla="*/ 106832 h 594443"/>
              <a:gd name="connsiteX4" fmla="*/ 189912 w 571991"/>
              <a:gd name="connsiteY4" fmla="*/ 35611 h 594443"/>
              <a:gd name="connsiteX5" fmla="*/ 272999 w 571991"/>
              <a:gd name="connsiteY5" fmla="*/ 0 h 594443"/>
              <a:gd name="connsiteX6" fmla="*/ 261129 w 571991"/>
              <a:gd name="connsiteY6" fmla="*/ 71221 h 594443"/>
              <a:gd name="connsiteX7" fmla="*/ 213651 w 571991"/>
              <a:gd name="connsiteY7" fmla="*/ 154313 h 594443"/>
              <a:gd name="connsiteX8" fmla="*/ 189912 w 571991"/>
              <a:gd name="connsiteY8" fmla="*/ 225534 h 594443"/>
              <a:gd name="connsiteX9" fmla="*/ 142434 w 571991"/>
              <a:gd name="connsiteY9" fmla="*/ 296755 h 594443"/>
              <a:gd name="connsiteX10" fmla="*/ 94956 w 571991"/>
              <a:gd name="connsiteY10" fmla="*/ 379846 h 594443"/>
              <a:gd name="connsiteX11" fmla="*/ 83086 w 571991"/>
              <a:gd name="connsiteY11" fmla="*/ 415457 h 594443"/>
              <a:gd name="connsiteX12" fmla="*/ 59347 w 571991"/>
              <a:gd name="connsiteY12" fmla="*/ 451067 h 594443"/>
              <a:gd name="connsiteX13" fmla="*/ 94956 w 571991"/>
              <a:gd name="connsiteY13" fmla="*/ 427327 h 594443"/>
              <a:gd name="connsiteX14" fmla="*/ 154304 w 571991"/>
              <a:gd name="connsiteY14" fmla="*/ 367976 h 594443"/>
              <a:gd name="connsiteX15" fmla="*/ 189912 w 571991"/>
              <a:gd name="connsiteY15" fmla="*/ 332365 h 594443"/>
              <a:gd name="connsiteX16" fmla="*/ 237390 w 571991"/>
              <a:gd name="connsiteY16" fmla="*/ 308625 h 594443"/>
              <a:gd name="connsiteX17" fmla="*/ 272999 w 571991"/>
              <a:gd name="connsiteY17" fmla="*/ 273014 h 594443"/>
              <a:gd name="connsiteX18" fmla="*/ 308608 w 571991"/>
              <a:gd name="connsiteY18" fmla="*/ 261144 h 594443"/>
              <a:gd name="connsiteX19" fmla="*/ 391694 w 571991"/>
              <a:gd name="connsiteY19" fmla="*/ 225534 h 594443"/>
              <a:gd name="connsiteX20" fmla="*/ 427303 w 571991"/>
              <a:gd name="connsiteY20" fmla="*/ 249274 h 594443"/>
              <a:gd name="connsiteX21" fmla="*/ 415434 w 571991"/>
              <a:gd name="connsiteY21" fmla="*/ 356106 h 594443"/>
              <a:gd name="connsiteX22" fmla="*/ 391694 w 571991"/>
              <a:gd name="connsiteY22" fmla="*/ 427327 h 594443"/>
              <a:gd name="connsiteX23" fmla="*/ 356086 w 571991"/>
              <a:gd name="connsiteY23" fmla="*/ 546029 h 594443"/>
              <a:gd name="connsiteX24" fmla="*/ 332347 w 571991"/>
              <a:gd name="connsiteY24" fmla="*/ 581639 h 594443"/>
              <a:gd name="connsiteX25" fmla="*/ 367955 w 571991"/>
              <a:gd name="connsiteY25" fmla="*/ 593509 h 594443"/>
              <a:gd name="connsiteX26" fmla="*/ 427303 w 571991"/>
              <a:gd name="connsiteY26" fmla="*/ 546029 h 594443"/>
              <a:gd name="connsiteX27" fmla="*/ 486651 w 571991"/>
              <a:gd name="connsiteY27" fmla="*/ 510418 h 594443"/>
              <a:gd name="connsiteX28" fmla="*/ 569738 w 571991"/>
              <a:gd name="connsiteY28" fmla="*/ 534159 h 594443"/>
              <a:gd name="connsiteX29" fmla="*/ 545999 w 571991"/>
              <a:gd name="connsiteY29" fmla="*/ 581639 h 594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71991" h="594443">
                <a:moveTo>
                  <a:pt x="0" y="261144"/>
                </a:moveTo>
                <a:cubicBezTo>
                  <a:pt x="7913" y="237404"/>
                  <a:pt x="10865" y="211382"/>
                  <a:pt x="23739" y="189923"/>
                </a:cubicBezTo>
                <a:cubicBezTo>
                  <a:pt x="35254" y="170730"/>
                  <a:pt x="56651" y="159436"/>
                  <a:pt x="71217" y="142442"/>
                </a:cubicBezTo>
                <a:cubicBezTo>
                  <a:pt x="80501" y="131610"/>
                  <a:pt x="86045" y="117972"/>
                  <a:pt x="94956" y="106832"/>
                </a:cubicBezTo>
                <a:cubicBezTo>
                  <a:pt x="120051" y="75461"/>
                  <a:pt x="157357" y="57315"/>
                  <a:pt x="189912" y="35611"/>
                </a:cubicBezTo>
                <a:cubicBezTo>
                  <a:pt x="239096" y="2820"/>
                  <a:pt x="211679" y="15331"/>
                  <a:pt x="272999" y="0"/>
                </a:cubicBezTo>
                <a:cubicBezTo>
                  <a:pt x="269042" y="23740"/>
                  <a:pt x="268045" y="48168"/>
                  <a:pt x="261129" y="71221"/>
                </a:cubicBezTo>
                <a:cubicBezTo>
                  <a:pt x="252915" y="98603"/>
                  <a:pt x="229545" y="130470"/>
                  <a:pt x="213651" y="154313"/>
                </a:cubicBezTo>
                <a:cubicBezTo>
                  <a:pt x="205738" y="178053"/>
                  <a:pt x="203792" y="204712"/>
                  <a:pt x="189912" y="225534"/>
                </a:cubicBezTo>
                <a:lnTo>
                  <a:pt x="142434" y="296755"/>
                </a:lnTo>
                <a:cubicBezTo>
                  <a:pt x="118591" y="332521"/>
                  <a:pt x="113029" y="337674"/>
                  <a:pt x="94956" y="379846"/>
                </a:cubicBezTo>
                <a:cubicBezTo>
                  <a:pt x="90027" y="391347"/>
                  <a:pt x="88682" y="404265"/>
                  <a:pt x="83086" y="415457"/>
                </a:cubicBezTo>
                <a:cubicBezTo>
                  <a:pt x="76706" y="428217"/>
                  <a:pt x="49260" y="440980"/>
                  <a:pt x="59347" y="451067"/>
                </a:cubicBezTo>
                <a:cubicBezTo>
                  <a:pt x="69434" y="461154"/>
                  <a:pt x="84220" y="436721"/>
                  <a:pt x="94956" y="427327"/>
                </a:cubicBezTo>
                <a:cubicBezTo>
                  <a:pt x="116011" y="408903"/>
                  <a:pt x="134521" y="387760"/>
                  <a:pt x="154304" y="367976"/>
                </a:cubicBezTo>
                <a:cubicBezTo>
                  <a:pt x="166173" y="356106"/>
                  <a:pt x="174898" y="339872"/>
                  <a:pt x="189912" y="332365"/>
                </a:cubicBezTo>
                <a:lnTo>
                  <a:pt x="237390" y="308625"/>
                </a:lnTo>
                <a:cubicBezTo>
                  <a:pt x="249260" y="296755"/>
                  <a:pt x="259032" y="282326"/>
                  <a:pt x="272999" y="273014"/>
                </a:cubicBezTo>
                <a:cubicBezTo>
                  <a:pt x="283409" y="266073"/>
                  <a:pt x="297417" y="266740"/>
                  <a:pt x="308608" y="261144"/>
                </a:cubicBezTo>
                <a:cubicBezTo>
                  <a:pt x="390578" y="220157"/>
                  <a:pt x="292881" y="250238"/>
                  <a:pt x="391694" y="225534"/>
                </a:cubicBezTo>
                <a:cubicBezTo>
                  <a:pt x="403564" y="233447"/>
                  <a:pt x="424751" y="235238"/>
                  <a:pt x="427303" y="249274"/>
                </a:cubicBezTo>
                <a:cubicBezTo>
                  <a:pt x="433712" y="284526"/>
                  <a:pt x="422460" y="320972"/>
                  <a:pt x="415434" y="356106"/>
                </a:cubicBezTo>
                <a:cubicBezTo>
                  <a:pt x="410527" y="380645"/>
                  <a:pt x="397763" y="403050"/>
                  <a:pt x="391694" y="427327"/>
                </a:cubicBezTo>
                <a:cubicBezTo>
                  <a:pt x="385059" y="453870"/>
                  <a:pt x="367646" y="528688"/>
                  <a:pt x="356086" y="546029"/>
                </a:cubicBezTo>
                <a:lnTo>
                  <a:pt x="332347" y="581639"/>
                </a:lnTo>
                <a:cubicBezTo>
                  <a:pt x="344216" y="585596"/>
                  <a:pt x="356240" y="597902"/>
                  <a:pt x="367955" y="593509"/>
                </a:cubicBezTo>
                <a:cubicBezTo>
                  <a:pt x="391676" y="584613"/>
                  <a:pt x="406548" y="560558"/>
                  <a:pt x="427303" y="546029"/>
                </a:cubicBezTo>
                <a:cubicBezTo>
                  <a:pt x="446203" y="532798"/>
                  <a:pt x="466868" y="522288"/>
                  <a:pt x="486651" y="510418"/>
                </a:cubicBezTo>
                <a:cubicBezTo>
                  <a:pt x="514347" y="518332"/>
                  <a:pt x="551299" y="512031"/>
                  <a:pt x="569738" y="534159"/>
                </a:cubicBezTo>
                <a:cubicBezTo>
                  <a:pt x="581065" y="547753"/>
                  <a:pt x="545999" y="581639"/>
                  <a:pt x="545999" y="581639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6573824" y="2953764"/>
            <a:ext cx="571991" cy="594443"/>
          </a:xfrm>
          <a:custGeom>
            <a:avLst/>
            <a:gdLst>
              <a:gd name="connsiteX0" fmla="*/ 0 w 571991"/>
              <a:gd name="connsiteY0" fmla="*/ 261144 h 594443"/>
              <a:gd name="connsiteX1" fmla="*/ 23739 w 571991"/>
              <a:gd name="connsiteY1" fmla="*/ 189923 h 594443"/>
              <a:gd name="connsiteX2" fmla="*/ 71217 w 571991"/>
              <a:gd name="connsiteY2" fmla="*/ 142442 h 594443"/>
              <a:gd name="connsiteX3" fmla="*/ 94956 w 571991"/>
              <a:gd name="connsiteY3" fmla="*/ 106832 h 594443"/>
              <a:gd name="connsiteX4" fmla="*/ 189912 w 571991"/>
              <a:gd name="connsiteY4" fmla="*/ 35611 h 594443"/>
              <a:gd name="connsiteX5" fmla="*/ 272999 w 571991"/>
              <a:gd name="connsiteY5" fmla="*/ 0 h 594443"/>
              <a:gd name="connsiteX6" fmla="*/ 261129 w 571991"/>
              <a:gd name="connsiteY6" fmla="*/ 71221 h 594443"/>
              <a:gd name="connsiteX7" fmla="*/ 213651 w 571991"/>
              <a:gd name="connsiteY7" fmla="*/ 154313 h 594443"/>
              <a:gd name="connsiteX8" fmla="*/ 189912 w 571991"/>
              <a:gd name="connsiteY8" fmla="*/ 225534 h 594443"/>
              <a:gd name="connsiteX9" fmla="*/ 142434 w 571991"/>
              <a:gd name="connsiteY9" fmla="*/ 296755 h 594443"/>
              <a:gd name="connsiteX10" fmla="*/ 94956 w 571991"/>
              <a:gd name="connsiteY10" fmla="*/ 379846 h 594443"/>
              <a:gd name="connsiteX11" fmla="*/ 83086 w 571991"/>
              <a:gd name="connsiteY11" fmla="*/ 415457 h 594443"/>
              <a:gd name="connsiteX12" fmla="*/ 59347 w 571991"/>
              <a:gd name="connsiteY12" fmla="*/ 451067 h 594443"/>
              <a:gd name="connsiteX13" fmla="*/ 94956 w 571991"/>
              <a:gd name="connsiteY13" fmla="*/ 427327 h 594443"/>
              <a:gd name="connsiteX14" fmla="*/ 154304 w 571991"/>
              <a:gd name="connsiteY14" fmla="*/ 367976 h 594443"/>
              <a:gd name="connsiteX15" fmla="*/ 189912 w 571991"/>
              <a:gd name="connsiteY15" fmla="*/ 332365 h 594443"/>
              <a:gd name="connsiteX16" fmla="*/ 237390 w 571991"/>
              <a:gd name="connsiteY16" fmla="*/ 308625 h 594443"/>
              <a:gd name="connsiteX17" fmla="*/ 272999 w 571991"/>
              <a:gd name="connsiteY17" fmla="*/ 273014 h 594443"/>
              <a:gd name="connsiteX18" fmla="*/ 308608 w 571991"/>
              <a:gd name="connsiteY18" fmla="*/ 261144 h 594443"/>
              <a:gd name="connsiteX19" fmla="*/ 391694 w 571991"/>
              <a:gd name="connsiteY19" fmla="*/ 225534 h 594443"/>
              <a:gd name="connsiteX20" fmla="*/ 427303 w 571991"/>
              <a:gd name="connsiteY20" fmla="*/ 249274 h 594443"/>
              <a:gd name="connsiteX21" fmla="*/ 415434 w 571991"/>
              <a:gd name="connsiteY21" fmla="*/ 356106 h 594443"/>
              <a:gd name="connsiteX22" fmla="*/ 391694 w 571991"/>
              <a:gd name="connsiteY22" fmla="*/ 427327 h 594443"/>
              <a:gd name="connsiteX23" fmla="*/ 356086 w 571991"/>
              <a:gd name="connsiteY23" fmla="*/ 546029 h 594443"/>
              <a:gd name="connsiteX24" fmla="*/ 332347 w 571991"/>
              <a:gd name="connsiteY24" fmla="*/ 581639 h 594443"/>
              <a:gd name="connsiteX25" fmla="*/ 367955 w 571991"/>
              <a:gd name="connsiteY25" fmla="*/ 593509 h 594443"/>
              <a:gd name="connsiteX26" fmla="*/ 427303 w 571991"/>
              <a:gd name="connsiteY26" fmla="*/ 546029 h 594443"/>
              <a:gd name="connsiteX27" fmla="*/ 486651 w 571991"/>
              <a:gd name="connsiteY27" fmla="*/ 510418 h 594443"/>
              <a:gd name="connsiteX28" fmla="*/ 569738 w 571991"/>
              <a:gd name="connsiteY28" fmla="*/ 534159 h 594443"/>
              <a:gd name="connsiteX29" fmla="*/ 545999 w 571991"/>
              <a:gd name="connsiteY29" fmla="*/ 581639 h 594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71991" h="594443">
                <a:moveTo>
                  <a:pt x="0" y="261144"/>
                </a:moveTo>
                <a:cubicBezTo>
                  <a:pt x="7913" y="237404"/>
                  <a:pt x="10865" y="211382"/>
                  <a:pt x="23739" y="189923"/>
                </a:cubicBezTo>
                <a:cubicBezTo>
                  <a:pt x="35254" y="170730"/>
                  <a:pt x="56651" y="159436"/>
                  <a:pt x="71217" y="142442"/>
                </a:cubicBezTo>
                <a:cubicBezTo>
                  <a:pt x="80501" y="131610"/>
                  <a:pt x="86045" y="117972"/>
                  <a:pt x="94956" y="106832"/>
                </a:cubicBezTo>
                <a:cubicBezTo>
                  <a:pt x="120051" y="75461"/>
                  <a:pt x="157357" y="57315"/>
                  <a:pt x="189912" y="35611"/>
                </a:cubicBezTo>
                <a:cubicBezTo>
                  <a:pt x="239096" y="2820"/>
                  <a:pt x="211679" y="15331"/>
                  <a:pt x="272999" y="0"/>
                </a:cubicBezTo>
                <a:cubicBezTo>
                  <a:pt x="269042" y="23740"/>
                  <a:pt x="268045" y="48168"/>
                  <a:pt x="261129" y="71221"/>
                </a:cubicBezTo>
                <a:cubicBezTo>
                  <a:pt x="252915" y="98603"/>
                  <a:pt x="229545" y="130470"/>
                  <a:pt x="213651" y="154313"/>
                </a:cubicBezTo>
                <a:cubicBezTo>
                  <a:pt x="205738" y="178053"/>
                  <a:pt x="203792" y="204712"/>
                  <a:pt x="189912" y="225534"/>
                </a:cubicBezTo>
                <a:lnTo>
                  <a:pt x="142434" y="296755"/>
                </a:lnTo>
                <a:cubicBezTo>
                  <a:pt x="118591" y="332521"/>
                  <a:pt x="113029" y="337674"/>
                  <a:pt x="94956" y="379846"/>
                </a:cubicBezTo>
                <a:cubicBezTo>
                  <a:pt x="90027" y="391347"/>
                  <a:pt x="88682" y="404265"/>
                  <a:pt x="83086" y="415457"/>
                </a:cubicBezTo>
                <a:cubicBezTo>
                  <a:pt x="76706" y="428217"/>
                  <a:pt x="49260" y="440980"/>
                  <a:pt x="59347" y="451067"/>
                </a:cubicBezTo>
                <a:cubicBezTo>
                  <a:pt x="69434" y="461154"/>
                  <a:pt x="84220" y="436721"/>
                  <a:pt x="94956" y="427327"/>
                </a:cubicBezTo>
                <a:cubicBezTo>
                  <a:pt x="116011" y="408903"/>
                  <a:pt x="134521" y="387760"/>
                  <a:pt x="154304" y="367976"/>
                </a:cubicBezTo>
                <a:cubicBezTo>
                  <a:pt x="166173" y="356106"/>
                  <a:pt x="174898" y="339872"/>
                  <a:pt x="189912" y="332365"/>
                </a:cubicBezTo>
                <a:lnTo>
                  <a:pt x="237390" y="308625"/>
                </a:lnTo>
                <a:cubicBezTo>
                  <a:pt x="249260" y="296755"/>
                  <a:pt x="259032" y="282326"/>
                  <a:pt x="272999" y="273014"/>
                </a:cubicBezTo>
                <a:cubicBezTo>
                  <a:pt x="283409" y="266073"/>
                  <a:pt x="297417" y="266740"/>
                  <a:pt x="308608" y="261144"/>
                </a:cubicBezTo>
                <a:cubicBezTo>
                  <a:pt x="390578" y="220157"/>
                  <a:pt x="292881" y="250238"/>
                  <a:pt x="391694" y="225534"/>
                </a:cubicBezTo>
                <a:cubicBezTo>
                  <a:pt x="403564" y="233447"/>
                  <a:pt x="424751" y="235238"/>
                  <a:pt x="427303" y="249274"/>
                </a:cubicBezTo>
                <a:cubicBezTo>
                  <a:pt x="433712" y="284526"/>
                  <a:pt x="422460" y="320972"/>
                  <a:pt x="415434" y="356106"/>
                </a:cubicBezTo>
                <a:cubicBezTo>
                  <a:pt x="410527" y="380645"/>
                  <a:pt x="397763" y="403050"/>
                  <a:pt x="391694" y="427327"/>
                </a:cubicBezTo>
                <a:cubicBezTo>
                  <a:pt x="385059" y="453870"/>
                  <a:pt x="367646" y="528688"/>
                  <a:pt x="356086" y="546029"/>
                </a:cubicBezTo>
                <a:lnTo>
                  <a:pt x="332347" y="581639"/>
                </a:lnTo>
                <a:cubicBezTo>
                  <a:pt x="344216" y="585596"/>
                  <a:pt x="356240" y="597902"/>
                  <a:pt x="367955" y="593509"/>
                </a:cubicBezTo>
                <a:cubicBezTo>
                  <a:pt x="391676" y="584613"/>
                  <a:pt x="406548" y="560558"/>
                  <a:pt x="427303" y="546029"/>
                </a:cubicBezTo>
                <a:cubicBezTo>
                  <a:pt x="446203" y="532798"/>
                  <a:pt x="466868" y="522288"/>
                  <a:pt x="486651" y="510418"/>
                </a:cubicBezTo>
                <a:cubicBezTo>
                  <a:pt x="514347" y="518332"/>
                  <a:pt x="551299" y="512031"/>
                  <a:pt x="569738" y="534159"/>
                </a:cubicBezTo>
                <a:cubicBezTo>
                  <a:pt x="581065" y="547753"/>
                  <a:pt x="545999" y="581639"/>
                  <a:pt x="545999" y="581639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468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Apply Now</a:t>
            </a:r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4967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/>
              <a:t>Applications are open now!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Round 1 deadline: Thursday, January 28th</a:t>
            </a:r>
          </a:p>
          <a:p>
            <a:pPr lvl="0" algn="ctr" rtl="0">
              <a:spcBef>
                <a:spcPts val="0"/>
              </a:spcBef>
              <a:buNone/>
            </a:pPr>
            <a:endParaRPr/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Online application: cs198.stanford.edu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/>
              <a:t>Contact us: cs198@cs.stanford.edu</a:t>
            </a:r>
          </a:p>
        </p:txBody>
      </p:sp>
    </p:spTree>
    <p:extLst>
      <p:ext uri="{BB962C8B-B14F-4D97-AF65-F5344CB8AC3E}">
        <p14:creationId xmlns:p14="http://schemas.microsoft.com/office/powerpoint/2010/main" val="4072136174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Natural Selection</a:t>
            </a:r>
            <a:endParaRPr kumimoji="1"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33779" y="1391604"/>
            <a:ext cx="535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err="1" smtClean="0">
                <a:latin typeface="Courier"/>
                <a:cs typeface="Courier"/>
              </a:rPr>
              <a:t>PQueue</a:t>
            </a:r>
            <a:r>
              <a:rPr kumimoji="1" lang="en-US" altLang="zh-CN" sz="2400" b="1" dirty="0" smtClean="0">
                <a:latin typeface="Courier"/>
                <a:cs typeface="Courier"/>
              </a:rPr>
              <a:t>&lt;Species *&gt; generation</a:t>
            </a:r>
            <a:endParaRPr kumimoji="1" lang="zh-CN" altLang="en-US" sz="2400" b="1" dirty="0">
              <a:latin typeface="Courier"/>
              <a:cs typeface="Courier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1793995"/>
            <a:ext cx="9474499" cy="2818325"/>
            <a:chOff x="0" y="1995785"/>
            <a:chExt cx="9474499" cy="281832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7353" r="-20769"/>
            <a:stretch/>
          </p:blipFill>
          <p:spPr>
            <a:xfrm flipH="1">
              <a:off x="5192840" y="1995785"/>
              <a:ext cx="2142541" cy="253967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7323510" y="2189428"/>
              <a:ext cx="2150989" cy="2539677"/>
            </a:xfrm>
            <a:prstGeom prst="rect">
              <a:avLst/>
            </a:prstGeom>
          </p:spPr>
        </p:pic>
        <p:pic>
          <p:nvPicPr>
            <p:cNvPr id="9" name="Picture 8" descr="Screen Shot 2016-02-12 at 3.35.51 AM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8781" y="3015026"/>
              <a:ext cx="1014969" cy="1010313"/>
            </a:xfrm>
            <a:prstGeom prst="rect">
              <a:avLst/>
            </a:prstGeom>
          </p:spPr>
        </p:pic>
        <p:pic>
          <p:nvPicPr>
            <p:cNvPr id="10" name="Picture 9" descr="Screen Shot 2016-02-12 at 9.24.45 AM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95713" y="3003158"/>
              <a:ext cx="990368" cy="98522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2274433"/>
              <a:ext cx="3090587" cy="253967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7353" r="-19154"/>
            <a:stretch/>
          </p:blipFill>
          <p:spPr>
            <a:xfrm>
              <a:off x="3021003" y="2061536"/>
              <a:ext cx="2292162" cy="253967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13423" y="2979417"/>
              <a:ext cx="992572" cy="997097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4146480" y="5270363"/>
            <a:ext cx="3746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err="1" smtClean="0">
                <a:latin typeface="Calibri"/>
                <a:cs typeface="Calibri"/>
              </a:rPr>
              <a:t>Dequeue</a:t>
            </a:r>
            <a:r>
              <a:rPr kumimoji="1" lang="en-US" altLang="zh-CN" sz="2400" dirty="0" smtClean="0">
                <a:latin typeface="Calibri"/>
                <a:cs typeface="Calibri"/>
              </a:rPr>
              <a:t> (and save) the top M species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357177" y="2989375"/>
            <a:ext cx="571991" cy="594443"/>
          </a:xfrm>
          <a:custGeom>
            <a:avLst/>
            <a:gdLst>
              <a:gd name="connsiteX0" fmla="*/ 0 w 571991"/>
              <a:gd name="connsiteY0" fmla="*/ 261144 h 594443"/>
              <a:gd name="connsiteX1" fmla="*/ 23739 w 571991"/>
              <a:gd name="connsiteY1" fmla="*/ 189923 h 594443"/>
              <a:gd name="connsiteX2" fmla="*/ 71217 w 571991"/>
              <a:gd name="connsiteY2" fmla="*/ 142442 h 594443"/>
              <a:gd name="connsiteX3" fmla="*/ 94956 w 571991"/>
              <a:gd name="connsiteY3" fmla="*/ 106832 h 594443"/>
              <a:gd name="connsiteX4" fmla="*/ 189912 w 571991"/>
              <a:gd name="connsiteY4" fmla="*/ 35611 h 594443"/>
              <a:gd name="connsiteX5" fmla="*/ 272999 w 571991"/>
              <a:gd name="connsiteY5" fmla="*/ 0 h 594443"/>
              <a:gd name="connsiteX6" fmla="*/ 261129 w 571991"/>
              <a:gd name="connsiteY6" fmla="*/ 71221 h 594443"/>
              <a:gd name="connsiteX7" fmla="*/ 213651 w 571991"/>
              <a:gd name="connsiteY7" fmla="*/ 154313 h 594443"/>
              <a:gd name="connsiteX8" fmla="*/ 189912 w 571991"/>
              <a:gd name="connsiteY8" fmla="*/ 225534 h 594443"/>
              <a:gd name="connsiteX9" fmla="*/ 142434 w 571991"/>
              <a:gd name="connsiteY9" fmla="*/ 296755 h 594443"/>
              <a:gd name="connsiteX10" fmla="*/ 94956 w 571991"/>
              <a:gd name="connsiteY10" fmla="*/ 379846 h 594443"/>
              <a:gd name="connsiteX11" fmla="*/ 83086 w 571991"/>
              <a:gd name="connsiteY11" fmla="*/ 415457 h 594443"/>
              <a:gd name="connsiteX12" fmla="*/ 59347 w 571991"/>
              <a:gd name="connsiteY12" fmla="*/ 451067 h 594443"/>
              <a:gd name="connsiteX13" fmla="*/ 94956 w 571991"/>
              <a:gd name="connsiteY13" fmla="*/ 427327 h 594443"/>
              <a:gd name="connsiteX14" fmla="*/ 154304 w 571991"/>
              <a:gd name="connsiteY14" fmla="*/ 367976 h 594443"/>
              <a:gd name="connsiteX15" fmla="*/ 189912 w 571991"/>
              <a:gd name="connsiteY15" fmla="*/ 332365 h 594443"/>
              <a:gd name="connsiteX16" fmla="*/ 237390 w 571991"/>
              <a:gd name="connsiteY16" fmla="*/ 308625 h 594443"/>
              <a:gd name="connsiteX17" fmla="*/ 272999 w 571991"/>
              <a:gd name="connsiteY17" fmla="*/ 273014 h 594443"/>
              <a:gd name="connsiteX18" fmla="*/ 308608 w 571991"/>
              <a:gd name="connsiteY18" fmla="*/ 261144 h 594443"/>
              <a:gd name="connsiteX19" fmla="*/ 391694 w 571991"/>
              <a:gd name="connsiteY19" fmla="*/ 225534 h 594443"/>
              <a:gd name="connsiteX20" fmla="*/ 427303 w 571991"/>
              <a:gd name="connsiteY20" fmla="*/ 249274 h 594443"/>
              <a:gd name="connsiteX21" fmla="*/ 415434 w 571991"/>
              <a:gd name="connsiteY21" fmla="*/ 356106 h 594443"/>
              <a:gd name="connsiteX22" fmla="*/ 391694 w 571991"/>
              <a:gd name="connsiteY22" fmla="*/ 427327 h 594443"/>
              <a:gd name="connsiteX23" fmla="*/ 356086 w 571991"/>
              <a:gd name="connsiteY23" fmla="*/ 546029 h 594443"/>
              <a:gd name="connsiteX24" fmla="*/ 332347 w 571991"/>
              <a:gd name="connsiteY24" fmla="*/ 581639 h 594443"/>
              <a:gd name="connsiteX25" fmla="*/ 367955 w 571991"/>
              <a:gd name="connsiteY25" fmla="*/ 593509 h 594443"/>
              <a:gd name="connsiteX26" fmla="*/ 427303 w 571991"/>
              <a:gd name="connsiteY26" fmla="*/ 546029 h 594443"/>
              <a:gd name="connsiteX27" fmla="*/ 486651 w 571991"/>
              <a:gd name="connsiteY27" fmla="*/ 510418 h 594443"/>
              <a:gd name="connsiteX28" fmla="*/ 569738 w 571991"/>
              <a:gd name="connsiteY28" fmla="*/ 534159 h 594443"/>
              <a:gd name="connsiteX29" fmla="*/ 545999 w 571991"/>
              <a:gd name="connsiteY29" fmla="*/ 581639 h 594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71991" h="594443">
                <a:moveTo>
                  <a:pt x="0" y="261144"/>
                </a:moveTo>
                <a:cubicBezTo>
                  <a:pt x="7913" y="237404"/>
                  <a:pt x="10865" y="211382"/>
                  <a:pt x="23739" y="189923"/>
                </a:cubicBezTo>
                <a:cubicBezTo>
                  <a:pt x="35254" y="170730"/>
                  <a:pt x="56651" y="159436"/>
                  <a:pt x="71217" y="142442"/>
                </a:cubicBezTo>
                <a:cubicBezTo>
                  <a:pt x="80501" y="131610"/>
                  <a:pt x="86045" y="117972"/>
                  <a:pt x="94956" y="106832"/>
                </a:cubicBezTo>
                <a:cubicBezTo>
                  <a:pt x="120051" y="75461"/>
                  <a:pt x="157357" y="57315"/>
                  <a:pt x="189912" y="35611"/>
                </a:cubicBezTo>
                <a:cubicBezTo>
                  <a:pt x="239096" y="2820"/>
                  <a:pt x="211679" y="15331"/>
                  <a:pt x="272999" y="0"/>
                </a:cubicBezTo>
                <a:cubicBezTo>
                  <a:pt x="269042" y="23740"/>
                  <a:pt x="268045" y="48168"/>
                  <a:pt x="261129" y="71221"/>
                </a:cubicBezTo>
                <a:cubicBezTo>
                  <a:pt x="252915" y="98603"/>
                  <a:pt x="229545" y="130470"/>
                  <a:pt x="213651" y="154313"/>
                </a:cubicBezTo>
                <a:cubicBezTo>
                  <a:pt x="205738" y="178053"/>
                  <a:pt x="203792" y="204712"/>
                  <a:pt x="189912" y="225534"/>
                </a:cubicBezTo>
                <a:lnTo>
                  <a:pt x="142434" y="296755"/>
                </a:lnTo>
                <a:cubicBezTo>
                  <a:pt x="118591" y="332521"/>
                  <a:pt x="113029" y="337674"/>
                  <a:pt x="94956" y="379846"/>
                </a:cubicBezTo>
                <a:cubicBezTo>
                  <a:pt x="90027" y="391347"/>
                  <a:pt x="88682" y="404265"/>
                  <a:pt x="83086" y="415457"/>
                </a:cubicBezTo>
                <a:cubicBezTo>
                  <a:pt x="76706" y="428217"/>
                  <a:pt x="49260" y="440980"/>
                  <a:pt x="59347" y="451067"/>
                </a:cubicBezTo>
                <a:cubicBezTo>
                  <a:pt x="69434" y="461154"/>
                  <a:pt x="84220" y="436721"/>
                  <a:pt x="94956" y="427327"/>
                </a:cubicBezTo>
                <a:cubicBezTo>
                  <a:pt x="116011" y="408903"/>
                  <a:pt x="134521" y="387760"/>
                  <a:pt x="154304" y="367976"/>
                </a:cubicBezTo>
                <a:cubicBezTo>
                  <a:pt x="166173" y="356106"/>
                  <a:pt x="174898" y="339872"/>
                  <a:pt x="189912" y="332365"/>
                </a:cubicBezTo>
                <a:lnTo>
                  <a:pt x="237390" y="308625"/>
                </a:lnTo>
                <a:cubicBezTo>
                  <a:pt x="249260" y="296755"/>
                  <a:pt x="259032" y="282326"/>
                  <a:pt x="272999" y="273014"/>
                </a:cubicBezTo>
                <a:cubicBezTo>
                  <a:pt x="283409" y="266073"/>
                  <a:pt x="297417" y="266740"/>
                  <a:pt x="308608" y="261144"/>
                </a:cubicBezTo>
                <a:cubicBezTo>
                  <a:pt x="390578" y="220157"/>
                  <a:pt x="292881" y="250238"/>
                  <a:pt x="391694" y="225534"/>
                </a:cubicBezTo>
                <a:cubicBezTo>
                  <a:pt x="403564" y="233447"/>
                  <a:pt x="424751" y="235238"/>
                  <a:pt x="427303" y="249274"/>
                </a:cubicBezTo>
                <a:cubicBezTo>
                  <a:pt x="433712" y="284526"/>
                  <a:pt x="422460" y="320972"/>
                  <a:pt x="415434" y="356106"/>
                </a:cubicBezTo>
                <a:cubicBezTo>
                  <a:pt x="410527" y="380645"/>
                  <a:pt x="397763" y="403050"/>
                  <a:pt x="391694" y="427327"/>
                </a:cubicBezTo>
                <a:cubicBezTo>
                  <a:pt x="385059" y="453870"/>
                  <a:pt x="367646" y="528688"/>
                  <a:pt x="356086" y="546029"/>
                </a:cubicBezTo>
                <a:lnTo>
                  <a:pt x="332347" y="581639"/>
                </a:lnTo>
                <a:cubicBezTo>
                  <a:pt x="344216" y="585596"/>
                  <a:pt x="356240" y="597902"/>
                  <a:pt x="367955" y="593509"/>
                </a:cubicBezTo>
                <a:cubicBezTo>
                  <a:pt x="391676" y="584613"/>
                  <a:pt x="406548" y="560558"/>
                  <a:pt x="427303" y="546029"/>
                </a:cubicBezTo>
                <a:cubicBezTo>
                  <a:pt x="446203" y="532798"/>
                  <a:pt x="466868" y="522288"/>
                  <a:pt x="486651" y="510418"/>
                </a:cubicBezTo>
                <a:cubicBezTo>
                  <a:pt x="514347" y="518332"/>
                  <a:pt x="551299" y="512031"/>
                  <a:pt x="569738" y="534159"/>
                </a:cubicBezTo>
                <a:cubicBezTo>
                  <a:pt x="581065" y="547753"/>
                  <a:pt x="545999" y="581639"/>
                  <a:pt x="545999" y="581639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6726224" y="3106164"/>
            <a:ext cx="571991" cy="594443"/>
          </a:xfrm>
          <a:custGeom>
            <a:avLst/>
            <a:gdLst>
              <a:gd name="connsiteX0" fmla="*/ 0 w 571991"/>
              <a:gd name="connsiteY0" fmla="*/ 261144 h 594443"/>
              <a:gd name="connsiteX1" fmla="*/ 23739 w 571991"/>
              <a:gd name="connsiteY1" fmla="*/ 189923 h 594443"/>
              <a:gd name="connsiteX2" fmla="*/ 71217 w 571991"/>
              <a:gd name="connsiteY2" fmla="*/ 142442 h 594443"/>
              <a:gd name="connsiteX3" fmla="*/ 94956 w 571991"/>
              <a:gd name="connsiteY3" fmla="*/ 106832 h 594443"/>
              <a:gd name="connsiteX4" fmla="*/ 189912 w 571991"/>
              <a:gd name="connsiteY4" fmla="*/ 35611 h 594443"/>
              <a:gd name="connsiteX5" fmla="*/ 272999 w 571991"/>
              <a:gd name="connsiteY5" fmla="*/ 0 h 594443"/>
              <a:gd name="connsiteX6" fmla="*/ 261129 w 571991"/>
              <a:gd name="connsiteY6" fmla="*/ 71221 h 594443"/>
              <a:gd name="connsiteX7" fmla="*/ 213651 w 571991"/>
              <a:gd name="connsiteY7" fmla="*/ 154313 h 594443"/>
              <a:gd name="connsiteX8" fmla="*/ 189912 w 571991"/>
              <a:gd name="connsiteY8" fmla="*/ 225534 h 594443"/>
              <a:gd name="connsiteX9" fmla="*/ 142434 w 571991"/>
              <a:gd name="connsiteY9" fmla="*/ 296755 h 594443"/>
              <a:gd name="connsiteX10" fmla="*/ 94956 w 571991"/>
              <a:gd name="connsiteY10" fmla="*/ 379846 h 594443"/>
              <a:gd name="connsiteX11" fmla="*/ 83086 w 571991"/>
              <a:gd name="connsiteY11" fmla="*/ 415457 h 594443"/>
              <a:gd name="connsiteX12" fmla="*/ 59347 w 571991"/>
              <a:gd name="connsiteY12" fmla="*/ 451067 h 594443"/>
              <a:gd name="connsiteX13" fmla="*/ 94956 w 571991"/>
              <a:gd name="connsiteY13" fmla="*/ 427327 h 594443"/>
              <a:gd name="connsiteX14" fmla="*/ 154304 w 571991"/>
              <a:gd name="connsiteY14" fmla="*/ 367976 h 594443"/>
              <a:gd name="connsiteX15" fmla="*/ 189912 w 571991"/>
              <a:gd name="connsiteY15" fmla="*/ 332365 h 594443"/>
              <a:gd name="connsiteX16" fmla="*/ 237390 w 571991"/>
              <a:gd name="connsiteY16" fmla="*/ 308625 h 594443"/>
              <a:gd name="connsiteX17" fmla="*/ 272999 w 571991"/>
              <a:gd name="connsiteY17" fmla="*/ 273014 h 594443"/>
              <a:gd name="connsiteX18" fmla="*/ 308608 w 571991"/>
              <a:gd name="connsiteY18" fmla="*/ 261144 h 594443"/>
              <a:gd name="connsiteX19" fmla="*/ 391694 w 571991"/>
              <a:gd name="connsiteY19" fmla="*/ 225534 h 594443"/>
              <a:gd name="connsiteX20" fmla="*/ 427303 w 571991"/>
              <a:gd name="connsiteY20" fmla="*/ 249274 h 594443"/>
              <a:gd name="connsiteX21" fmla="*/ 415434 w 571991"/>
              <a:gd name="connsiteY21" fmla="*/ 356106 h 594443"/>
              <a:gd name="connsiteX22" fmla="*/ 391694 w 571991"/>
              <a:gd name="connsiteY22" fmla="*/ 427327 h 594443"/>
              <a:gd name="connsiteX23" fmla="*/ 356086 w 571991"/>
              <a:gd name="connsiteY23" fmla="*/ 546029 h 594443"/>
              <a:gd name="connsiteX24" fmla="*/ 332347 w 571991"/>
              <a:gd name="connsiteY24" fmla="*/ 581639 h 594443"/>
              <a:gd name="connsiteX25" fmla="*/ 367955 w 571991"/>
              <a:gd name="connsiteY25" fmla="*/ 593509 h 594443"/>
              <a:gd name="connsiteX26" fmla="*/ 427303 w 571991"/>
              <a:gd name="connsiteY26" fmla="*/ 546029 h 594443"/>
              <a:gd name="connsiteX27" fmla="*/ 486651 w 571991"/>
              <a:gd name="connsiteY27" fmla="*/ 510418 h 594443"/>
              <a:gd name="connsiteX28" fmla="*/ 569738 w 571991"/>
              <a:gd name="connsiteY28" fmla="*/ 534159 h 594443"/>
              <a:gd name="connsiteX29" fmla="*/ 545999 w 571991"/>
              <a:gd name="connsiteY29" fmla="*/ 581639 h 594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71991" h="594443">
                <a:moveTo>
                  <a:pt x="0" y="261144"/>
                </a:moveTo>
                <a:cubicBezTo>
                  <a:pt x="7913" y="237404"/>
                  <a:pt x="10865" y="211382"/>
                  <a:pt x="23739" y="189923"/>
                </a:cubicBezTo>
                <a:cubicBezTo>
                  <a:pt x="35254" y="170730"/>
                  <a:pt x="56651" y="159436"/>
                  <a:pt x="71217" y="142442"/>
                </a:cubicBezTo>
                <a:cubicBezTo>
                  <a:pt x="80501" y="131610"/>
                  <a:pt x="86045" y="117972"/>
                  <a:pt x="94956" y="106832"/>
                </a:cubicBezTo>
                <a:cubicBezTo>
                  <a:pt x="120051" y="75461"/>
                  <a:pt x="157357" y="57315"/>
                  <a:pt x="189912" y="35611"/>
                </a:cubicBezTo>
                <a:cubicBezTo>
                  <a:pt x="239096" y="2820"/>
                  <a:pt x="211679" y="15331"/>
                  <a:pt x="272999" y="0"/>
                </a:cubicBezTo>
                <a:cubicBezTo>
                  <a:pt x="269042" y="23740"/>
                  <a:pt x="268045" y="48168"/>
                  <a:pt x="261129" y="71221"/>
                </a:cubicBezTo>
                <a:cubicBezTo>
                  <a:pt x="252915" y="98603"/>
                  <a:pt x="229545" y="130470"/>
                  <a:pt x="213651" y="154313"/>
                </a:cubicBezTo>
                <a:cubicBezTo>
                  <a:pt x="205738" y="178053"/>
                  <a:pt x="203792" y="204712"/>
                  <a:pt x="189912" y="225534"/>
                </a:cubicBezTo>
                <a:lnTo>
                  <a:pt x="142434" y="296755"/>
                </a:lnTo>
                <a:cubicBezTo>
                  <a:pt x="118591" y="332521"/>
                  <a:pt x="113029" y="337674"/>
                  <a:pt x="94956" y="379846"/>
                </a:cubicBezTo>
                <a:cubicBezTo>
                  <a:pt x="90027" y="391347"/>
                  <a:pt x="88682" y="404265"/>
                  <a:pt x="83086" y="415457"/>
                </a:cubicBezTo>
                <a:cubicBezTo>
                  <a:pt x="76706" y="428217"/>
                  <a:pt x="49260" y="440980"/>
                  <a:pt x="59347" y="451067"/>
                </a:cubicBezTo>
                <a:cubicBezTo>
                  <a:pt x="69434" y="461154"/>
                  <a:pt x="84220" y="436721"/>
                  <a:pt x="94956" y="427327"/>
                </a:cubicBezTo>
                <a:cubicBezTo>
                  <a:pt x="116011" y="408903"/>
                  <a:pt x="134521" y="387760"/>
                  <a:pt x="154304" y="367976"/>
                </a:cubicBezTo>
                <a:cubicBezTo>
                  <a:pt x="166173" y="356106"/>
                  <a:pt x="174898" y="339872"/>
                  <a:pt x="189912" y="332365"/>
                </a:cubicBezTo>
                <a:lnTo>
                  <a:pt x="237390" y="308625"/>
                </a:lnTo>
                <a:cubicBezTo>
                  <a:pt x="249260" y="296755"/>
                  <a:pt x="259032" y="282326"/>
                  <a:pt x="272999" y="273014"/>
                </a:cubicBezTo>
                <a:cubicBezTo>
                  <a:pt x="283409" y="266073"/>
                  <a:pt x="297417" y="266740"/>
                  <a:pt x="308608" y="261144"/>
                </a:cubicBezTo>
                <a:cubicBezTo>
                  <a:pt x="390578" y="220157"/>
                  <a:pt x="292881" y="250238"/>
                  <a:pt x="391694" y="225534"/>
                </a:cubicBezTo>
                <a:cubicBezTo>
                  <a:pt x="403564" y="233447"/>
                  <a:pt x="424751" y="235238"/>
                  <a:pt x="427303" y="249274"/>
                </a:cubicBezTo>
                <a:cubicBezTo>
                  <a:pt x="433712" y="284526"/>
                  <a:pt x="422460" y="320972"/>
                  <a:pt x="415434" y="356106"/>
                </a:cubicBezTo>
                <a:cubicBezTo>
                  <a:pt x="410527" y="380645"/>
                  <a:pt x="397763" y="403050"/>
                  <a:pt x="391694" y="427327"/>
                </a:cubicBezTo>
                <a:cubicBezTo>
                  <a:pt x="385059" y="453870"/>
                  <a:pt x="367646" y="528688"/>
                  <a:pt x="356086" y="546029"/>
                </a:cubicBezTo>
                <a:lnTo>
                  <a:pt x="332347" y="581639"/>
                </a:lnTo>
                <a:cubicBezTo>
                  <a:pt x="344216" y="585596"/>
                  <a:pt x="356240" y="597902"/>
                  <a:pt x="367955" y="593509"/>
                </a:cubicBezTo>
                <a:cubicBezTo>
                  <a:pt x="391676" y="584613"/>
                  <a:pt x="406548" y="560558"/>
                  <a:pt x="427303" y="546029"/>
                </a:cubicBezTo>
                <a:cubicBezTo>
                  <a:pt x="446203" y="532798"/>
                  <a:pt x="466868" y="522288"/>
                  <a:pt x="486651" y="510418"/>
                </a:cubicBezTo>
                <a:cubicBezTo>
                  <a:pt x="514347" y="518332"/>
                  <a:pt x="551299" y="512031"/>
                  <a:pt x="569738" y="534159"/>
                </a:cubicBezTo>
                <a:cubicBezTo>
                  <a:pt x="581065" y="547753"/>
                  <a:pt x="545999" y="581639"/>
                  <a:pt x="545999" y="581639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51007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72643"/>
            <a:ext cx="3090587" cy="25396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Natural Selection</a:t>
            </a:r>
            <a:endParaRPr kumimoji="1"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33779" y="1391604"/>
            <a:ext cx="535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err="1" smtClean="0">
                <a:latin typeface="Courier"/>
                <a:cs typeface="Courier"/>
              </a:rPr>
              <a:t>PQueue</a:t>
            </a:r>
            <a:r>
              <a:rPr kumimoji="1" lang="en-US" altLang="zh-CN" sz="2400" b="1" dirty="0" smtClean="0">
                <a:latin typeface="Courier"/>
                <a:cs typeface="Courier"/>
              </a:rPr>
              <a:t>&lt;Species *&gt; generation</a:t>
            </a:r>
            <a:endParaRPr kumimoji="1" lang="zh-CN" altLang="en-US" sz="2400" b="1" dirty="0">
              <a:latin typeface="Courier"/>
              <a:cs typeface="Courier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323510" y="1987638"/>
            <a:ext cx="2150989" cy="2539677"/>
          </a:xfrm>
          <a:prstGeom prst="rect">
            <a:avLst/>
          </a:prstGeom>
        </p:spPr>
      </p:pic>
      <p:pic>
        <p:nvPicPr>
          <p:cNvPr id="9" name="Picture 8" descr="Screen Shot 2016-02-12 at 3.35.51 A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086" y="5305975"/>
            <a:ext cx="1014969" cy="1010313"/>
          </a:xfrm>
          <a:prstGeom prst="rect">
            <a:avLst/>
          </a:prstGeom>
        </p:spPr>
      </p:pic>
      <p:pic>
        <p:nvPicPr>
          <p:cNvPr id="10" name="Picture 9" descr="Screen Shot 2016-02-12 at 9.24.45 AM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8758" y="2801368"/>
            <a:ext cx="990368" cy="9852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53" r="-19154"/>
          <a:stretch/>
        </p:blipFill>
        <p:spPr>
          <a:xfrm>
            <a:off x="3021003" y="1859746"/>
            <a:ext cx="2292162" cy="25396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85816" y="2730146"/>
            <a:ext cx="992572" cy="99709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146480" y="5270363"/>
            <a:ext cx="3746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err="1" smtClean="0">
                <a:latin typeface="Calibri"/>
                <a:cs typeface="Calibri"/>
              </a:rPr>
              <a:t>Dequeue</a:t>
            </a:r>
            <a:r>
              <a:rPr kumimoji="1" lang="en-US" altLang="zh-CN" sz="2400" dirty="0" smtClean="0">
                <a:latin typeface="Calibri"/>
                <a:cs typeface="Calibri"/>
              </a:rPr>
              <a:t> (and save) the top M species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53" r="-20769"/>
          <a:stretch/>
        </p:blipFill>
        <p:spPr>
          <a:xfrm flipH="1">
            <a:off x="5192840" y="1793995"/>
            <a:ext cx="2142541" cy="2539677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>
            <a:off x="3357177" y="2989375"/>
            <a:ext cx="571991" cy="594443"/>
          </a:xfrm>
          <a:custGeom>
            <a:avLst/>
            <a:gdLst>
              <a:gd name="connsiteX0" fmla="*/ 0 w 571991"/>
              <a:gd name="connsiteY0" fmla="*/ 261144 h 594443"/>
              <a:gd name="connsiteX1" fmla="*/ 23739 w 571991"/>
              <a:gd name="connsiteY1" fmla="*/ 189923 h 594443"/>
              <a:gd name="connsiteX2" fmla="*/ 71217 w 571991"/>
              <a:gd name="connsiteY2" fmla="*/ 142442 h 594443"/>
              <a:gd name="connsiteX3" fmla="*/ 94956 w 571991"/>
              <a:gd name="connsiteY3" fmla="*/ 106832 h 594443"/>
              <a:gd name="connsiteX4" fmla="*/ 189912 w 571991"/>
              <a:gd name="connsiteY4" fmla="*/ 35611 h 594443"/>
              <a:gd name="connsiteX5" fmla="*/ 272999 w 571991"/>
              <a:gd name="connsiteY5" fmla="*/ 0 h 594443"/>
              <a:gd name="connsiteX6" fmla="*/ 261129 w 571991"/>
              <a:gd name="connsiteY6" fmla="*/ 71221 h 594443"/>
              <a:gd name="connsiteX7" fmla="*/ 213651 w 571991"/>
              <a:gd name="connsiteY7" fmla="*/ 154313 h 594443"/>
              <a:gd name="connsiteX8" fmla="*/ 189912 w 571991"/>
              <a:gd name="connsiteY8" fmla="*/ 225534 h 594443"/>
              <a:gd name="connsiteX9" fmla="*/ 142434 w 571991"/>
              <a:gd name="connsiteY9" fmla="*/ 296755 h 594443"/>
              <a:gd name="connsiteX10" fmla="*/ 94956 w 571991"/>
              <a:gd name="connsiteY10" fmla="*/ 379846 h 594443"/>
              <a:gd name="connsiteX11" fmla="*/ 83086 w 571991"/>
              <a:gd name="connsiteY11" fmla="*/ 415457 h 594443"/>
              <a:gd name="connsiteX12" fmla="*/ 59347 w 571991"/>
              <a:gd name="connsiteY12" fmla="*/ 451067 h 594443"/>
              <a:gd name="connsiteX13" fmla="*/ 94956 w 571991"/>
              <a:gd name="connsiteY13" fmla="*/ 427327 h 594443"/>
              <a:gd name="connsiteX14" fmla="*/ 154304 w 571991"/>
              <a:gd name="connsiteY14" fmla="*/ 367976 h 594443"/>
              <a:gd name="connsiteX15" fmla="*/ 189912 w 571991"/>
              <a:gd name="connsiteY15" fmla="*/ 332365 h 594443"/>
              <a:gd name="connsiteX16" fmla="*/ 237390 w 571991"/>
              <a:gd name="connsiteY16" fmla="*/ 308625 h 594443"/>
              <a:gd name="connsiteX17" fmla="*/ 272999 w 571991"/>
              <a:gd name="connsiteY17" fmla="*/ 273014 h 594443"/>
              <a:gd name="connsiteX18" fmla="*/ 308608 w 571991"/>
              <a:gd name="connsiteY18" fmla="*/ 261144 h 594443"/>
              <a:gd name="connsiteX19" fmla="*/ 391694 w 571991"/>
              <a:gd name="connsiteY19" fmla="*/ 225534 h 594443"/>
              <a:gd name="connsiteX20" fmla="*/ 427303 w 571991"/>
              <a:gd name="connsiteY20" fmla="*/ 249274 h 594443"/>
              <a:gd name="connsiteX21" fmla="*/ 415434 w 571991"/>
              <a:gd name="connsiteY21" fmla="*/ 356106 h 594443"/>
              <a:gd name="connsiteX22" fmla="*/ 391694 w 571991"/>
              <a:gd name="connsiteY22" fmla="*/ 427327 h 594443"/>
              <a:gd name="connsiteX23" fmla="*/ 356086 w 571991"/>
              <a:gd name="connsiteY23" fmla="*/ 546029 h 594443"/>
              <a:gd name="connsiteX24" fmla="*/ 332347 w 571991"/>
              <a:gd name="connsiteY24" fmla="*/ 581639 h 594443"/>
              <a:gd name="connsiteX25" fmla="*/ 367955 w 571991"/>
              <a:gd name="connsiteY25" fmla="*/ 593509 h 594443"/>
              <a:gd name="connsiteX26" fmla="*/ 427303 w 571991"/>
              <a:gd name="connsiteY26" fmla="*/ 546029 h 594443"/>
              <a:gd name="connsiteX27" fmla="*/ 486651 w 571991"/>
              <a:gd name="connsiteY27" fmla="*/ 510418 h 594443"/>
              <a:gd name="connsiteX28" fmla="*/ 569738 w 571991"/>
              <a:gd name="connsiteY28" fmla="*/ 534159 h 594443"/>
              <a:gd name="connsiteX29" fmla="*/ 545999 w 571991"/>
              <a:gd name="connsiteY29" fmla="*/ 581639 h 594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71991" h="594443">
                <a:moveTo>
                  <a:pt x="0" y="261144"/>
                </a:moveTo>
                <a:cubicBezTo>
                  <a:pt x="7913" y="237404"/>
                  <a:pt x="10865" y="211382"/>
                  <a:pt x="23739" y="189923"/>
                </a:cubicBezTo>
                <a:cubicBezTo>
                  <a:pt x="35254" y="170730"/>
                  <a:pt x="56651" y="159436"/>
                  <a:pt x="71217" y="142442"/>
                </a:cubicBezTo>
                <a:cubicBezTo>
                  <a:pt x="80501" y="131610"/>
                  <a:pt x="86045" y="117972"/>
                  <a:pt x="94956" y="106832"/>
                </a:cubicBezTo>
                <a:cubicBezTo>
                  <a:pt x="120051" y="75461"/>
                  <a:pt x="157357" y="57315"/>
                  <a:pt x="189912" y="35611"/>
                </a:cubicBezTo>
                <a:cubicBezTo>
                  <a:pt x="239096" y="2820"/>
                  <a:pt x="211679" y="15331"/>
                  <a:pt x="272999" y="0"/>
                </a:cubicBezTo>
                <a:cubicBezTo>
                  <a:pt x="269042" y="23740"/>
                  <a:pt x="268045" y="48168"/>
                  <a:pt x="261129" y="71221"/>
                </a:cubicBezTo>
                <a:cubicBezTo>
                  <a:pt x="252915" y="98603"/>
                  <a:pt x="229545" y="130470"/>
                  <a:pt x="213651" y="154313"/>
                </a:cubicBezTo>
                <a:cubicBezTo>
                  <a:pt x="205738" y="178053"/>
                  <a:pt x="203792" y="204712"/>
                  <a:pt x="189912" y="225534"/>
                </a:cubicBezTo>
                <a:lnTo>
                  <a:pt x="142434" y="296755"/>
                </a:lnTo>
                <a:cubicBezTo>
                  <a:pt x="118591" y="332521"/>
                  <a:pt x="113029" y="337674"/>
                  <a:pt x="94956" y="379846"/>
                </a:cubicBezTo>
                <a:cubicBezTo>
                  <a:pt x="90027" y="391347"/>
                  <a:pt x="88682" y="404265"/>
                  <a:pt x="83086" y="415457"/>
                </a:cubicBezTo>
                <a:cubicBezTo>
                  <a:pt x="76706" y="428217"/>
                  <a:pt x="49260" y="440980"/>
                  <a:pt x="59347" y="451067"/>
                </a:cubicBezTo>
                <a:cubicBezTo>
                  <a:pt x="69434" y="461154"/>
                  <a:pt x="84220" y="436721"/>
                  <a:pt x="94956" y="427327"/>
                </a:cubicBezTo>
                <a:cubicBezTo>
                  <a:pt x="116011" y="408903"/>
                  <a:pt x="134521" y="387760"/>
                  <a:pt x="154304" y="367976"/>
                </a:cubicBezTo>
                <a:cubicBezTo>
                  <a:pt x="166173" y="356106"/>
                  <a:pt x="174898" y="339872"/>
                  <a:pt x="189912" y="332365"/>
                </a:cubicBezTo>
                <a:lnTo>
                  <a:pt x="237390" y="308625"/>
                </a:lnTo>
                <a:cubicBezTo>
                  <a:pt x="249260" y="296755"/>
                  <a:pt x="259032" y="282326"/>
                  <a:pt x="272999" y="273014"/>
                </a:cubicBezTo>
                <a:cubicBezTo>
                  <a:pt x="283409" y="266073"/>
                  <a:pt x="297417" y="266740"/>
                  <a:pt x="308608" y="261144"/>
                </a:cubicBezTo>
                <a:cubicBezTo>
                  <a:pt x="390578" y="220157"/>
                  <a:pt x="292881" y="250238"/>
                  <a:pt x="391694" y="225534"/>
                </a:cubicBezTo>
                <a:cubicBezTo>
                  <a:pt x="403564" y="233447"/>
                  <a:pt x="424751" y="235238"/>
                  <a:pt x="427303" y="249274"/>
                </a:cubicBezTo>
                <a:cubicBezTo>
                  <a:pt x="433712" y="284526"/>
                  <a:pt x="422460" y="320972"/>
                  <a:pt x="415434" y="356106"/>
                </a:cubicBezTo>
                <a:cubicBezTo>
                  <a:pt x="410527" y="380645"/>
                  <a:pt x="397763" y="403050"/>
                  <a:pt x="391694" y="427327"/>
                </a:cubicBezTo>
                <a:cubicBezTo>
                  <a:pt x="385059" y="453870"/>
                  <a:pt x="367646" y="528688"/>
                  <a:pt x="356086" y="546029"/>
                </a:cubicBezTo>
                <a:lnTo>
                  <a:pt x="332347" y="581639"/>
                </a:lnTo>
                <a:cubicBezTo>
                  <a:pt x="344216" y="585596"/>
                  <a:pt x="356240" y="597902"/>
                  <a:pt x="367955" y="593509"/>
                </a:cubicBezTo>
                <a:cubicBezTo>
                  <a:pt x="391676" y="584613"/>
                  <a:pt x="406548" y="560558"/>
                  <a:pt x="427303" y="546029"/>
                </a:cubicBezTo>
                <a:cubicBezTo>
                  <a:pt x="446203" y="532798"/>
                  <a:pt x="466868" y="522288"/>
                  <a:pt x="486651" y="510418"/>
                </a:cubicBezTo>
                <a:cubicBezTo>
                  <a:pt x="514347" y="518332"/>
                  <a:pt x="551299" y="512031"/>
                  <a:pt x="569738" y="534159"/>
                </a:cubicBezTo>
                <a:cubicBezTo>
                  <a:pt x="581065" y="547753"/>
                  <a:pt x="545999" y="581639"/>
                  <a:pt x="545999" y="581639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2346362" y="2987463"/>
            <a:ext cx="571991" cy="594443"/>
          </a:xfrm>
          <a:custGeom>
            <a:avLst/>
            <a:gdLst>
              <a:gd name="connsiteX0" fmla="*/ 0 w 571991"/>
              <a:gd name="connsiteY0" fmla="*/ 261144 h 594443"/>
              <a:gd name="connsiteX1" fmla="*/ 23739 w 571991"/>
              <a:gd name="connsiteY1" fmla="*/ 189923 h 594443"/>
              <a:gd name="connsiteX2" fmla="*/ 71217 w 571991"/>
              <a:gd name="connsiteY2" fmla="*/ 142442 h 594443"/>
              <a:gd name="connsiteX3" fmla="*/ 94956 w 571991"/>
              <a:gd name="connsiteY3" fmla="*/ 106832 h 594443"/>
              <a:gd name="connsiteX4" fmla="*/ 189912 w 571991"/>
              <a:gd name="connsiteY4" fmla="*/ 35611 h 594443"/>
              <a:gd name="connsiteX5" fmla="*/ 272999 w 571991"/>
              <a:gd name="connsiteY5" fmla="*/ 0 h 594443"/>
              <a:gd name="connsiteX6" fmla="*/ 261129 w 571991"/>
              <a:gd name="connsiteY6" fmla="*/ 71221 h 594443"/>
              <a:gd name="connsiteX7" fmla="*/ 213651 w 571991"/>
              <a:gd name="connsiteY7" fmla="*/ 154313 h 594443"/>
              <a:gd name="connsiteX8" fmla="*/ 189912 w 571991"/>
              <a:gd name="connsiteY8" fmla="*/ 225534 h 594443"/>
              <a:gd name="connsiteX9" fmla="*/ 142434 w 571991"/>
              <a:gd name="connsiteY9" fmla="*/ 296755 h 594443"/>
              <a:gd name="connsiteX10" fmla="*/ 94956 w 571991"/>
              <a:gd name="connsiteY10" fmla="*/ 379846 h 594443"/>
              <a:gd name="connsiteX11" fmla="*/ 83086 w 571991"/>
              <a:gd name="connsiteY11" fmla="*/ 415457 h 594443"/>
              <a:gd name="connsiteX12" fmla="*/ 59347 w 571991"/>
              <a:gd name="connsiteY12" fmla="*/ 451067 h 594443"/>
              <a:gd name="connsiteX13" fmla="*/ 94956 w 571991"/>
              <a:gd name="connsiteY13" fmla="*/ 427327 h 594443"/>
              <a:gd name="connsiteX14" fmla="*/ 154304 w 571991"/>
              <a:gd name="connsiteY14" fmla="*/ 367976 h 594443"/>
              <a:gd name="connsiteX15" fmla="*/ 189912 w 571991"/>
              <a:gd name="connsiteY15" fmla="*/ 332365 h 594443"/>
              <a:gd name="connsiteX16" fmla="*/ 237390 w 571991"/>
              <a:gd name="connsiteY16" fmla="*/ 308625 h 594443"/>
              <a:gd name="connsiteX17" fmla="*/ 272999 w 571991"/>
              <a:gd name="connsiteY17" fmla="*/ 273014 h 594443"/>
              <a:gd name="connsiteX18" fmla="*/ 308608 w 571991"/>
              <a:gd name="connsiteY18" fmla="*/ 261144 h 594443"/>
              <a:gd name="connsiteX19" fmla="*/ 391694 w 571991"/>
              <a:gd name="connsiteY19" fmla="*/ 225534 h 594443"/>
              <a:gd name="connsiteX20" fmla="*/ 427303 w 571991"/>
              <a:gd name="connsiteY20" fmla="*/ 249274 h 594443"/>
              <a:gd name="connsiteX21" fmla="*/ 415434 w 571991"/>
              <a:gd name="connsiteY21" fmla="*/ 356106 h 594443"/>
              <a:gd name="connsiteX22" fmla="*/ 391694 w 571991"/>
              <a:gd name="connsiteY22" fmla="*/ 427327 h 594443"/>
              <a:gd name="connsiteX23" fmla="*/ 356086 w 571991"/>
              <a:gd name="connsiteY23" fmla="*/ 546029 h 594443"/>
              <a:gd name="connsiteX24" fmla="*/ 332347 w 571991"/>
              <a:gd name="connsiteY24" fmla="*/ 581639 h 594443"/>
              <a:gd name="connsiteX25" fmla="*/ 367955 w 571991"/>
              <a:gd name="connsiteY25" fmla="*/ 593509 h 594443"/>
              <a:gd name="connsiteX26" fmla="*/ 427303 w 571991"/>
              <a:gd name="connsiteY26" fmla="*/ 546029 h 594443"/>
              <a:gd name="connsiteX27" fmla="*/ 486651 w 571991"/>
              <a:gd name="connsiteY27" fmla="*/ 510418 h 594443"/>
              <a:gd name="connsiteX28" fmla="*/ 569738 w 571991"/>
              <a:gd name="connsiteY28" fmla="*/ 534159 h 594443"/>
              <a:gd name="connsiteX29" fmla="*/ 545999 w 571991"/>
              <a:gd name="connsiteY29" fmla="*/ 581639 h 594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71991" h="594443">
                <a:moveTo>
                  <a:pt x="0" y="261144"/>
                </a:moveTo>
                <a:cubicBezTo>
                  <a:pt x="7913" y="237404"/>
                  <a:pt x="10865" y="211382"/>
                  <a:pt x="23739" y="189923"/>
                </a:cubicBezTo>
                <a:cubicBezTo>
                  <a:pt x="35254" y="170730"/>
                  <a:pt x="56651" y="159436"/>
                  <a:pt x="71217" y="142442"/>
                </a:cubicBezTo>
                <a:cubicBezTo>
                  <a:pt x="80501" y="131610"/>
                  <a:pt x="86045" y="117972"/>
                  <a:pt x="94956" y="106832"/>
                </a:cubicBezTo>
                <a:cubicBezTo>
                  <a:pt x="120051" y="75461"/>
                  <a:pt x="157357" y="57315"/>
                  <a:pt x="189912" y="35611"/>
                </a:cubicBezTo>
                <a:cubicBezTo>
                  <a:pt x="239096" y="2820"/>
                  <a:pt x="211679" y="15331"/>
                  <a:pt x="272999" y="0"/>
                </a:cubicBezTo>
                <a:cubicBezTo>
                  <a:pt x="269042" y="23740"/>
                  <a:pt x="268045" y="48168"/>
                  <a:pt x="261129" y="71221"/>
                </a:cubicBezTo>
                <a:cubicBezTo>
                  <a:pt x="252915" y="98603"/>
                  <a:pt x="229545" y="130470"/>
                  <a:pt x="213651" y="154313"/>
                </a:cubicBezTo>
                <a:cubicBezTo>
                  <a:pt x="205738" y="178053"/>
                  <a:pt x="203792" y="204712"/>
                  <a:pt x="189912" y="225534"/>
                </a:cubicBezTo>
                <a:lnTo>
                  <a:pt x="142434" y="296755"/>
                </a:lnTo>
                <a:cubicBezTo>
                  <a:pt x="118591" y="332521"/>
                  <a:pt x="113029" y="337674"/>
                  <a:pt x="94956" y="379846"/>
                </a:cubicBezTo>
                <a:cubicBezTo>
                  <a:pt x="90027" y="391347"/>
                  <a:pt x="88682" y="404265"/>
                  <a:pt x="83086" y="415457"/>
                </a:cubicBezTo>
                <a:cubicBezTo>
                  <a:pt x="76706" y="428217"/>
                  <a:pt x="49260" y="440980"/>
                  <a:pt x="59347" y="451067"/>
                </a:cubicBezTo>
                <a:cubicBezTo>
                  <a:pt x="69434" y="461154"/>
                  <a:pt x="84220" y="436721"/>
                  <a:pt x="94956" y="427327"/>
                </a:cubicBezTo>
                <a:cubicBezTo>
                  <a:pt x="116011" y="408903"/>
                  <a:pt x="134521" y="387760"/>
                  <a:pt x="154304" y="367976"/>
                </a:cubicBezTo>
                <a:cubicBezTo>
                  <a:pt x="166173" y="356106"/>
                  <a:pt x="174898" y="339872"/>
                  <a:pt x="189912" y="332365"/>
                </a:cubicBezTo>
                <a:lnTo>
                  <a:pt x="237390" y="308625"/>
                </a:lnTo>
                <a:cubicBezTo>
                  <a:pt x="249260" y="296755"/>
                  <a:pt x="259032" y="282326"/>
                  <a:pt x="272999" y="273014"/>
                </a:cubicBezTo>
                <a:cubicBezTo>
                  <a:pt x="283409" y="266073"/>
                  <a:pt x="297417" y="266740"/>
                  <a:pt x="308608" y="261144"/>
                </a:cubicBezTo>
                <a:cubicBezTo>
                  <a:pt x="390578" y="220157"/>
                  <a:pt x="292881" y="250238"/>
                  <a:pt x="391694" y="225534"/>
                </a:cubicBezTo>
                <a:cubicBezTo>
                  <a:pt x="403564" y="233447"/>
                  <a:pt x="424751" y="235238"/>
                  <a:pt x="427303" y="249274"/>
                </a:cubicBezTo>
                <a:cubicBezTo>
                  <a:pt x="433712" y="284526"/>
                  <a:pt x="422460" y="320972"/>
                  <a:pt x="415434" y="356106"/>
                </a:cubicBezTo>
                <a:cubicBezTo>
                  <a:pt x="410527" y="380645"/>
                  <a:pt x="397763" y="403050"/>
                  <a:pt x="391694" y="427327"/>
                </a:cubicBezTo>
                <a:cubicBezTo>
                  <a:pt x="385059" y="453870"/>
                  <a:pt x="367646" y="528688"/>
                  <a:pt x="356086" y="546029"/>
                </a:cubicBezTo>
                <a:lnTo>
                  <a:pt x="332347" y="581639"/>
                </a:lnTo>
                <a:cubicBezTo>
                  <a:pt x="344216" y="585596"/>
                  <a:pt x="356240" y="597902"/>
                  <a:pt x="367955" y="593509"/>
                </a:cubicBezTo>
                <a:cubicBezTo>
                  <a:pt x="391676" y="584613"/>
                  <a:pt x="406548" y="560558"/>
                  <a:pt x="427303" y="546029"/>
                </a:cubicBezTo>
                <a:cubicBezTo>
                  <a:pt x="446203" y="532798"/>
                  <a:pt x="466868" y="522288"/>
                  <a:pt x="486651" y="510418"/>
                </a:cubicBezTo>
                <a:cubicBezTo>
                  <a:pt x="514347" y="518332"/>
                  <a:pt x="551299" y="512031"/>
                  <a:pt x="569738" y="534159"/>
                </a:cubicBezTo>
                <a:cubicBezTo>
                  <a:pt x="581065" y="547753"/>
                  <a:pt x="545999" y="581639"/>
                  <a:pt x="545999" y="581639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60843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53" r="-20769"/>
          <a:stretch/>
        </p:blipFill>
        <p:spPr>
          <a:xfrm flipH="1">
            <a:off x="5192840" y="1793995"/>
            <a:ext cx="2142541" cy="25396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72643"/>
            <a:ext cx="3090587" cy="25396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Natural Selection</a:t>
            </a:r>
            <a:endParaRPr kumimoji="1"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33779" y="1391604"/>
            <a:ext cx="535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err="1" smtClean="0">
                <a:latin typeface="Courier"/>
                <a:cs typeface="Courier"/>
              </a:rPr>
              <a:t>PQueue</a:t>
            </a:r>
            <a:r>
              <a:rPr kumimoji="1" lang="en-US" altLang="zh-CN" sz="2400" b="1" dirty="0" smtClean="0">
                <a:latin typeface="Courier"/>
                <a:cs typeface="Courier"/>
              </a:rPr>
              <a:t>&lt;Species *&gt; generation</a:t>
            </a:r>
            <a:endParaRPr kumimoji="1" lang="zh-CN" altLang="en-US" sz="2400" b="1" dirty="0">
              <a:latin typeface="Courier"/>
              <a:cs typeface="Courier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323510" y="1987638"/>
            <a:ext cx="2150989" cy="2539677"/>
          </a:xfrm>
          <a:prstGeom prst="rect">
            <a:avLst/>
          </a:prstGeom>
        </p:spPr>
      </p:pic>
      <p:pic>
        <p:nvPicPr>
          <p:cNvPr id="9" name="Picture 8" descr="Screen Shot 2016-02-12 at 3.35.51 A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086" y="5305975"/>
            <a:ext cx="1014969" cy="1010313"/>
          </a:xfrm>
          <a:prstGeom prst="rect">
            <a:avLst/>
          </a:prstGeom>
        </p:spPr>
      </p:pic>
      <p:pic>
        <p:nvPicPr>
          <p:cNvPr id="10" name="Picture 9" descr="Screen Shot 2016-02-12 at 9.24.45 AM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4495" y="5317847"/>
            <a:ext cx="990368" cy="9852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53" r="-19154"/>
          <a:stretch/>
        </p:blipFill>
        <p:spPr>
          <a:xfrm>
            <a:off x="3021003" y="1859746"/>
            <a:ext cx="2292162" cy="253967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146480" y="5270363"/>
            <a:ext cx="3746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err="1" smtClean="0">
                <a:latin typeface="Calibri"/>
                <a:cs typeface="Calibri"/>
              </a:rPr>
              <a:t>Dequeue</a:t>
            </a:r>
            <a:r>
              <a:rPr kumimoji="1" lang="en-US" altLang="zh-CN" sz="2400" dirty="0" smtClean="0">
                <a:latin typeface="Calibri"/>
                <a:cs typeface="Calibri"/>
              </a:rPr>
              <a:t> (and save) the top M species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1149442" y="3001245"/>
            <a:ext cx="571991" cy="594443"/>
          </a:xfrm>
          <a:custGeom>
            <a:avLst/>
            <a:gdLst>
              <a:gd name="connsiteX0" fmla="*/ 0 w 571991"/>
              <a:gd name="connsiteY0" fmla="*/ 261144 h 594443"/>
              <a:gd name="connsiteX1" fmla="*/ 23739 w 571991"/>
              <a:gd name="connsiteY1" fmla="*/ 189923 h 594443"/>
              <a:gd name="connsiteX2" fmla="*/ 71217 w 571991"/>
              <a:gd name="connsiteY2" fmla="*/ 142442 h 594443"/>
              <a:gd name="connsiteX3" fmla="*/ 94956 w 571991"/>
              <a:gd name="connsiteY3" fmla="*/ 106832 h 594443"/>
              <a:gd name="connsiteX4" fmla="*/ 189912 w 571991"/>
              <a:gd name="connsiteY4" fmla="*/ 35611 h 594443"/>
              <a:gd name="connsiteX5" fmla="*/ 272999 w 571991"/>
              <a:gd name="connsiteY5" fmla="*/ 0 h 594443"/>
              <a:gd name="connsiteX6" fmla="*/ 261129 w 571991"/>
              <a:gd name="connsiteY6" fmla="*/ 71221 h 594443"/>
              <a:gd name="connsiteX7" fmla="*/ 213651 w 571991"/>
              <a:gd name="connsiteY7" fmla="*/ 154313 h 594443"/>
              <a:gd name="connsiteX8" fmla="*/ 189912 w 571991"/>
              <a:gd name="connsiteY8" fmla="*/ 225534 h 594443"/>
              <a:gd name="connsiteX9" fmla="*/ 142434 w 571991"/>
              <a:gd name="connsiteY9" fmla="*/ 296755 h 594443"/>
              <a:gd name="connsiteX10" fmla="*/ 94956 w 571991"/>
              <a:gd name="connsiteY10" fmla="*/ 379846 h 594443"/>
              <a:gd name="connsiteX11" fmla="*/ 83086 w 571991"/>
              <a:gd name="connsiteY11" fmla="*/ 415457 h 594443"/>
              <a:gd name="connsiteX12" fmla="*/ 59347 w 571991"/>
              <a:gd name="connsiteY12" fmla="*/ 451067 h 594443"/>
              <a:gd name="connsiteX13" fmla="*/ 94956 w 571991"/>
              <a:gd name="connsiteY13" fmla="*/ 427327 h 594443"/>
              <a:gd name="connsiteX14" fmla="*/ 154304 w 571991"/>
              <a:gd name="connsiteY14" fmla="*/ 367976 h 594443"/>
              <a:gd name="connsiteX15" fmla="*/ 189912 w 571991"/>
              <a:gd name="connsiteY15" fmla="*/ 332365 h 594443"/>
              <a:gd name="connsiteX16" fmla="*/ 237390 w 571991"/>
              <a:gd name="connsiteY16" fmla="*/ 308625 h 594443"/>
              <a:gd name="connsiteX17" fmla="*/ 272999 w 571991"/>
              <a:gd name="connsiteY17" fmla="*/ 273014 h 594443"/>
              <a:gd name="connsiteX18" fmla="*/ 308608 w 571991"/>
              <a:gd name="connsiteY18" fmla="*/ 261144 h 594443"/>
              <a:gd name="connsiteX19" fmla="*/ 391694 w 571991"/>
              <a:gd name="connsiteY19" fmla="*/ 225534 h 594443"/>
              <a:gd name="connsiteX20" fmla="*/ 427303 w 571991"/>
              <a:gd name="connsiteY20" fmla="*/ 249274 h 594443"/>
              <a:gd name="connsiteX21" fmla="*/ 415434 w 571991"/>
              <a:gd name="connsiteY21" fmla="*/ 356106 h 594443"/>
              <a:gd name="connsiteX22" fmla="*/ 391694 w 571991"/>
              <a:gd name="connsiteY22" fmla="*/ 427327 h 594443"/>
              <a:gd name="connsiteX23" fmla="*/ 356086 w 571991"/>
              <a:gd name="connsiteY23" fmla="*/ 546029 h 594443"/>
              <a:gd name="connsiteX24" fmla="*/ 332347 w 571991"/>
              <a:gd name="connsiteY24" fmla="*/ 581639 h 594443"/>
              <a:gd name="connsiteX25" fmla="*/ 367955 w 571991"/>
              <a:gd name="connsiteY25" fmla="*/ 593509 h 594443"/>
              <a:gd name="connsiteX26" fmla="*/ 427303 w 571991"/>
              <a:gd name="connsiteY26" fmla="*/ 546029 h 594443"/>
              <a:gd name="connsiteX27" fmla="*/ 486651 w 571991"/>
              <a:gd name="connsiteY27" fmla="*/ 510418 h 594443"/>
              <a:gd name="connsiteX28" fmla="*/ 569738 w 571991"/>
              <a:gd name="connsiteY28" fmla="*/ 534159 h 594443"/>
              <a:gd name="connsiteX29" fmla="*/ 545999 w 571991"/>
              <a:gd name="connsiteY29" fmla="*/ 581639 h 594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71991" h="594443">
                <a:moveTo>
                  <a:pt x="0" y="261144"/>
                </a:moveTo>
                <a:cubicBezTo>
                  <a:pt x="7913" y="237404"/>
                  <a:pt x="10865" y="211382"/>
                  <a:pt x="23739" y="189923"/>
                </a:cubicBezTo>
                <a:cubicBezTo>
                  <a:pt x="35254" y="170730"/>
                  <a:pt x="56651" y="159436"/>
                  <a:pt x="71217" y="142442"/>
                </a:cubicBezTo>
                <a:cubicBezTo>
                  <a:pt x="80501" y="131610"/>
                  <a:pt x="86045" y="117972"/>
                  <a:pt x="94956" y="106832"/>
                </a:cubicBezTo>
                <a:cubicBezTo>
                  <a:pt x="120051" y="75461"/>
                  <a:pt x="157357" y="57315"/>
                  <a:pt x="189912" y="35611"/>
                </a:cubicBezTo>
                <a:cubicBezTo>
                  <a:pt x="239096" y="2820"/>
                  <a:pt x="211679" y="15331"/>
                  <a:pt x="272999" y="0"/>
                </a:cubicBezTo>
                <a:cubicBezTo>
                  <a:pt x="269042" y="23740"/>
                  <a:pt x="268045" y="48168"/>
                  <a:pt x="261129" y="71221"/>
                </a:cubicBezTo>
                <a:cubicBezTo>
                  <a:pt x="252915" y="98603"/>
                  <a:pt x="229545" y="130470"/>
                  <a:pt x="213651" y="154313"/>
                </a:cubicBezTo>
                <a:cubicBezTo>
                  <a:pt x="205738" y="178053"/>
                  <a:pt x="203792" y="204712"/>
                  <a:pt x="189912" y="225534"/>
                </a:cubicBezTo>
                <a:lnTo>
                  <a:pt x="142434" y="296755"/>
                </a:lnTo>
                <a:cubicBezTo>
                  <a:pt x="118591" y="332521"/>
                  <a:pt x="113029" y="337674"/>
                  <a:pt x="94956" y="379846"/>
                </a:cubicBezTo>
                <a:cubicBezTo>
                  <a:pt x="90027" y="391347"/>
                  <a:pt x="88682" y="404265"/>
                  <a:pt x="83086" y="415457"/>
                </a:cubicBezTo>
                <a:cubicBezTo>
                  <a:pt x="76706" y="428217"/>
                  <a:pt x="49260" y="440980"/>
                  <a:pt x="59347" y="451067"/>
                </a:cubicBezTo>
                <a:cubicBezTo>
                  <a:pt x="69434" y="461154"/>
                  <a:pt x="84220" y="436721"/>
                  <a:pt x="94956" y="427327"/>
                </a:cubicBezTo>
                <a:cubicBezTo>
                  <a:pt x="116011" y="408903"/>
                  <a:pt x="134521" y="387760"/>
                  <a:pt x="154304" y="367976"/>
                </a:cubicBezTo>
                <a:cubicBezTo>
                  <a:pt x="166173" y="356106"/>
                  <a:pt x="174898" y="339872"/>
                  <a:pt x="189912" y="332365"/>
                </a:cubicBezTo>
                <a:lnTo>
                  <a:pt x="237390" y="308625"/>
                </a:lnTo>
                <a:cubicBezTo>
                  <a:pt x="249260" y="296755"/>
                  <a:pt x="259032" y="282326"/>
                  <a:pt x="272999" y="273014"/>
                </a:cubicBezTo>
                <a:cubicBezTo>
                  <a:pt x="283409" y="266073"/>
                  <a:pt x="297417" y="266740"/>
                  <a:pt x="308608" y="261144"/>
                </a:cubicBezTo>
                <a:cubicBezTo>
                  <a:pt x="390578" y="220157"/>
                  <a:pt x="292881" y="250238"/>
                  <a:pt x="391694" y="225534"/>
                </a:cubicBezTo>
                <a:cubicBezTo>
                  <a:pt x="403564" y="233447"/>
                  <a:pt x="424751" y="235238"/>
                  <a:pt x="427303" y="249274"/>
                </a:cubicBezTo>
                <a:cubicBezTo>
                  <a:pt x="433712" y="284526"/>
                  <a:pt x="422460" y="320972"/>
                  <a:pt x="415434" y="356106"/>
                </a:cubicBezTo>
                <a:cubicBezTo>
                  <a:pt x="410527" y="380645"/>
                  <a:pt x="397763" y="403050"/>
                  <a:pt x="391694" y="427327"/>
                </a:cubicBezTo>
                <a:cubicBezTo>
                  <a:pt x="385059" y="453870"/>
                  <a:pt x="367646" y="528688"/>
                  <a:pt x="356086" y="546029"/>
                </a:cubicBezTo>
                <a:lnTo>
                  <a:pt x="332347" y="581639"/>
                </a:lnTo>
                <a:cubicBezTo>
                  <a:pt x="344216" y="585596"/>
                  <a:pt x="356240" y="597902"/>
                  <a:pt x="367955" y="593509"/>
                </a:cubicBezTo>
                <a:cubicBezTo>
                  <a:pt x="391676" y="584613"/>
                  <a:pt x="406548" y="560558"/>
                  <a:pt x="427303" y="546029"/>
                </a:cubicBezTo>
                <a:cubicBezTo>
                  <a:pt x="446203" y="532798"/>
                  <a:pt x="466868" y="522288"/>
                  <a:pt x="486651" y="510418"/>
                </a:cubicBezTo>
                <a:cubicBezTo>
                  <a:pt x="514347" y="518332"/>
                  <a:pt x="551299" y="512031"/>
                  <a:pt x="569738" y="534159"/>
                </a:cubicBezTo>
                <a:cubicBezTo>
                  <a:pt x="581065" y="547753"/>
                  <a:pt x="545999" y="581639"/>
                  <a:pt x="545999" y="581639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3357177" y="2989375"/>
            <a:ext cx="571991" cy="594443"/>
          </a:xfrm>
          <a:custGeom>
            <a:avLst/>
            <a:gdLst>
              <a:gd name="connsiteX0" fmla="*/ 0 w 571991"/>
              <a:gd name="connsiteY0" fmla="*/ 261144 h 594443"/>
              <a:gd name="connsiteX1" fmla="*/ 23739 w 571991"/>
              <a:gd name="connsiteY1" fmla="*/ 189923 h 594443"/>
              <a:gd name="connsiteX2" fmla="*/ 71217 w 571991"/>
              <a:gd name="connsiteY2" fmla="*/ 142442 h 594443"/>
              <a:gd name="connsiteX3" fmla="*/ 94956 w 571991"/>
              <a:gd name="connsiteY3" fmla="*/ 106832 h 594443"/>
              <a:gd name="connsiteX4" fmla="*/ 189912 w 571991"/>
              <a:gd name="connsiteY4" fmla="*/ 35611 h 594443"/>
              <a:gd name="connsiteX5" fmla="*/ 272999 w 571991"/>
              <a:gd name="connsiteY5" fmla="*/ 0 h 594443"/>
              <a:gd name="connsiteX6" fmla="*/ 261129 w 571991"/>
              <a:gd name="connsiteY6" fmla="*/ 71221 h 594443"/>
              <a:gd name="connsiteX7" fmla="*/ 213651 w 571991"/>
              <a:gd name="connsiteY7" fmla="*/ 154313 h 594443"/>
              <a:gd name="connsiteX8" fmla="*/ 189912 w 571991"/>
              <a:gd name="connsiteY8" fmla="*/ 225534 h 594443"/>
              <a:gd name="connsiteX9" fmla="*/ 142434 w 571991"/>
              <a:gd name="connsiteY9" fmla="*/ 296755 h 594443"/>
              <a:gd name="connsiteX10" fmla="*/ 94956 w 571991"/>
              <a:gd name="connsiteY10" fmla="*/ 379846 h 594443"/>
              <a:gd name="connsiteX11" fmla="*/ 83086 w 571991"/>
              <a:gd name="connsiteY11" fmla="*/ 415457 h 594443"/>
              <a:gd name="connsiteX12" fmla="*/ 59347 w 571991"/>
              <a:gd name="connsiteY12" fmla="*/ 451067 h 594443"/>
              <a:gd name="connsiteX13" fmla="*/ 94956 w 571991"/>
              <a:gd name="connsiteY13" fmla="*/ 427327 h 594443"/>
              <a:gd name="connsiteX14" fmla="*/ 154304 w 571991"/>
              <a:gd name="connsiteY14" fmla="*/ 367976 h 594443"/>
              <a:gd name="connsiteX15" fmla="*/ 189912 w 571991"/>
              <a:gd name="connsiteY15" fmla="*/ 332365 h 594443"/>
              <a:gd name="connsiteX16" fmla="*/ 237390 w 571991"/>
              <a:gd name="connsiteY16" fmla="*/ 308625 h 594443"/>
              <a:gd name="connsiteX17" fmla="*/ 272999 w 571991"/>
              <a:gd name="connsiteY17" fmla="*/ 273014 h 594443"/>
              <a:gd name="connsiteX18" fmla="*/ 308608 w 571991"/>
              <a:gd name="connsiteY18" fmla="*/ 261144 h 594443"/>
              <a:gd name="connsiteX19" fmla="*/ 391694 w 571991"/>
              <a:gd name="connsiteY19" fmla="*/ 225534 h 594443"/>
              <a:gd name="connsiteX20" fmla="*/ 427303 w 571991"/>
              <a:gd name="connsiteY20" fmla="*/ 249274 h 594443"/>
              <a:gd name="connsiteX21" fmla="*/ 415434 w 571991"/>
              <a:gd name="connsiteY21" fmla="*/ 356106 h 594443"/>
              <a:gd name="connsiteX22" fmla="*/ 391694 w 571991"/>
              <a:gd name="connsiteY22" fmla="*/ 427327 h 594443"/>
              <a:gd name="connsiteX23" fmla="*/ 356086 w 571991"/>
              <a:gd name="connsiteY23" fmla="*/ 546029 h 594443"/>
              <a:gd name="connsiteX24" fmla="*/ 332347 w 571991"/>
              <a:gd name="connsiteY24" fmla="*/ 581639 h 594443"/>
              <a:gd name="connsiteX25" fmla="*/ 367955 w 571991"/>
              <a:gd name="connsiteY25" fmla="*/ 593509 h 594443"/>
              <a:gd name="connsiteX26" fmla="*/ 427303 w 571991"/>
              <a:gd name="connsiteY26" fmla="*/ 546029 h 594443"/>
              <a:gd name="connsiteX27" fmla="*/ 486651 w 571991"/>
              <a:gd name="connsiteY27" fmla="*/ 510418 h 594443"/>
              <a:gd name="connsiteX28" fmla="*/ 569738 w 571991"/>
              <a:gd name="connsiteY28" fmla="*/ 534159 h 594443"/>
              <a:gd name="connsiteX29" fmla="*/ 545999 w 571991"/>
              <a:gd name="connsiteY29" fmla="*/ 581639 h 594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71991" h="594443">
                <a:moveTo>
                  <a:pt x="0" y="261144"/>
                </a:moveTo>
                <a:cubicBezTo>
                  <a:pt x="7913" y="237404"/>
                  <a:pt x="10865" y="211382"/>
                  <a:pt x="23739" y="189923"/>
                </a:cubicBezTo>
                <a:cubicBezTo>
                  <a:pt x="35254" y="170730"/>
                  <a:pt x="56651" y="159436"/>
                  <a:pt x="71217" y="142442"/>
                </a:cubicBezTo>
                <a:cubicBezTo>
                  <a:pt x="80501" y="131610"/>
                  <a:pt x="86045" y="117972"/>
                  <a:pt x="94956" y="106832"/>
                </a:cubicBezTo>
                <a:cubicBezTo>
                  <a:pt x="120051" y="75461"/>
                  <a:pt x="157357" y="57315"/>
                  <a:pt x="189912" y="35611"/>
                </a:cubicBezTo>
                <a:cubicBezTo>
                  <a:pt x="239096" y="2820"/>
                  <a:pt x="211679" y="15331"/>
                  <a:pt x="272999" y="0"/>
                </a:cubicBezTo>
                <a:cubicBezTo>
                  <a:pt x="269042" y="23740"/>
                  <a:pt x="268045" y="48168"/>
                  <a:pt x="261129" y="71221"/>
                </a:cubicBezTo>
                <a:cubicBezTo>
                  <a:pt x="252915" y="98603"/>
                  <a:pt x="229545" y="130470"/>
                  <a:pt x="213651" y="154313"/>
                </a:cubicBezTo>
                <a:cubicBezTo>
                  <a:pt x="205738" y="178053"/>
                  <a:pt x="203792" y="204712"/>
                  <a:pt x="189912" y="225534"/>
                </a:cubicBezTo>
                <a:lnTo>
                  <a:pt x="142434" y="296755"/>
                </a:lnTo>
                <a:cubicBezTo>
                  <a:pt x="118591" y="332521"/>
                  <a:pt x="113029" y="337674"/>
                  <a:pt x="94956" y="379846"/>
                </a:cubicBezTo>
                <a:cubicBezTo>
                  <a:pt x="90027" y="391347"/>
                  <a:pt x="88682" y="404265"/>
                  <a:pt x="83086" y="415457"/>
                </a:cubicBezTo>
                <a:cubicBezTo>
                  <a:pt x="76706" y="428217"/>
                  <a:pt x="49260" y="440980"/>
                  <a:pt x="59347" y="451067"/>
                </a:cubicBezTo>
                <a:cubicBezTo>
                  <a:pt x="69434" y="461154"/>
                  <a:pt x="84220" y="436721"/>
                  <a:pt x="94956" y="427327"/>
                </a:cubicBezTo>
                <a:cubicBezTo>
                  <a:pt x="116011" y="408903"/>
                  <a:pt x="134521" y="387760"/>
                  <a:pt x="154304" y="367976"/>
                </a:cubicBezTo>
                <a:cubicBezTo>
                  <a:pt x="166173" y="356106"/>
                  <a:pt x="174898" y="339872"/>
                  <a:pt x="189912" y="332365"/>
                </a:cubicBezTo>
                <a:lnTo>
                  <a:pt x="237390" y="308625"/>
                </a:lnTo>
                <a:cubicBezTo>
                  <a:pt x="249260" y="296755"/>
                  <a:pt x="259032" y="282326"/>
                  <a:pt x="272999" y="273014"/>
                </a:cubicBezTo>
                <a:cubicBezTo>
                  <a:pt x="283409" y="266073"/>
                  <a:pt x="297417" y="266740"/>
                  <a:pt x="308608" y="261144"/>
                </a:cubicBezTo>
                <a:cubicBezTo>
                  <a:pt x="390578" y="220157"/>
                  <a:pt x="292881" y="250238"/>
                  <a:pt x="391694" y="225534"/>
                </a:cubicBezTo>
                <a:cubicBezTo>
                  <a:pt x="403564" y="233447"/>
                  <a:pt x="424751" y="235238"/>
                  <a:pt x="427303" y="249274"/>
                </a:cubicBezTo>
                <a:cubicBezTo>
                  <a:pt x="433712" y="284526"/>
                  <a:pt x="422460" y="320972"/>
                  <a:pt x="415434" y="356106"/>
                </a:cubicBezTo>
                <a:cubicBezTo>
                  <a:pt x="410527" y="380645"/>
                  <a:pt x="397763" y="403050"/>
                  <a:pt x="391694" y="427327"/>
                </a:cubicBezTo>
                <a:cubicBezTo>
                  <a:pt x="385059" y="453870"/>
                  <a:pt x="367646" y="528688"/>
                  <a:pt x="356086" y="546029"/>
                </a:cubicBezTo>
                <a:lnTo>
                  <a:pt x="332347" y="581639"/>
                </a:lnTo>
                <a:cubicBezTo>
                  <a:pt x="344216" y="585596"/>
                  <a:pt x="356240" y="597902"/>
                  <a:pt x="367955" y="593509"/>
                </a:cubicBezTo>
                <a:cubicBezTo>
                  <a:pt x="391676" y="584613"/>
                  <a:pt x="406548" y="560558"/>
                  <a:pt x="427303" y="546029"/>
                </a:cubicBezTo>
                <a:cubicBezTo>
                  <a:pt x="446203" y="532798"/>
                  <a:pt x="466868" y="522288"/>
                  <a:pt x="486651" y="510418"/>
                </a:cubicBezTo>
                <a:cubicBezTo>
                  <a:pt x="514347" y="518332"/>
                  <a:pt x="551299" y="512031"/>
                  <a:pt x="569738" y="534159"/>
                </a:cubicBezTo>
                <a:cubicBezTo>
                  <a:pt x="581065" y="547753"/>
                  <a:pt x="545999" y="581639"/>
                  <a:pt x="545999" y="581639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346362" y="2987463"/>
            <a:ext cx="571991" cy="594443"/>
          </a:xfrm>
          <a:custGeom>
            <a:avLst/>
            <a:gdLst>
              <a:gd name="connsiteX0" fmla="*/ 0 w 571991"/>
              <a:gd name="connsiteY0" fmla="*/ 261144 h 594443"/>
              <a:gd name="connsiteX1" fmla="*/ 23739 w 571991"/>
              <a:gd name="connsiteY1" fmla="*/ 189923 h 594443"/>
              <a:gd name="connsiteX2" fmla="*/ 71217 w 571991"/>
              <a:gd name="connsiteY2" fmla="*/ 142442 h 594443"/>
              <a:gd name="connsiteX3" fmla="*/ 94956 w 571991"/>
              <a:gd name="connsiteY3" fmla="*/ 106832 h 594443"/>
              <a:gd name="connsiteX4" fmla="*/ 189912 w 571991"/>
              <a:gd name="connsiteY4" fmla="*/ 35611 h 594443"/>
              <a:gd name="connsiteX5" fmla="*/ 272999 w 571991"/>
              <a:gd name="connsiteY5" fmla="*/ 0 h 594443"/>
              <a:gd name="connsiteX6" fmla="*/ 261129 w 571991"/>
              <a:gd name="connsiteY6" fmla="*/ 71221 h 594443"/>
              <a:gd name="connsiteX7" fmla="*/ 213651 w 571991"/>
              <a:gd name="connsiteY7" fmla="*/ 154313 h 594443"/>
              <a:gd name="connsiteX8" fmla="*/ 189912 w 571991"/>
              <a:gd name="connsiteY8" fmla="*/ 225534 h 594443"/>
              <a:gd name="connsiteX9" fmla="*/ 142434 w 571991"/>
              <a:gd name="connsiteY9" fmla="*/ 296755 h 594443"/>
              <a:gd name="connsiteX10" fmla="*/ 94956 w 571991"/>
              <a:gd name="connsiteY10" fmla="*/ 379846 h 594443"/>
              <a:gd name="connsiteX11" fmla="*/ 83086 w 571991"/>
              <a:gd name="connsiteY11" fmla="*/ 415457 h 594443"/>
              <a:gd name="connsiteX12" fmla="*/ 59347 w 571991"/>
              <a:gd name="connsiteY12" fmla="*/ 451067 h 594443"/>
              <a:gd name="connsiteX13" fmla="*/ 94956 w 571991"/>
              <a:gd name="connsiteY13" fmla="*/ 427327 h 594443"/>
              <a:gd name="connsiteX14" fmla="*/ 154304 w 571991"/>
              <a:gd name="connsiteY14" fmla="*/ 367976 h 594443"/>
              <a:gd name="connsiteX15" fmla="*/ 189912 w 571991"/>
              <a:gd name="connsiteY15" fmla="*/ 332365 h 594443"/>
              <a:gd name="connsiteX16" fmla="*/ 237390 w 571991"/>
              <a:gd name="connsiteY16" fmla="*/ 308625 h 594443"/>
              <a:gd name="connsiteX17" fmla="*/ 272999 w 571991"/>
              <a:gd name="connsiteY17" fmla="*/ 273014 h 594443"/>
              <a:gd name="connsiteX18" fmla="*/ 308608 w 571991"/>
              <a:gd name="connsiteY18" fmla="*/ 261144 h 594443"/>
              <a:gd name="connsiteX19" fmla="*/ 391694 w 571991"/>
              <a:gd name="connsiteY19" fmla="*/ 225534 h 594443"/>
              <a:gd name="connsiteX20" fmla="*/ 427303 w 571991"/>
              <a:gd name="connsiteY20" fmla="*/ 249274 h 594443"/>
              <a:gd name="connsiteX21" fmla="*/ 415434 w 571991"/>
              <a:gd name="connsiteY21" fmla="*/ 356106 h 594443"/>
              <a:gd name="connsiteX22" fmla="*/ 391694 w 571991"/>
              <a:gd name="connsiteY22" fmla="*/ 427327 h 594443"/>
              <a:gd name="connsiteX23" fmla="*/ 356086 w 571991"/>
              <a:gd name="connsiteY23" fmla="*/ 546029 h 594443"/>
              <a:gd name="connsiteX24" fmla="*/ 332347 w 571991"/>
              <a:gd name="connsiteY24" fmla="*/ 581639 h 594443"/>
              <a:gd name="connsiteX25" fmla="*/ 367955 w 571991"/>
              <a:gd name="connsiteY25" fmla="*/ 593509 h 594443"/>
              <a:gd name="connsiteX26" fmla="*/ 427303 w 571991"/>
              <a:gd name="connsiteY26" fmla="*/ 546029 h 594443"/>
              <a:gd name="connsiteX27" fmla="*/ 486651 w 571991"/>
              <a:gd name="connsiteY27" fmla="*/ 510418 h 594443"/>
              <a:gd name="connsiteX28" fmla="*/ 569738 w 571991"/>
              <a:gd name="connsiteY28" fmla="*/ 534159 h 594443"/>
              <a:gd name="connsiteX29" fmla="*/ 545999 w 571991"/>
              <a:gd name="connsiteY29" fmla="*/ 581639 h 594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71991" h="594443">
                <a:moveTo>
                  <a:pt x="0" y="261144"/>
                </a:moveTo>
                <a:cubicBezTo>
                  <a:pt x="7913" y="237404"/>
                  <a:pt x="10865" y="211382"/>
                  <a:pt x="23739" y="189923"/>
                </a:cubicBezTo>
                <a:cubicBezTo>
                  <a:pt x="35254" y="170730"/>
                  <a:pt x="56651" y="159436"/>
                  <a:pt x="71217" y="142442"/>
                </a:cubicBezTo>
                <a:cubicBezTo>
                  <a:pt x="80501" y="131610"/>
                  <a:pt x="86045" y="117972"/>
                  <a:pt x="94956" y="106832"/>
                </a:cubicBezTo>
                <a:cubicBezTo>
                  <a:pt x="120051" y="75461"/>
                  <a:pt x="157357" y="57315"/>
                  <a:pt x="189912" y="35611"/>
                </a:cubicBezTo>
                <a:cubicBezTo>
                  <a:pt x="239096" y="2820"/>
                  <a:pt x="211679" y="15331"/>
                  <a:pt x="272999" y="0"/>
                </a:cubicBezTo>
                <a:cubicBezTo>
                  <a:pt x="269042" y="23740"/>
                  <a:pt x="268045" y="48168"/>
                  <a:pt x="261129" y="71221"/>
                </a:cubicBezTo>
                <a:cubicBezTo>
                  <a:pt x="252915" y="98603"/>
                  <a:pt x="229545" y="130470"/>
                  <a:pt x="213651" y="154313"/>
                </a:cubicBezTo>
                <a:cubicBezTo>
                  <a:pt x="205738" y="178053"/>
                  <a:pt x="203792" y="204712"/>
                  <a:pt x="189912" y="225534"/>
                </a:cubicBezTo>
                <a:lnTo>
                  <a:pt x="142434" y="296755"/>
                </a:lnTo>
                <a:cubicBezTo>
                  <a:pt x="118591" y="332521"/>
                  <a:pt x="113029" y="337674"/>
                  <a:pt x="94956" y="379846"/>
                </a:cubicBezTo>
                <a:cubicBezTo>
                  <a:pt x="90027" y="391347"/>
                  <a:pt x="88682" y="404265"/>
                  <a:pt x="83086" y="415457"/>
                </a:cubicBezTo>
                <a:cubicBezTo>
                  <a:pt x="76706" y="428217"/>
                  <a:pt x="49260" y="440980"/>
                  <a:pt x="59347" y="451067"/>
                </a:cubicBezTo>
                <a:cubicBezTo>
                  <a:pt x="69434" y="461154"/>
                  <a:pt x="84220" y="436721"/>
                  <a:pt x="94956" y="427327"/>
                </a:cubicBezTo>
                <a:cubicBezTo>
                  <a:pt x="116011" y="408903"/>
                  <a:pt x="134521" y="387760"/>
                  <a:pt x="154304" y="367976"/>
                </a:cubicBezTo>
                <a:cubicBezTo>
                  <a:pt x="166173" y="356106"/>
                  <a:pt x="174898" y="339872"/>
                  <a:pt x="189912" y="332365"/>
                </a:cubicBezTo>
                <a:lnTo>
                  <a:pt x="237390" y="308625"/>
                </a:lnTo>
                <a:cubicBezTo>
                  <a:pt x="249260" y="296755"/>
                  <a:pt x="259032" y="282326"/>
                  <a:pt x="272999" y="273014"/>
                </a:cubicBezTo>
                <a:cubicBezTo>
                  <a:pt x="283409" y="266073"/>
                  <a:pt x="297417" y="266740"/>
                  <a:pt x="308608" y="261144"/>
                </a:cubicBezTo>
                <a:cubicBezTo>
                  <a:pt x="390578" y="220157"/>
                  <a:pt x="292881" y="250238"/>
                  <a:pt x="391694" y="225534"/>
                </a:cubicBezTo>
                <a:cubicBezTo>
                  <a:pt x="403564" y="233447"/>
                  <a:pt x="424751" y="235238"/>
                  <a:pt x="427303" y="249274"/>
                </a:cubicBezTo>
                <a:cubicBezTo>
                  <a:pt x="433712" y="284526"/>
                  <a:pt x="422460" y="320972"/>
                  <a:pt x="415434" y="356106"/>
                </a:cubicBezTo>
                <a:cubicBezTo>
                  <a:pt x="410527" y="380645"/>
                  <a:pt x="397763" y="403050"/>
                  <a:pt x="391694" y="427327"/>
                </a:cubicBezTo>
                <a:cubicBezTo>
                  <a:pt x="385059" y="453870"/>
                  <a:pt x="367646" y="528688"/>
                  <a:pt x="356086" y="546029"/>
                </a:cubicBezTo>
                <a:lnTo>
                  <a:pt x="332347" y="581639"/>
                </a:lnTo>
                <a:cubicBezTo>
                  <a:pt x="344216" y="585596"/>
                  <a:pt x="356240" y="597902"/>
                  <a:pt x="367955" y="593509"/>
                </a:cubicBezTo>
                <a:cubicBezTo>
                  <a:pt x="391676" y="584613"/>
                  <a:pt x="406548" y="560558"/>
                  <a:pt x="427303" y="546029"/>
                </a:cubicBezTo>
                <a:cubicBezTo>
                  <a:pt x="446203" y="532798"/>
                  <a:pt x="466868" y="522288"/>
                  <a:pt x="486651" y="510418"/>
                </a:cubicBezTo>
                <a:cubicBezTo>
                  <a:pt x="514347" y="518332"/>
                  <a:pt x="551299" y="512031"/>
                  <a:pt x="569738" y="534159"/>
                </a:cubicBezTo>
                <a:cubicBezTo>
                  <a:pt x="581065" y="547753"/>
                  <a:pt x="545999" y="581639"/>
                  <a:pt x="545999" y="581639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98937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Mate</a:t>
            </a:r>
            <a:endParaRPr kumimoji="1" lang="zh-CN" altLang="en-US" dirty="0"/>
          </a:p>
        </p:txBody>
      </p:sp>
      <p:pic>
        <p:nvPicPr>
          <p:cNvPr id="4" name="Picture 3" descr="Screen Shot 2016-02-12 at 3.35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3261" y="1459025"/>
            <a:ext cx="2181463" cy="2171456"/>
          </a:xfrm>
          <a:prstGeom prst="rect">
            <a:avLst/>
          </a:prstGeom>
        </p:spPr>
      </p:pic>
      <p:pic>
        <p:nvPicPr>
          <p:cNvPr id="3" name="Picture 2" descr="Screen Shot 2016-02-12 at 9.02.0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1518" y="1418608"/>
            <a:ext cx="2161450" cy="21814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4517" y="973356"/>
            <a:ext cx="2398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alibri"/>
                <a:cs typeface="Calibri"/>
              </a:rPr>
              <a:t>Species * parent1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8171" y="973356"/>
            <a:ext cx="2398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alibri"/>
                <a:cs typeface="Calibri"/>
              </a:rPr>
              <a:t>Species * parent2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0454" y="6336985"/>
            <a:ext cx="2002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alibri"/>
                <a:cs typeface="Calibri"/>
              </a:rPr>
              <a:t>Species * child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124224" y="4256414"/>
            <a:ext cx="2186018" cy="2202459"/>
            <a:chOff x="3124224" y="4256414"/>
            <a:chExt cx="2186018" cy="2202459"/>
          </a:xfrm>
        </p:grpSpPr>
        <p:pic>
          <p:nvPicPr>
            <p:cNvPr id="7" name="Picture 6" descr="Screen Shot 2016-02-12 at 3.35.51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24224" y="4256414"/>
              <a:ext cx="2181463" cy="2171456"/>
            </a:xfrm>
            <a:prstGeom prst="rect">
              <a:avLst/>
            </a:prstGeom>
          </p:spPr>
        </p:pic>
        <p:pic>
          <p:nvPicPr>
            <p:cNvPr id="9" name="Picture 8" descr="Screen Shot 2016-02-12 at 9.02.04 AM.png"/>
            <p:cNvPicPr>
              <a:picLocks noChangeAspect="1"/>
            </p:cNvPicPr>
            <p:nvPr/>
          </p:nvPicPr>
          <p:blipFill>
            <a:blip r:embed="rId3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48792" y="4277410"/>
              <a:ext cx="2161450" cy="21814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395081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Repopulate</a:t>
            </a:r>
            <a:endParaRPr kumimoji="1" lang="zh-CN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53" r="-20769"/>
          <a:stretch/>
        </p:blipFill>
        <p:spPr>
          <a:xfrm flipH="1">
            <a:off x="5192840" y="1793995"/>
            <a:ext cx="2142541" cy="25396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72643"/>
            <a:ext cx="3090587" cy="253967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33779" y="1391604"/>
            <a:ext cx="535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err="1" smtClean="0">
                <a:latin typeface="Courier"/>
                <a:cs typeface="Courier"/>
              </a:rPr>
              <a:t>PQueue</a:t>
            </a:r>
            <a:r>
              <a:rPr kumimoji="1" lang="en-US" altLang="zh-CN" sz="2400" b="1" dirty="0" smtClean="0">
                <a:latin typeface="Courier"/>
                <a:cs typeface="Courier"/>
              </a:rPr>
              <a:t>&lt;Species *&gt; generation</a:t>
            </a:r>
            <a:endParaRPr kumimoji="1" lang="zh-CN" altLang="en-US" sz="2400" b="1" dirty="0">
              <a:latin typeface="Courier"/>
              <a:cs typeface="Courier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323510" y="1987638"/>
            <a:ext cx="2150989" cy="253967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53" r="-19154"/>
          <a:stretch/>
        </p:blipFill>
        <p:spPr>
          <a:xfrm>
            <a:off x="3021003" y="1859746"/>
            <a:ext cx="2292162" cy="253967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146480" y="5270363"/>
            <a:ext cx="3746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err="1" smtClean="0">
                <a:latin typeface="Calibri"/>
                <a:cs typeface="Calibri"/>
              </a:rPr>
              <a:t>Enqueue</a:t>
            </a:r>
            <a:r>
              <a:rPr kumimoji="1" lang="en-US" altLang="zh-CN" sz="2400" dirty="0" smtClean="0">
                <a:latin typeface="Calibri"/>
                <a:cs typeface="Calibri"/>
              </a:rPr>
              <a:t> all parents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  <p:pic>
        <p:nvPicPr>
          <p:cNvPr id="16" name="Picture 15" descr="Screen Shot 2016-02-12 at 3.35.51 AM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002" y="2915224"/>
            <a:ext cx="945126" cy="940790"/>
          </a:xfrm>
          <a:prstGeom prst="rect">
            <a:avLst/>
          </a:prstGeom>
        </p:spPr>
      </p:pic>
      <p:pic>
        <p:nvPicPr>
          <p:cNvPr id="17" name="Picture 16" descr="Screen Shot 2016-02-12 at 9.02.04 AM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5523" y="2931936"/>
            <a:ext cx="897232" cy="905539"/>
          </a:xfrm>
          <a:prstGeom prst="rect">
            <a:avLst/>
          </a:prstGeom>
        </p:spPr>
      </p:pic>
      <p:sp>
        <p:nvSpPr>
          <p:cNvPr id="18" name="Freeform 17"/>
          <p:cNvSpPr/>
          <p:nvPr/>
        </p:nvSpPr>
        <p:spPr>
          <a:xfrm>
            <a:off x="3357177" y="2989375"/>
            <a:ext cx="571991" cy="594443"/>
          </a:xfrm>
          <a:custGeom>
            <a:avLst/>
            <a:gdLst>
              <a:gd name="connsiteX0" fmla="*/ 0 w 571991"/>
              <a:gd name="connsiteY0" fmla="*/ 261144 h 594443"/>
              <a:gd name="connsiteX1" fmla="*/ 23739 w 571991"/>
              <a:gd name="connsiteY1" fmla="*/ 189923 h 594443"/>
              <a:gd name="connsiteX2" fmla="*/ 71217 w 571991"/>
              <a:gd name="connsiteY2" fmla="*/ 142442 h 594443"/>
              <a:gd name="connsiteX3" fmla="*/ 94956 w 571991"/>
              <a:gd name="connsiteY3" fmla="*/ 106832 h 594443"/>
              <a:gd name="connsiteX4" fmla="*/ 189912 w 571991"/>
              <a:gd name="connsiteY4" fmla="*/ 35611 h 594443"/>
              <a:gd name="connsiteX5" fmla="*/ 272999 w 571991"/>
              <a:gd name="connsiteY5" fmla="*/ 0 h 594443"/>
              <a:gd name="connsiteX6" fmla="*/ 261129 w 571991"/>
              <a:gd name="connsiteY6" fmla="*/ 71221 h 594443"/>
              <a:gd name="connsiteX7" fmla="*/ 213651 w 571991"/>
              <a:gd name="connsiteY7" fmla="*/ 154313 h 594443"/>
              <a:gd name="connsiteX8" fmla="*/ 189912 w 571991"/>
              <a:gd name="connsiteY8" fmla="*/ 225534 h 594443"/>
              <a:gd name="connsiteX9" fmla="*/ 142434 w 571991"/>
              <a:gd name="connsiteY9" fmla="*/ 296755 h 594443"/>
              <a:gd name="connsiteX10" fmla="*/ 94956 w 571991"/>
              <a:gd name="connsiteY10" fmla="*/ 379846 h 594443"/>
              <a:gd name="connsiteX11" fmla="*/ 83086 w 571991"/>
              <a:gd name="connsiteY11" fmla="*/ 415457 h 594443"/>
              <a:gd name="connsiteX12" fmla="*/ 59347 w 571991"/>
              <a:gd name="connsiteY12" fmla="*/ 451067 h 594443"/>
              <a:gd name="connsiteX13" fmla="*/ 94956 w 571991"/>
              <a:gd name="connsiteY13" fmla="*/ 427327 h 594443"/>
              <a:gd name="connsiteX14" fmla="*/ 154304 w 571991"/>
              <a:gd name="connsiteY14" fmla="*/ 367976 h 594443"/>
              <a:gd name="connsiteX15" fmla="*/ 189912 w 571991"/>
              <a:gd name="connsiteY15" fmla="*/ 332365 h 594443"/>
              <a:gd name="connsiteX16" fmla="*/ 237390 w 571991"/>
              <a:gd name="connsiteY16" fmla="*/ 308625 h 594443"/>
              <a:gd name="connsiteX17" fmla="*/ 272999 w 571991"/>
              <a:gd name="connsiteY17" fmla="*/ 273014 h 594443"/>
              <a:gd name="connsiteX18" fmla="*/ 308608 w 571991"/>
              <a:gd name="connsiteY18" fmla="*/ 261144 h 594443"/>
              <a:gd name="connsiteX19" fmla="*/ 391694 w 571991"/>
              <a:gd name="connsiteY19" fmla="*/ 225534 h 594443"/>
              <a:gd name="connsiteX20" fmla="*/ 427303 w 571991"/>
              <a:gd name="connsiteY20" fmla="*/ 249274 h 594443"/>
              <a:gd name="connsiteX21" fmla="*/ 415434 w 571991"/>
              <a:gd name="connsiteY21" fmla="*/ 356106 h 594443"/>
              <a:gd name="connsiteX22" fmla="*/ 391694 w 571991"/>
              <a:gd name="connsiteY22" fmla="*/ 427327 h 594443"/>
              <a:gd name="connsiteX23" fmla="*/ 356086 w 571991"/>
              <a:gd name="connsiteY23" fmla="*/ 546029 h 594443"/>
              <a:gd name="connsiteX24" fmla="*/ 332347 w 571991"/>
              <a:gd name="connsiteY24" fmla="*/ 581639 h 594443"/>
              <a:gd name="connsiteX25" fmla="*/ 367955 w 571991"/>
              <a:gd name="connsiteY25" fmla="*/ 593509 h 594443"/>
              <a:gd name="connsiteX26" fmla="*/ 427303 w 571991"/>
              <a:gd name="connsiteY26" fmla="*/ 546029 h 594443"/>
              <a:gd name="connsiteX27" fmla="*/ 486651 w 571991"/>
              <a:gd name="connsiteY27" fmla="*/ 510418 h 594443"/>
              <a:gd name="connsiteX28" fmla="*/ 569738 w 571991"/>
              <a:gd name="connsiteY28" fmla="*/ 534159 h 594443"/>
              <a:gd name="connsiteX29" fmla="*/ 545999 w 571991"/>
              <a:gd name="connsiteY29" fmla="*/ 581639 h 594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71991" h="594443">
                <a:moveTo>
                  <a:pt x="0" y="261144"/>
                </a:moveTo>
                <a:cubicBezTo>
                  <a:pt x="7913" y="237404"/>
                  <a:pt x="10865" y="211382"/>
                  <a:pt x="23739" y="189923"/>
                </a:cubicBezTo>
                <a:cubicBezTo>
                  <a:pt x="35254" y="170730"/>
                  <a:pt x="56651" y="159436"/>
                  <a:pt x="71217" y="142442"/>
                </a:cubicBezTo>
                <a:cubicBezTo>
                  <a:pt x="80501" y="131610"/>
                  <a:pt x="86045" y="117972"/>
                  <a:pt x="94956" y="106832"/>
                </a:cubicBezTo>
                <a:cubicBezTo>
                  <a:pt x="120051" y="75461"/>
                  <a:pt x="157357" y="57315"/>
                  <a:pt x="189912" y="35611"/>
                </a:cubicBezTo>
                <a:cubicBezTo>
                  <a:pt x="239096" y="2820"/>
                  <a:pt x="211679" y="15331"/>
                  <a:pt x="272999" y="0"/>
                </a:cubicBezTo>
                <a:cubicBezTo>
                  <a:pt x="269042" y="23740"/>
                  <a:pt x="268045" y="48168"/>
                  <a:pt x="261129" y="71221"/>
                </a:cubicBezTo>
                <a:cubicBezTo>
                  <a:pt x="252915" y="98603"/>
                  <a:pt x="229545" y="130470"/>
                  <a:pt x="213651" y="154313"/>
                </a:cubicBezTo>
                <a:cubicBezTo>
                  <a:pt x="205738" y="178053"/>
                  <a:pt x="203792" y="204712"/>
                  <a:pt x="189912" y="225534"/>
                </a:cubicBezTo>
                <a:lnTo>
                  <a:pt x="142434" y="296755"/>
                </a:lnTo>
                <a:cubicBezTo>
                  <a:pt x="118591" y="332521"/>
                  <a:pt x="113029" y="337674"/>
                  <a:pt x="94956" y="379846"/>
                </a:cubicBezTo>
                <a:cubicBezTo>
                  <a:pt x="90027" y="391347"/>
                  <a:pt x="88682" y="404265"/>
                  <a:pt x="83086" y="415457"/>
                </a:cubicBezTo>
                <a:cubicBezTo>
                  <a:pt x="76706" y="428217"/>
                  <a:pt x="49260" y="440980"/>
                  <a:pt x="59347" y="451067"/>
                </a:cubicBezTo>
                <a:cubicBezTo>
                  <a:pt x="69434" y="461154"/>
                  <a:pt x="84220" y="436721"/>
                  <a:pt x="94956" y="427327"/>
                </a:cubicBezTo>
                <a:cubicBezTo>
                  <a:pt x="116011" y="408903"/>
                  <a:pt x="134521" y="387760"/>
                  <a:pt x="154304" y="367976"/>
                </a:cubicBezTo>
                <a:cubicBezTo>
                  <a:pt x="166173" y="356106"/>
                  <a:pt x="174898" y="339872"/>
                  <a:pt x="189912" y="332365"/>
                </a:cubicBezTo>
                <a:lnTo>
                  <a:pt x="237390" y="308625"/>
                </a:lnTo>
                <a:cubicBezTo>
                  <a:pt x="249260" y="296755"/>
                  <a:pt x="259032" y="282326"/>
                  <a:pt x="272999" y="273014"/>
                </a:cubicBezTo>
                <a:cubicBezTo>
                  <a:pt x="283409" y="266073"/>
                  <a:pt x="297417" y="266740"/>
                  <a:pt x="308608" y="261144"/>
                </a:cubicBezTo>
                <a:cubicBezTo>
                  <a:pt x="390578" y="220157"/>
                  <a:pt x="292881" y="250238"/>
                  <a:pt x="391694" y="225534"/>
                </a:cubicBezTo>
                <a:cubicBezTo>
                  <a:pt x="403564" y="233447"/>
                  <a:pt x="424751" y="235238"/>
                  <a:pt x="427303" y="249274"/>
                </a:cubicBezTo>
                <a:cubicBezTo>
                  <a:pt x="433712" y="284526"/>
                  <a:pt x="422460" y="320972"/>
                  <a:pt x="415434" y="356106"/>
                </a:cubicBezTo>
                <a:cubicBezTo>
                  <a:pt x="410527" y="380645"/>
                  <a:pt x="397763" y="403050"/>
                  <a:pt x="391694" y="427327"/>
                </a:cubicBezTo>
                <a:cubicBezTo>
                  <a:pt x="385059" y="453870"/>
                  <a:pt x="367646" y="528688"/>
                  <a:pt x="356086" y="546029"/>
                </a:cubicBezTo>
                <a:lnTo>
                  <a:pt x="332347" y="581639"/>
                </a:lnTo>
                <a:cubicBezTo>
                  <a:pt x="344216" y="585596"/>
                  <a:pt x="356240" y="597902"/>
                  <a:pt x="367955" y="593509"/>
                </a:cubicBezTo>
                <a:cubicBezTo>
                  <a:pt x="391676" y="584613"/>
                  <a:pt x="406548" y="560558"/>
                  <a:pt x="427303" y="546029"/>
                </a:cubicBezTo>
                <a:cubicBezTo>
                  <a:pt x="446203" y="532798"/>
                  <a:pt x="466868" y="522288"/>
                  <a:pt x="486651" y="510418"/>
                </a:cubicBezTo>
                <a:cubicBezTo>
                  <a:pt x="514347" y="518332"/>
                  <a:pt x="551299" y="512031"/>
                  <a:pt x="569738" y="534159"/>
                </a:cubicBezTo>
                <a:cubicBezTo>
                  <a:pt x="581065" y="547753"/>
                  <a:pt x="545999" y="581639"/>
                  <a:pt x="545999" y="581639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36587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Repopulate</a:t>
            </a:r>
            <a:endParaRPr kumimoji="1" lang="zh-CN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53" r="-20769"/>
          <a:stretch/>
        </p:blipFill>
        <p:spPr>
          <a:xfrm flipH="1">
            <a:off x="5192840" y="1793995"/>
            <a:ext cx="2142541" cy="25396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72643"/>
            <a:ext cx="3090587" cy="253967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33779" y="1391604"/>
            <a:ext cx="535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err="1" smtClean="0">
                <a:latin typeface="Courier"/>
                <a:cs typeface="Courier"/>
              </a:rPr>
              <a:t>PQueue</a:t>
            </a:r>
            <a:r>
              <a:rPr kumimoji="1" lang="en-US" altLang="zh-CN" sz="2400" b="1" dirty="0" smtClean="0">
                <a:latin typeface="Courier"/>
                <a:cs typeface="Courier"/>
              </a:rPr>
              <a:t>&lt;Species *&gt; generation</a:t>
            </a:r>
            <a:endParaRPr kumimoji="1" lang="zh-CN" altLang="en-US" sz="2400" b="1" dirty="0">
              <a:latin typeface="Courier"/>
              <a:cs typeface="Courier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323510" y="1987638"/>
            <a:ext cx="2150989" cy="253967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146480" y="5270363"/>
            <a:ext cx="3746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err="1" smtClean="0">
                <a:latin typeface="Calibri"/>
                <a:cs typeface="Calibri"/>
              </a:rPr>
              <a:t>Enqueue</a:t>
            </a:r>
            <a:r>
              <a:rPr kumimoji="1" lang="en-US" altLang="zh-CN" sz="2400" dirty="0" smtClean="0">
                <a:latin typeface="Calibri"/>
                <a:cs typeface="Calibri"/>
              </a:rPr>
              <a:t> all children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  <p:pic>
        <p:nvPicPr>
          <p:cNvPr id="16" name="Picture 15" descr="Screen Shot 2016-02-12 at 3.35.51 A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1738" y="2903354"/>
            <a:ext cx="945126" cy="940790"/>
          </a:xfrm>
          <a:prstGeom prst="rect">
            <a:avLst/>
          </a:prstGeom>
        </p:spPr>
      </p:pic>
      <p:pic>
        <p:nvPicPr>
          <p:cNvPr id="17" name="Picture 16" descr="Screen Shot 2016-02-12 at 9.02.04 AM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1639"/>
          <a:stretch/>
        </p:blipFill>
        <p:spPr>
          <a:xfrm>
            <a:off x="4218954" y="2908196"/>
            <a:ext cx="433907" cy="905539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091575" y="2920064"/>
            <a:ext cx="930744" cy="937745"/>
            <a:chOff x="3124224" y="4256414"/>
            <a:chExt cx="2186018" cy="2202459"/>
          </a:xfrm>
        </p:grpSpPr>
        <p:pic>
          <p:nvPicPr>
            <p:cNvPr id="19" name="Picture 18" descr="Screen Shot 2016-02-12 at 3.35.51 AM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24224" y="4256414"/>
              <a:ext cx="2181463" cy="2171456"/>
            </a:xfrm>
            <a:prstGeom prst="rect">
              <a:avLst/>
            </a:prstGeom>
          </p:spPr>
        </p:pic>
        <p:pic>
          <p:nvPicPr>
            <p:cNvPr id="20" name="Picture 19" descr="Screen Shot 2016-02-12 at 9.02.04 AM.png"/>
            <p:cNvPicPr>
              <a:picLocks noChangeAspect="1"/>
            </p:cNvPicPr>
            <p:nvPr/>
          </p:nvPicPr>
          <p:blipFill>
            <a:blip r:embed="rId8" cstate="print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48792" y="4277410"/>
              <a:ext cx="2161450" cy="2181463"/>
            </a:xfrm>
            <a:prstGeom prst="rect">
              <a:avLst/>
            </a:prstGeom>
          </p:spPr>
        </p:pic>
      </p:grpSp>
      <p:pic>
        <p:nvPicPr>
          <p:cNvPr id="3" name="Picture 2" descr="Screen Shot 2016-02-12 at 9.48.57 A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78" y="2931934"/>
            <a:ext cx="919473" cy="911037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534166" y="2658922"/>
            <a:ext cx="439173" cy="439197"/>
          </a:xfrm>
          <a:prstGeom prst="ellipse">
            <a:avLst/>
          </a:prstGeom>
          <a:solidFill>
            <a:schemeClr val="bg1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532262" y="3487922"/>
            <a:ext cx="439173" cy="439197"/>
          </a:xfrm>
          <a:prstGeom prst="ellipse">
            <a:avLst/>
          </a:prstGeom>
          <a:solidFill>
            <a:schemeClr val="bg1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-7353" r="7767" b="1"/>
          <a:stretch/>
        </p:blipFill>
        <p:spPr>
          <a:xfrm>
            <a:off x="3021003" y="1859746"/>
            <a:ext cx="1774293" cy="2539677"/>
          </a:xfrm>
          <a:prstGeom prst="rect">
            <a:avLst/>
          </a:prstGeom>
        </p:spPr>
      </p:pic>
      <p:sp>
        <p:nvSpPr>
          <p:cNvPr id="22" name="Freeform 21"/>
          <p:cNvSpPr/>
          <p:nvPr/>
        </p:nvSpPr>
        <p:spPr>
          <a:xfrm>
            <a:off x="6573823" y="2953764"/>
            <a:ext cx="571991" cy="594443"/>
          </a:xfrm>
          <a:custGeom>
            <a:avLst/>
            <a:gdLst>
              <a:gd name="connsiteX0" fmla="*/ 0 w 571991"/>
              <a:gd name="connsiteY0" fmla="*/ 261144 h 594443"/>
              <a:gd name="connsiteX1" fmla="*/ 23739 w 571991"/>
              <a:gd name="connsiteY1" fmla="*/ 189923 h 594443"/>
              <a:gd name="connsiteX2" fmla="*/ 71217 w 571991"/>
              <a:gd name="connsiteY2" fmla="*/ 142442 h 594443"/>
              <a:gd name="connsiteX3" fmla="*/ 94956 w 571991"/>
              <a:gd name="connsiteY3" fmla="*/ 106832 h 594443"/>
              <a:gd name="connsiteX4" fmla="*/ 189912 w 571991"/>
              <a:gd name="connsiteY4" fmla="*/ 35611 h 594443"/>
              <a:gd name="connsiteX5" fmla="*/ 272999 w 571991"/>
              <a:gd name="connsiteY5" fmla="*/ 0 h 594443"/>
              <a:gd name="connsiteX6" fmla="*/ 261129 w 571991"/>
              <a:gd name="connsiteY6" fmla="*/ 71221 h 594443"/>
              <a:gd name="connsiteX7" fmla="*/ 213651 w 571991"/>
              <a:gd name="connsiteY7" fmla="*/ 154313 h 594443"/>
              <a:gd name="connsiteX8" fmla="*/ 189912 w 571991"/>
              <a:gd name="connsiteY8" fmla="*/ 225534 h 594443"/>
              <a:gd name="connsiteX9" fmla="*/ 142434 w 571991"/>
              <a:gd name="connsiteY9" fmla="*/ 296755 h 594443"/>
              <a:gd name="connsiteX10" fmla="*/ 94956 w 571991"/>
              <a:gd name="connsiteY10" fmla="*/ 379846 h 594443"/>
              <a:gd name="connsiteX11" fmla="*/ 83086 w 571991"/>
              <a:gd name="connsiteY11" fmla="*/ 415457 h 594443"/>
              <a:gd name="connsiteX12" fmla="*/ 59347 w 571991"/>
              <a:gd name="connsiteY12" fmla="*/ 451067 h 594443"/>
              <a:gd name="connsiteX13" fmla="*/ 94956 w 571991"/>
              <a:gd name="connsiteY13" fmla="*/ 427327 h 594443"/>
              <a:gd name="connsiteX14" fmla="*/ 154304 w 571991"/>
              <a:gd name="connsiteY14" fmla="*/ 367976 h 594443"/>
              <a:gd name="connsiteX15" fmla="*/ 189912 w 571991"/>
              <a:gd name="connsiteY15" fmla="*/ 332365 h 594443"/>
              <a:gd name="connsiteX16" fmla="*/ 237390 w 571991"/>
              <a:gd name="connsiteY16" fmla="*/ 308625 h 594443"/>
              <a:gd name="connsiteX17" fmla="*/ 272999 w 571991"/>
              <a:gd name="connsiteY17" fmla="*/ 273014 h 594443"/>
              <a:gd name="connsiteX18" fmla="*/ 308608 w 571991"/>
              <a:gd name="connsiteY18" fmla="*/ 261144 h 594443"/>
              <a:gd name="connsiteX19" fmla="*/ 391694 w 571991"/>
              <a:gd name="connsiteY19" fmla="*/ 225534 h 594443"/>
              <a:gd name="connsiteX20" fmla="*/ 427303 w 571991"/>
              <a:gd name="connsiteY20" fmla="*/ 249274 h 594443"/>
              <a:gd name="connsiteX21" fmla="*/ 415434 w 571991"/>
              <a:gd name="connsiteY21" fmla="*/ 356106 h 594443"/>
              <a:gd name="connsiteX22" fmla="*/ 391694 w 571991"/>
              <a:gd name="connsiteY22" fmla="*/ 427327 h 594443"/>
              <a:gd name="connsiteX23" fmla="*/ 356086 w 571991"/>
              <a:gd name="connsiteY23" fmla="*/ 546029 h 594443"/>
              <a:gd name="connsiteX24" fmla="*/ 332347 w 571991"/>
              <a:gd name="connsiteY24" fmla="*/ 581639 h 594443"/>
              <a:gd name="connsiteX25" fmla="*/ 367955 w 571991"/>
              <a:gd name="connsiteY25" fmla="*/ 593509 h 594443"/>
              <a:gd name="connsiteX26" fmla="*/ 427303 w 571991"/>
              <a:gd name="connsiteY26" fmla="*/ 546029 h 594443"/>
              <a:gd name="connsiteX27" fmla="*/ 486651 w 571991"/>
              <a:gd name="connsiteY27" fmla="*/ 510418 h 594443"/>
              <a:gd name="connsiteX28" fmla="*/ 569738 w 571991"/>
              <a:gd name="connsiteY28" fmla="*/ 534159 h 594443"/>
              <a:gd name="connsiteX29" fmla="*/ 545999 w 571991"/>
              <a:gd name="connsiteY29" fmla="*/ 581639 h 594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71991" h="594443">
                <a:moveTo>
                  <a:pt x="0" y="261144"/>
                </a:moveTo>
                <a:cubicBezTo>
                  <a:pt x="7913" y="237404"/>
                  <a:pt x="10865" y="211382"/>
                  <a:pt x="23739" y="189923"/>
                </a:cubicBezTo>
                <a:cubicBezTo>
                  <a:pt x="35254" y="170730"/>
                  <a:pt x="56651" y="159436"/>
                  <a:pt x="71217" y="142442"/>
                </a:cubicBezTo>
                <a:cubicBezTo>
                  <a:pt x="80501" y="131610"/>
                  <a:pt x="86045" y="117972"/>
                  <a:pt x="94956" y="106832"/>
                </a:cubicBezTo>
                <a:cubicBezTo>
                  <a:pt x="120051" y="75461"/>
                  <a:pt x="157357" y="57315"/>
                  <a:pt x="189912" y="35611"/>
                </a:cubicBezTo>
                <a:cubicBezTo>
                  <a:pt x="239096" y="2820"/>
                  <a:pt x="211679" y="15331"/>
                  <a:pt x="272999" y="0"/>
                </a:cubicBezTo>
                <a:cubicBezTo>
                  <a:pt x="269042" y="23740"/>
                  <a:pt x="268045" y="48168"/>
                  <a:pt x="261129" y="71221"/>
                </a:cubicBezTo>
                <a:cubicBezTo>
                  <a:pt x="252915" y="98603"/>
                  <a:pt x="229545" y="130470"/>
                  <a:pt x="213651" y="154313"/>
                </a:cubicBezTo>
                <a:cubicBezTo>
                  <a:pt x="205738" y="178053"/>
                  <a:pt x="203792" y="204712"/>
                  <a:pt x="189912" y="225534"/>
                </a:cubicBezTo>
                <a:lnTo>
                  <a:pt x="142434" y="296755"/>
                </a:lnTo>
                <a:cubicBezTo>
                  <a:pt x="118591" y="332521"/>
                  <a:pt x="113029" y="337674"/>
                  <a:pt x="94956" y="379846"/>
                </a:cubicBezTo>
                <a:cubicBezTo>
                  <a:pt x="90027" y="391347"/>
                  <a:pt x="88682" y="404265"/>
                  <a:pt x="83086" y="415457"/>
                </a:cubicBezTo>
                <a:cubicBezTo>
                  <a:pt x="76706" y="428217"/>
                  <a:pt x="49260" y="440980"/>
                  <a:pt x="59347" y="451067"/>
                </a:cubicBezTo>
                <a:cubicBezTo>
                  <a:pt x="69434" y="461154"/>
                  <a:pt x="84220" y="436721"/>
                  <a:pt x="94956" y="427327"/>
                </a:cubicBezTo>
                <a:cubicBezTo>
                  <a:pt x="116011" y="408903"/>
                  <a:pt x="134521" y="387760"/>
                  <a:pt x="154304" y="367976"/>
                </a:cubicBezTo>
                <a:cubicBezTo>
                  <a:pt x="166173" y="356106"/>
                  <a:pt x="174898" y="339872"/>
                  <a:pt x="189912" y="332365"/>
                </a:cubicBezTo>
                <a:lnTo>
                  <a:pt x="237390" y="308625"/>
                </a:lnTo>
                <a:cubicBezTo>
                  <a:pt x="249260" y="296755"/>
                  <a:pt x="259032" y="282326"/>
                  <a:pt x="272999" y="273014"/>
                </a:cubicBezTo>
                <a:cubicBezTo>
                  <a:pt x="283409" y="266073"/>
                  <a:pt x="297417" y="266740"/>
                  <a:pt x="308608" y="261144"/>
                </a:cubicBezTo>
                <a:cubicBezTo>
                  <a:pt x="390578" y="220157"/>
                  <a:pt x="292881" y="250238"/>
                  <a:pt x="391694" y="225534"/>
                </a:cubicBezTo>
                <a:cubicBezTo>
                  <a:pt x="403564" y="233447"/>
                  <a:pt x="424751" y="235238"/>
                  <a:pt x="427303" y="249274"/>
                </a:cubicBezTo>
                <a:cubicBezTo>
                  <a:pt x="433712" y="284526"/>
                  <a:pt x="422460" y="320972"/>
                  <a:pt x="415434" y="356106"/>
                </a:cubicBezTo>
                <a:cubicBezTo>
                  <a:pt x="410527" y="380645"/>
                  <a:pt x="397763" y="403050"/>
                  <a:pt x="391694" y="427327"/>
                </a:cubicBezTo>
                <a:cubicBezTo>
                  <a:pt x="385059" y="453870"/>
                  <a:pt x="367646" y="528688"/>
                  <a:pt x="356086" y="546029"/>
                </a:cubicBezTo>
                <a:lnTo>
                  <a:pt x="332347" y="581639"/>
                </a:lnTo>
                <a:cubicBezTo>
                  <a:pt x="344216" y="585596"/>
                  <a:pt x="356240" y="597902"/>
                  <a:pt x="367955" y="593509"/>
                </a:cubicBezTo>
                <a:cubicBezTo>
                  <a:pt x="391676" y="584613"/>
                  <a:pt x="406548" y="560558"/>
                  <a:pt x="427303" y="546029"/>
                </a:cubicBezTo>
                <a:cubicBezTo>
                  <a:pt x="446203" y="532798"/>
                  <a:pt x="466868" y="522288"/>
                  <a:pt x="486651" y="510418"/>
                </a:cubicBezTo>
                <a:cubicBezTo>
                  <a:pt x="514347" y="518332"/>
                  <a:pt x="551299" y="512031"/>
                  <a:pt x="569738" y="534159"/>
                </a:cubicBezTo>
                <a:cubicBezTo>
                  <a:pt x="581065" y="547753"/>
                  <a:pt x="545999" y="581639"/>
                  <a:pt x="545999" y="581639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89716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Repeat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17206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Evolutionary Algorithms</a:t>
            </a:r>
            <a:endParaRPr kumimoji="1" lang="zh-CN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688435" y="2017553"/>
            <a:ext cx="845556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dirty="0" err="1" smtClean="0">
                <a:latin typeface="Courier"/>
                <a:cs typeface="Courier"/>
              </a:rPr>
              <a:t>Pqueue</a:t>
            </a:r>
            <a:r>
              <a:rPr lang="en-US" altLang="zh-CN" dirty="0" smtClean="0">
                <a:latin typeface="Courier"/>
                <a:cs typeface="Courier"/>
              </a:rPr>
              <a:t>&lt;Species *&gt; alive;</a:t>
            </a:r>
          </a:p>
          <a:p>
            <a:pPr algn="l"/>
            <a:r>
              <a:rPr lang="en-US" altLang="zh-CN" i="1" dirty="0">
                <a:latin typeface="Courier"/>
                <a:cs typeface="Courier"/>
              </a:rPr>
              <a:t>p</a:t>
            </a:r>
            <a:r>
              <a:rPr lang="en-US" altLang="zh-CN" i="1" dirty="0" smtClean="0">
                <a:latin typeface="Courier"/>
                <a:cs typeface="Courier"/>
              </a:rPr>
              <a:t>opulate </a:t>
            </a:r>
            <a:r>
              <a:rPr lang="en-US" altLang="zh-CN" i="1" dirty="0" err="1" smtClean="0">
                <a:latin typeface="Courier"/>
                <a:cs typeface="Courier"/>
              </a:rPr>
              <a:t>pqueue</a:t>
            </a:r>
            <a:r>
              <a:rPr lang="en-US" altLang="zh-CN" i="1" dirty="0" smtClean="0">
                <a:latin typeface="Courier"/>
                <a:cs typeface="Courier"/>
              </a:rPr>
              <a:t> with random species</a:t>
            </a:r>
          </a:p>
          <a:p>
            <a:pPr algn="l"/>
            <a:endParaRPr lang="en-US" altLang="zh-CN" dirty="0">
              <a:latin typeface="Courier"/>
              <a:cs typeface="Courier"/>
            </a:endParaRPr>
          </a:p>
          <a:p>
            <a:pPr algn="l"/>
            <a:r>
              <a:rPr lang="en-US" altLang="zh-CN" dirty="0">
                <a:latin typeface="Courier"/>
                <a:cs typeface="Courier"/>
              </a:rPr>
              <a:t>w</a:t>
            </a:r>
            <a:r>
              <a:rPr lang="en-US" altLang="zh-CN" dirty="0" smtClean="0">
                <a:latin typeface="Courier"/>
                <a:cs typeface="Courier"/>
              </a:rPr>
              <a:t>hile(true){</a:t>
            </a:r>
          </a:p>
          <a:p>
            <a:pPr algn="l"/>
            <a:r>
              <a:rPr lang="en-US" altLang="zh-CN" dirty="0" smtClean="0">
                <a:latin typeface="Courier"/>
                <a:cs typeface="Courier"/>
              </a:rPr>
              <a:t>  </a:t>
            </a:r>
            <a:r>
              <a:rPr lang="en-US" altLang="zh-CN" i="1" dirty="0" err="1" smtClean="0">
                <a:latin typeface="Courier"/>
                <a:cs typeface="Courier"/>
              </a:rPr>
              <a:t>dequeue</a:t>
            </a:r>
            <a:r>
              <a:rPr lang="en-US" altLang="zh-CN" i="1" dirty="0" smtClean="0">
                <a:latin typeface="Courier"/>
                <a:cs typeface="Courier"/>
              </a:rPr>
              <a:t> the best species as parents</a:t>
            </a:r>
          </a:p>
          <a:p>
            <a:pPr algn="l"/>
            <a:r>
              <a:rPr lang="en-US" altLang="zh-CN" i="1" dirty="0">
                <a:latin typeface="Courier"/>
                <a:cs typeface="Courier"/>
              </a:rPr>
              <a:t> </a:t>
            </a:r>
            <a:r>
              <a:rPr lang="en-US" altLang="zh-CN" i="1" dirty="0" smtClean="0">
                <a:latin typeface="Courier"/>
                <a:cs typeface="Courier"/>
              </a:rPr>
              <a:t> mate the parents to produce new children</a:t>
            </a:r>
          </a:p>
          <a:p>
            <a:pPr algn="l"/>
            <a:r>
              <a:rPr lang="en-US" altLang="zh-CN" i="1" dirty="0">
                <a:latin typeface="Courier"/>
                <a:cs typeface="Courier"/>
              </a:rPr>
              <a:t> </a:t>
            </a:r>
            <a:r>
              <a:rPr lang="en-US" altLang="zh-CN" i="1" dirty="0" smtClean="0">
                <a:latin typeface="Courier"/>
                <a:cs typeface="Courier"/>
              </a:rPr>
              <a:t> start a new generation</a:t>
            </a:r>
          </a:p>
          <a:p>
            <a:pPr algn="l"/>
            <a:r>
              <a:rPr lang="en-US" altLang="zh-CN" i="1" dirty="0">
                <a:latin typeface="Courier"/>
                <a:cs typeface="Courier"/>
              </a:rPr>
              <a:t> </a:t>
            </a:r>
            <a:r>
              <a:rPr lang="en-US" altLang="zh-CN" i="1" dirty="0" smtClean="0">
                <a:latin typeface="Courier"/>
                <a:cs typeface="Courier"/>
              </a:rPr>
              <a:t> </a:t>
            </a:r>
            <a:r>
              <a:rPr lang="en-US" altLang="zh-CN" i="1" dirty="0" err="1" smtClean="0">
                <a:latin typeface="Courier"/>
                <a:cs typeface="Courier"/>
              </a:rPr>
              <a:t>enqueue</a:t>
            </a:r>
            <a:r>
              <a:rPr lang="en-US" altLang="zh-CN" i="1" dirty="0" smtClean="0">
                <a:latin typeface="Courier"/>
                <a:cs typeface="Courier"/>
              </a:rPr>
              <a:t> the parents and the children</a:t>
            </a:r>
          </a:p>
          <a:p>
            <a:pPr algn="l"/>
            <a:r>
              <a:rPr lang="en-US" altLang="zh-CN" dirty="0" smtClean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514044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Evolutionary Algorithms</a:t>
            </a:r>
            <a:endParaRPr kumimoji="1" lang="zh-CN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688435" y="937367"/>
            <a:ext cx="8455565" cy="5632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dirty="0" err="1" smtClean="0">
                <a:latin typeface="Courier"/>
                <a:cs typeface="Courier"/>
              </a:rPr>
              <a:t>Pqueue</a:t>
            </a:r>
            <a:r>
              <a:rPr lang="en-US" altLang="zh-CN" dirty="0" smtClean="0">
                <a:latin typeface="Courier"/>
                <a:cs typeface="Courier"/>
              </a:rPr>
              <a:t>&lt;Species *&gt; alive;</a:t>
            </a:r>
          </a:p>
          <a:p>
            <a:pPr algn="l"/>
            <a:r>
              <a:rPr lang="en-US" altLang="zh-CN" dirty="0" smtClean="0">
                <a:latin typeface="Courier"/>
                <a:cs typeface="Courier"/>
              </a:rPr>
              <a:t>for(</a:t>
            </a:r>
            <a:r>
              <a:rPr lang="en-US" altLang="zh-CN" dirty="0" err="1" smtClean="0">
                <a:latin typeface="Courier"/>
                <a:cs typeface="Courier"/>
              </a:rPr>
              <a:t>int</a:t>
            </a:r>
            <a:r>
              <a:rPr lang="en-US" altLang="zh-CN" dirty="0" smtClean="0">
                <a:latin typeface="Courier"/>
                <a:cs typeface="Courier"/>
              </a:rPr>
              <a:t>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 = 0;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 &lt; N_POP;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++) {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Species * starter = new Species();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alive-&gt;</a:t>
            </a:r>
            <a:r>
              <a:rPr lang="en-US" altLang="zh-CN" dirty="0" err="1" smtClean="0">
                <a:latin typeface="Courier"/>
                <a:cs typeface="Courier"/>
              </a:rPr>
              <a:t>enqueue</a:t>
            </a:r>
            <a:r>
              <a:rPr lang="en-US" altLang="zh-CN" dirty="0" smtClean="0">
                <a:latin typeface="Courier"/>
                <a:cs typeface="Courier"/>
              </a:rPr>
              <a:t>(starter, starter-&gt;</a:t>
            </a:r>
            <a:r>
              <a:rPr lang="en-US" altLang="zh-CN" dirty="0" err="1" smtClean="0">
                <a:latin typeface="Courier"/>
                <a:cs typeface="Courier"/>
              </a:rPr>
              <a:t>getFitness</a:t>
            </a:r>
            <a:r>
              <a:rPr lang="en-US" altLang="zh-CN" dirty="0" smtClean="0">
                <a:latin typeface="Courier"/>
                <a:cs typeface="Courier"/>
              </a:rPr>
              <a:t>());</a:t>
            </a:r>
          </a:p>
          <a:p>
            <a:pPr algn="l"/>
            <a:r>
              <a:rPr lang="en-US" altLang="zh-CN" dirty="0" smtClean="0">
                <a:latin typeface="Courier"/>
                <a:cs typeface="Courier"/>
              </a:rPr>
              <a:t>}</a:t>
            </a:r>
          </a:p>
          <a:p>
            <a:pPr algn="l"/>
            <a:endParaRPr lang="en-US" altLang="zh-CN" dirty="0">
              <a:latin typeface="Courier"/>
              <a:cs typeface="Courier"/>
            </a:endParaRPr>
          </a:p>
          <a:p>
            <a:pPr algn="l"/>
            <a:r>
              <a:rPr lang="en-US" altLang="zh-CN" dirty="0">
                <a:latin typeface="Courier"/>
                <a:cs typeface="Courier"/>
              </a:rPr>
              <a:t>w</a:t>
            </a:r>
            <a:r>
              <a:rPr lang="en-US" altLang="zh-CN" dirty="0" smtClean="0">
                <a:latin typeface="Courier"/>
                <a:cs typeface="Courier"/>
              </a:rPr>
              <a:t>hile(true){</a:t>
            </a:r>
          </a:p>
          <a:p>
            <a:pPr algn="l"/>
            <a:r>
              <a:rPr lang="en-US" altLang="zh-CN" dirty="0" smtClean="0">
                <a:latin typeface="Courier"/>
                <a:cs typeface="Courier"/>
              </a:rPr>
              <a:t>  Vector&lt;Species *&gt; parents;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for(</a:t>
            </a:r>
            <a:r>
              <a:rPr lang="en-US" altLang="zh-CN" dirty="0" err="1" smtClean="0">
                <a:latin typeface="Courier"/>
                <a:cs typeface="Courier"/>
              </a:rPr>
              <a:t>int</a:t>
            </a:r>
            <a:r>
              <a:rPr lang="en-US" altLang="zh-CN" dirty="0" smtClean="0">
                <a:latin typeface="Courier"/>
                <a:cs typeface="Courier"/>
              </a:rPr>
              <a:t>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 = 0;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 &lt; N_SURVIVORS;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++) {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  </a:t>
            </a:r>
            <a:r>
              <a:rPr lang="en-US" altLang="zh-CN" dirty="0" err="1" smtClean="0">
                <a:latin typeface="Courier"/>
                <a:cs typeface="Courier"/>
              </a:rPr>
              <a:t>parents.add</a:t>
            </a:r>
            <a:r>
              <a:rPr lang="en-US" altLang="zh-CN" dirty="0" smtClean="0">
                <a:latin typeface="Courier"/>
                <a:cs typeface="Courier"/>
              </a:rPr>
              <a:t>(alive-&gt;</a:t>
            </a:r>
            <a:r>
              <a:rPr lang="en-US" altLang="zh-CN" dirty="0" err="1" smtClean="0">
                <a:latin typeface="Courier"/>
                <a:cs typeface="Courier"/>
              </a:rPr>
              <a:t>dequeue</a:t>
            </a:r>
            <a:r>
              <a:rPr lang="en-US" altLang="zh-CN" dirty="0" smtClean="0">
                <a:latin typeface="Courier"/>
                <a:cs typeface="Courier"/>
              </a:rPr>
              <a:t>());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}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Vector&lt;Species *&gt; children = mate(parents, N_CHILDREN);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</a:t>
            </a:r>
            <a:r>
              <a:rPr lang="en-US" altLang="zh-CN" dirty="0" err="1" smtClean="0">
                <a:latin typeface="Courier"/>
                <a:cs typeface="Courier"/>
              </a:rPr>
              <a:t>alive.clear</a:t>
            </a:r>
            <a:r>
              <a:rPr lang="en-US" altLang="zh-CN" dirty="0" smtClean="0">
                <a:latin typeface="Courier"/>
                <a:cs typeface="Courier"/>
              </a:rPr>
              <a:t>();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for(Species * p : parents) {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  </a:t>
            </a:r>
            <a:r>
              <a:rPr lang="en-US" altLang="zh-CN" dirty="0" err="1" smtClean="0">
                <a:latin typeface="Courier"/>
                <a:cs typeface="Courier"/>
              </a:rPr>
              <a:t>alive.enqueue</a:t>
            </a:r>
            <a:r>
              <a:rPr lang="en-US" altLang="zh-CN" dirty="0" smtClean="0">
                <a:latin typeface="Courier"/>
                <a:cs typeface="Courier"/>
              </a:rPr>
              <a:t>(p, p-&gt;</a:t>
            </a:r>
            <a:r>
              <a:rPr lang="en-US" altLang="zh-CN" dirty="0" err="1" smtClean="0">
                <a:latin typeface="Courier"/>
                <a:cs typeface="Courier"/>
              </a:rPr>
              <a:t>getFitness</a:t>
            </a:r>
            <a:r>
              <a:rPr lang="en-US" altLang="zh-CN" dirty="0" smtClean="0">
                <a:latin typeface="Courier"/>
                <a:cs typeface="Courier"/>
              </a:rPr>
              <a:t>());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}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for(Species * c : children) {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  </a:t>
            </a:r>
            <a:r>
              <a:rPr lang="en-US" altLang="zh-CN" dirty="0" err="1" smtClean="0">
                <a:latin typeface="Courier"/>
                <a:cs typeface="Courier"/>
              </a:rPr>
              <a:t>alive.enqueue</a:t>
            </a:r>
            <a:r>
              <a:rPr lang="en-US" altLang="zh-CN" dirty="0" smtClean="0">
                <a:latin typeface="Courier"/>
                <a:cs typeface="Courier"/>
              </a:rPr>
              <a:t>(c, c-&gt;</a:t>
            </a:r>
            <a:r>
              <a:rPr lang="en-US" altLang="zh-CN" dirty="0" err="1" smtClean="0">
                <a:latin typeface="Courier"/>
                <a:cs typeface="Courier"/>
              </a:rPr>
              <a:t>getFitness</a:t>
            </a:r>
            <a:r>
              <a:rPr lang="en-US" altLang="zh-CN" dirty="0" smtClean="0">
                <a:latin typeface="Courier"/>
                <a:cs typeface="Courier"/>
              </a:rPr>
              <a:t>());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}</a:t>
            </a:r>
          </a:p>
          <a:p>
            <a:pPr algn="l"/>
            <a:r>
              <a:rPr lang="en-US" altLang="zh-CN" dirty="0" smtClean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8538168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Evolutionary Algorithms</a:t>
            </a:r>
            <a:endParaRPr kumimoji="1" lang="zh-CN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688435" y="937367"/>
            <a:ext cx="8455565" cy="5632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dirty="0" err="1" smtClean="0">
                <a:latin typeface="Courier"/>
                <a:cs typeface="Courier"/>
              </a:rPr>
              <a:t>Pqueue</a:t>
            </a:r>
            <a:r>
              <a:rPr lang="en-US" altLang="zh-CN" dirty="0" smtClean="0">
                <a:latin typeface="Courier"/>
                <a:cs typeface="Courier"/>
              </a:rPr>
              <a:t>&lt;Species *&gt; alive;</a:t>
            </a:r>
          </a:p>
          <a:p>
            <a:pPr algn="l"/>
            <a:r>
              <a:rPr lang="en-US" altLang="zh-CN" dirty="0" smtClean="0">
                <a:latin typeface="Courier"/>
                <a:cs typeface="Courier"/>
              </a:rPr>
              <a:t>for(</a:t>
            </a:r>
            <a:r>
              <a:rPr lang="en-US" altLang="zh-CN" dirty="0" err="1" smtClean="0">
                <a:latin typeface="Courier"/>
                <a:cs typeface="Courier"/>
              </a:rPr>
              <a:t>int</a:t>
            </a:r>
            <a:r>
              <a:rPr lang="en-US" altLang="zh-CN" dirty="0" smtClean="0">
                <a:latin typeface="Courier"/>
                <a:cs typeface="Courier"/>
              </a:rPr>
              <a:t>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 = 0;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 &lt; N_POP;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++) {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Species * starter = new Species();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alive-&gt;</a:t>
            </a:r>
            <a:r>
              <a:rPr lang="en-US" altLang="zh-CN" dirty="0" err="1" smtClean="0">
                <a:latin typeface="Courier"/>
                <a:cs typeface="Courier"/>
              </a:rPr>
              <a:t>enqueue</a:t>
            </a:r>
            <a:r>
              <a:rPr lang="en-US" altLang="zh-CN" dirty="0" smtClean="0">
                <a:latin typeface="Courier"/>
                <a:cs typeface="Courier"/>
              </a:rPr>
              <a:t>(starter, starter-&gt;</a:t>
            </a:r>
            <a:r>
              <a:rPr lang="en-US" altLang="zh-CN" dirty="0" err="1" smtClean="0">
                <a:latin typeface="Courier"/>
                <a:cs typeface="Courier"/>
              </a:rPr>
              <a:t>getFitness</a:t>
            </a:r>
            <a:r>
              <a:rPr lang="en-US" altLang="zh-CN" dirty="0" smtClean="0">
                <a:latin typeface="Courier"/>
                <a:cs typeface="Courier"/>
              </a:rPr>
              <a:t>());</a:t>
            </a:r>
          </a:p>
          <a:p>
            <a:pPr algn="l"/>
            <a:r>
              <a:rPr lang="en-US" altLang="zh-CN" dirty="0" smtClean="0">
                <a:latin typeface="Courier"/>
                <a:cs typeface="Courier"/>
              </a:rPr>
              <a:t>}</a:t>
            </a:r>
          </a:p>
          <a:p>
            <a:pPr algn="l"/>
            <a:endParaRPr lang="en-US" altLang="zh-CN" dirty="0">
              <a:latin typeface="Courier"/>
              <a:cs typeface="Courier"/>
            </a:endParaRPr>
          </a:p>
          <a:p>
            <a:pPr algn="l"/>
            <a:r>
              <a:rPr lang="en-US" altLang="zh-CN" dirty="0">
                <a:latin typeface="Courier"/>
                <a:cs typeface="Courier"/>
              </a:rPr>
              <a:t>w</a:t>
            </a:r>
            <a:r>
              <a:rPr lang="en-US" altLang="zh-CN" dirty="0" smtClean="0">
                <a:latin typeface="Courier"/>
                <a:cs typeface="Courier"/>
              </a:rPr>
              <a:t>hile(true){</a:t>
            </a:r>
          </a:p>
          <a:p>
            <a:pPr algn="l"/>
            <a:r>
              <a:rPr lang="en-US" altLang="zh-CN" dirty="0" smtClean="0">
                <a:latin typeface="Courier"/>
                <a:cs typeface="Courier"/>
              </a:rPr>
              <a:t>  Vector&lt;Species *&gt; parents;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for(</a:t>
            </a:r>
            <a:r>
              <a:rPr lang="en-US" altLang="zh-CN" dirty="0" err="1" smtClean="0">
                <a:latin typeface="Courier"/>
                <a:cs typeface="Courier"/>
              </a:rPr>
              <a:t>int</a:t>
            </a:r>
            <a:r>
              <a:rPr lang="en-US" altLang="zh-CN" dirty="0" smtClean="0">
                <a:latin typeface="Courier"/>
                <a:cs typeface="Courier"/>
              </a:rPr>
              <a:t>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 = 0;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 &lt; N_SURVIVORS;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++) {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  </a:t>
            </a:r>
            <a:r>
              <a:rPr lang="en-US" altLang="zh-CN" dirty="0" err="1" smtClean="0">
                <a:latin typeface="Courier"/>
                <a:cs typeface="Courier"/>
              </a:rPr>
              <a:t>parents.add</a:t>
            </a:r>
            <a:r>
              <a:rPr lang="en-US" altLang="zh-CN" dirty="0" smtClean="0">
                <a:latin typeface="Courier"/>
                <a:cs typeface="Courier"/>
              </a:rPr>
              <a:t>(alive-&gt;</a:t>
            </a:r>
            <a:r>
              <a:rPr lang="en-US" altLang="zh-CN" dirty="0" err="1" smtClean="0">
                <a:latin typeface="Courier"/>
                <a:cs typeface="Courier"/>
              </a:rPr>
              <a:t>dequeue</a:t>
            </a:r>
            <a:r>
              <a:rPr lang="en-US" altLang="zh-CN" dirty="0" smtClean="0">
                <a:latin typeface="Courier"/>
                <a:cs typeface="Courier"/>
              </a:rPr>
              <a:t>());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}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Vector&lt;Species *&gt; children = mate(parents, N_CHILDREN);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</a:t>
            </a:r>
            <a:r>
              <a:rPr lang="en-US" altLang="zh-CN" dirty="0" err="1" smtClean="0">
                <a:latin typeface="Courier"/>
                <a:cs typeface="Courier"/>
              </a:rPr>
              <a:t>alive.clear</a:t>
            </a:r>
            <a:r>
              <a:rPr lang="en-US" altLang="zh-CN" dirty="0" smtClean="0">
                <a:latin typeface="Courier"/>
                <a:cs typeface="Courier"/>
              </a:rPr>
              <a:t>();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for(Species * p : parents) {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  </a:t>
            </a:r>
            <a:r>
              <a:rPr lang="en-US" altLang="zh-CN" dirty="0" err="1" smtClean="0">
                <a:latin typeface="Courier"/>
                <a:cs typeface="Courier"/>
              </a:rPr>
              <a:t>alive.enqueue</a:t>
            </a:r>
            <a:r>
              <a:rPr lang="en-US" altLang="zh-CN" dirty="0" smtClean="0">
                <a:latin typeface="Courier"/>
                <a:cs typeface="Courier"/>
              </a:rPr>
              <a:t>(p, p-&gt;</a:t>
            </a:r>
            <a:r>
              <a:rPr lang="en-US" altLang="zh-CN" dirty="0" err="1" smtClean="0">
                <a:latin typeface="Courier"/>
                <a:cs typeface="Courier"/>
              </a:rPr>
              <a:t>getFitness</a:t>
            </a:r>
            <a:r>
              <a:rPr lang="en-US" altLang="zh-CN" dirty="0" smtClean="0">
                <a:latin typeface="Courier"/>
                <a:cs typeface="Courier"/>
              </a:rPr>
              <a:t>());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}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for(Species * c : children) {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  </a:t>
            </a:r>
            <a:r>
              <a:rPr lang="en-US" altLang="zh-CN" dirty="0" err="1" smtClean="0">
                <a:latin typeface="Courier"/>
                <a:cs typeface="Courier"/>
              </a:rPr>
              <a:t>alive.enqueue</a:t>
            </a:r>
            <a:r>
              <a:rPr lang="en-US" altLang="zh-CN" dirty="0" smtClean="0">
                <a:latin typeface="Courier"/>
                <a:cs typeface="Courier"/>
              </a:rPr>
              <a:t>(c, c-&gt;</a:t>
            </a:r>
            <a:r>
              <a:rPr lang="en-US" altLang="zh-CN" dirty="0" err="1" smtClean="0">
                <a:latin typeface="Courier"/>
                <a:cs typeface="Courier"/>
              </a:rPr>
              <a:t>getFitness</a:t>
            </a:r>
            <a:r>
              <a:rPr lang="en-US" altLang="zh-CN" dirty="0" smtClean="0">
                <a:latin typeface="Courier"/>
                <a:cs typeface="Courier"/>
              </a:rPr>
              <a:t>());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}</a:t>
            </a:r>
          </a:p>
          <a:p>
            <a:pPr algn="l"/>
            <a:r>
              <a:rPr lang="en-US" altLang="zh-CN" dirty="0" smtClean="0">
                <a:latin typeface="Courier"/>
                <a:cs typeface="Courier"/>
              </a:rPr>
              <a:t>}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22261" y="949615"/>
            <a:ext cx="8118768" cy="1602475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901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Thanks!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11930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Evolutionary Algorithms</a:t>
            </a:r>
            <a:endParaRPr kumimoji="1" lang="zh-CN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688435" y="937367"/>
            <a:ext cx="8455565" cy="5632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dirty="0" err="1" smtClean="0">
                <a:latin typeface="Courier"/>
                <a:cs typeface="Courier"/>
              </a:rPr>
              <a:t>Pqueue</a:t>
            </a:r>
            <a:r>
              <a:rPr lang="en-US" altLang="zh-CN" dirty="0" smtClean="0">
                <a:latin typeface="Courier"/>
                <a:cs typeface="Courier"/>
              </a:rPr>
              <a:t>&lt;Species *&gt; alive;</a:t>
            </a:r>
          </a:p>
          <a:p>
            <a:pPr algn="l"/>
            <a:r>
              <a:rPr lang="en-US" altLang="zh-CN" dirty="0" smtClean="0">
                <a:latin typeface="Courier"/>
                <a:cs typeface="Courier"/>
              </a:rPr>
              <a:t>for(</a:t>
            </a:r>
            <a:r>
              <a:rPr lang="en-US" altLang="zh-CN" dirty="0" err="1" smtClean="0">
                <a:latin typeface="Courier"/>
                <a:cs typeface="Courier"/>
              </a:rPr>
              <a:t>int</a:t>
            </a:r>
            <a:r>
              <a:rPr lang="en-US" altLang="zh-CN" dirty="0" smtClean="0">
                <a:latin typeface="Courier"/>
                <a:cs typeface="Courier"/>
              </a:rPr>
              <a:t>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 = 0;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 &lt; N_POP;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++) {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Species * starter = new Species();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alive-&gt;</a:t>
            </a:r>
            <a:r>
              <a:rPr lang="en-US" altLang="zh-CN" dirty="0" err="1" smtClean="0">
                <a:latin typeface="Courier"/>
                <a:cs typeface="Courier"/>
              </a:rPr>
              <a:t>enqueue</a:t>
            </a:r>
            <a:r>
              <a:rPr lang="en-US" altLang="zh-CN" dirty="0" smtClean="0">
                <a:latin typeface="Courier"/>
                <a:cs typeface="Courier"/>
              </a:rPr>
              <a:t>(starter, starter-&gt;</a:t>
            </a:r>
            <a:r>
              <a:rPr lang="en-US" altLang="zh-CN" dirty="0" err="1" smtClean="0">
                <a:latin typeface="Courier"/>
                <a:cs typeface="Courier"/>
              </a:rPr>
              <a:t>getFitness</a:t>
            </a:r>
            <a:r>
              <a:rPr lang="en-US" altLang="zh-CN" dirty="0" smtClean="0">
                <a:latin typeface="Courier"/>
                <a:cs typeface="Courier"/>
              </a:rPr>
              <a:t>());</a:t>
            </a:r>
          </a:p>
          <a:p>
            <a:pPr algn="l"/>
            <a:r>
              <a:rPr lang="en-US" altLang="zh-CN" dirty="0" smtClean="0">
                <a:latin typeface="Courier"/>
                <a:cs typeface="Courier"/>
              </a:rPr>
              <a:t>}</a:t>
            </a:r>
          </a:p>
          <a:p>
            <a:pPr algn="l"/>
            <a:endParaRPr lang="en-US" altLang="zh-CN" dirty="0">
              <a:latin typeface="Courier"/>
              <a:cs typeface="Courier"/>
            </a:endParaRPr>
          </a:p>
          <a:p>
            <a:pPr algn="l"/>
            <a:r>
              <a:rPr lang="en-US" altLang="zh-CN" dirty="0">
                <a:latin typeface="Courier"/>
                <a:cs typeface="Courier"/>
              </a:rPr>
              <a:t>w</a:t>
            </a:r>
            <a:r>
              <a:rPr lang="en-US" altLang="zh-CN" dirty="0" smtClean="0">
                <a:latin typeface="Courier"/>
                <a:cs typeface="Courier"/>
              </a:rPr>
              <a:t>hile(true){</a:t>
            </a:r>
          </a:p>
          <a:p>
            <a:pPr algn="l"/>
            <a:r>
              <a:rPr lang="en-US" altLang="zh-CN" dirty="0" smtClean="0">
                <a:latin typeface="Courier"/>
                <a:cs typeface="Courier"/>
              </a:rPr>
              <a:t>  Vector&lt;Species *&gt; parents;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for(</a:t>
            </a:r>
            <a:r>
              <a:rPr lang="en-US" altLang="zh-CN" dirty="0" err="1" smtClean="0">
                <a:latin typeface="Courier"/>
                <a:cs typeface="Courier"/>
              </a:rPr>
              <a:t>int</a:t>
            </a:r>
            <a:r>
              <a:rPr lang="en-US" altLang="zh-CN" dirty="0" smtClean="0">
                <a:latin typeface="Courier"/>
                <a:cs typeface="Courier"/>
              </a:rPr>
              <a:t>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 = 0;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 &lt; N_SURVIVORS;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++) {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  </a:t>
            </a:r>
            <a:r>
              <a:rPr lang="en-US" altLang="zh-CN" dirty="0" err="1" smtClean="0">
                <a:latin typeface="Courier"/>
                <a:cs typeface="Courier"/>
              </a:rPr>
              <a:t>parents.add</a:t>
            </a:r>
            <a:r>
              <a:rPr lang="en-US" altLang="zh-CN" dirty="0" smtClean="0">
                <a:latin typeface="Courier"/>
                <a:cs typeface="Courier"/>
              </a:rPr>
              <a:t>(alive-&gt;</a:t>
            </a:r>
            <a:r>
              <a:rPr lang="en-US" altLang="zh-CN" dirty="0" err="1" smtClean="0">
                <a:latin typeface="Courier"/>
                <a:cs typeface="Courier"/>
              </a:rPr>
              <a:t>dequeue</a:t>
            </a:r>
            <a:r>
              <a:rPr lang="en-US" altLang="zh-CN" dirty="0" smtClean="0">
                <a:latin typeface="Courier"/>
                <a:cs typeface="Courier"/>
              </a:rPr>
              <a:t>());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}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Vector&lt;Species *&gt; children = mate(parents, N_CHILDREN);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</a:t>
            </a:r>
            <a:r>
              <a:rPr lang="en-US" altLang="zh-CN" dirty="0" err="1" smtClean="0">
                <a:latin typeface="Courier"/>
                <a:cs typeface="Courier"/>
              </a:rPr>
              <a:t>alive.clear</a:t>
            </a:r>
            <a:r>
              <a:rPr lang="en-US" altLang="zh-CN" dirty="0" smtClean="0">
                <a:latin typeface="Courier"/>
                <a:cs typeface="Courier"/>
              </a:rPr>
              <a:t>();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for(Species * p : parents) {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  </a:t>
            </a:r>
            <a:r>
              <a:rPr lang="en-US" altLang="zh-CN" dirty="0" err="1" smtClean="0">
                <a:latin typeface="Courier"/>
                <a:cs typeface="Courier"/>
              </a:rPr>
              <a:t>alive.enqueue</a:t>
            </a:r>
            <a:r>
              <a:rPr lang="en-US" altLang="zh-CN" dirty="0" smtClean="0">
                <a:latin typeface="Courier"/>
                <a:cs typeface="Courier"/>
              </a:rPr>
              <a:t>(p, p-&gt;</a:t>
            </a:r>
            <a:r>
              <a:rPr lang="en-US" altLang="zh-CN" dirty="0" err="1" smtClean="0">
                <a:latin typeface="Courier"/>
                <a:cs typeface="Courier"/>
              </a:rPr>
              <a:t>getFitness</a:t>
            </a:r>
            <a:r>
              <a:rPr lang="en-US" altLang="zh-CN" dirty="0" smtClean="0">
                <a:latin typeface="Courier"/>
                <a:cs typeface="Courier"/>
              </a:rPr>
              <a:t>());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}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for(Species * c : children) {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  </a:t>
            </a:r>
            <a:r>
              <a:rPr lang="en-US" altLang="zh-CN" dirty="0" err="1" smtClean="0">
                <a:latin typeface="Courier"/>
                <a:cs typeface="Courier"/>
              </a:rPr>
              <a:t>alive.enqueue</a:t>
            </a:r>
            <a:r>
              <a:rPr lang="en-US" altLang="zh-CN" dirty="0" smtClean="0">
                <a:latin typeface="Courier"/>
                <a:cs typeface="Courier"/>
              </a:rPr>
              <a:t>(c, c-&gt;</a:t>
            </a:r>
            <a:r>
              <a:rPr lang="en-US" altLang="zh-CN" dirty="0" err="1" smtClean="0">
                <a:latin typeface="Courier"/>
                <a:cs typeface="Courier"/>
              </a:rPr>
              <a:t>getFitness</a:t>
            </a:r>
            <a:r>
              <a:rPr lang="en-US" altLang="zh-CN" dirty="0" smtClean="0">
                <a:latin typeface="Courier"/>
                <a:cs typeface="Courier"/>
              </a:rPr>
              <a:t>());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}</a:t>
            </a:r>
          </a:p>
          <a:p>
            <a:pPr algn="l"/>
            <a:r>
              <a:rPr lang="en-US" altLang="zh-CN" dirty="0" smtClean="0">
                <a:latin typeface="Courier"/>
                <a:cs typeface="Courier"/>
              </a:rPr>
              <a:t>}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22261" y="2516479"/>
            <a:ext cx="8118768" cy="4237657"/>
          </a:xfrm>
          <a:prstGeom prst="roundRect">
            <a:avLst>
              <a:gd name="adj" fmla="val 6583"/>
            </a:avLst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1388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Evolutionary Algorithms</a:t>
            </a:r>
            <a:endParaRPr kumimoji="1" lang="zh-CN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688435" y="937367"/>
            <a:ext cx="8455565" cy="5632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dirty="0" err="1" smtClean="0">
                <a:latin typeface="Courier"/>
                <a:cs typeface="Courier"/>
              </a:rPr>
              <a:t>Pqueue</a:t>
            </a:r>
            <a:r>
              <a:rPr lang="en-US" altLang="zh-CN" dirty="0" smtClean="0">
                <a:latin typeface="Courier"/>
                <a:cs typeface="Courier"/>
              </a:rPr>
              <a:t>&lt;Species *&gt; alive;</a:t>
            </a:r>
          </a:p>
          <a:p>
            <a:pPr algn="l"/>
            <a:r>
              <a:rPr lang="en-US" altLang="zh-CN" dirty="0" smtClean="0">
                <a:latin typeface="Courier"/>
                <a:cs typeface="Courier"/>
              </a:rPr>
              <a:t>for(</a:t>
            </a:r>
            <a:r>
              <a:rPr lang="en-US" altLang="zh-CN" dirty="0" err="1" smtClean="0">
                <a:latin typeface="Courier"/>
                <a:cs typeface="Courier"/>
              </a:rPr>
              <a:t>int</a:t>
            </a:r>
            <a:r>
              <a:rPr lang="en-US" altLang="zh-CN" dirty="0" smtClean="0">
                <a:latin typeface="Courier"/>
                <a:cs typeface="Courier"/>
              </a:rPr>
              <a:t>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 = 0;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 &lt; N_POP;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++) {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Species * starter = new Species();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alive-&gt;</a:t>
            </a:r>
            <a:r>
              <a:rPr lang="en-US" altLang="zh-CN" dirty="0" err="1" smtClean="0">
                <a:latin typeface="Courier"/>
                <a:cs typeface="Courier"/>
              </a:rPr>
              <a:t>enqueue</a:t>
            </a:r>
            <a:r>
              <a:rPr lang="en-US" altLang="zh-CN" dirty="0" smtClean="0">
                <a:latin typeface="Courier"/>
                <a:cs typeface="Courier"/>
              </a:rPr>
              <a:t>(starter, starter-&gt;</a:t>
            </a:r>
            <a:r>
              <a:rPr lang="en-US" altLang="zh-CN" dirty="0" err="1" smtClean="0">
                <a:latin typeface="Courier"/>
                <a:cs typeface="Courier"/>
              </a:rPr>
              <a:t>getFitness</a:t>
            </a:r>
            <a:r>
              <a:rPr lang="en-US" altLang="zh-CN" dirty="0" smtClean="0">
                <a:latin typeface="Courier"/>
                <a:cs typeface="Courier"/>
              </a:rPr>
              <a:t>());</a:t>
            </a:r>
          </a:p>
          <a:p>
            <a:pPr algn="l"/>
            <a:r>
              <a:rPr lang="en-US" altLang="zh-CN" dirty="0" smtClean="0">
                <a:latin typeface="Courier"/>
                <a:cs typeface="Courier"/>
              </a:rPr>
              <a:t>}</a:t>
            </a:r>
          </a:p>
          <a:p>
            <a:pPr algn="l"/>
            <a:endParaRPr lang="en-US" altLang="zh-CN" dirty="0">
              <a:latin typeface="Courier"/>
              <a:cs typeface="Courier"/>
            </a:endParaRPr>
          </a:p>
          <a:p>
            <a:pPr algn="l"/>
            <a:r>
              <a:rPr lang="en-US" altLang="zh-CN" dirty="0">
                <a:latin typeface="Courier"/>
                <a:cs typeface="Courier"/>
              </a:rPr>
              <a:t>w</a:t>
            </a:r>
            <a:r>
              <a:rPr lang="en-US" altLang="zh-CN" dirty="0" smtClean="0">
                <a:latin typeface="Courier"/>
                <a:cs typeface="Courier"/>
              </a:rPr>
              <a:t>hile(true){</a:t>
            </a:r>
          </a:p>
          <a:p>
            <a:pPr algn="l"/>
            <a:r>
              <a:rPr lang="en-US" altLang="zh-CN" dirty="0" smtClean="0">
                <a:latin typeface="Courier"/>
                <a:cs typeface="Courier"/>
              </a:rPr>
              <a:t>  Vector&lt;Species *&gt; parents;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for(</a:t>
            </a:r>
            <a:r>
              <a:rPr lang="en-US" altLang="zh-CN" dirty="0" err="1" smtClean="0">
                <a:latin typeface="Courier"/>
                <a:cs typeface="Courier"/>
              </a:rPr>
              <a:t>int</a:t>
            </a:r>
            <a:r>
              <a:rPr lang="en-US" altLang="zh-CN" dirty="0" smtClean="0">
                <a:latin typeface="Courier"/>
                <a:cs typeface="Courier"/>
              </a:rPr>
              <a:t>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 = 0;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 &lt; N_SURVIVORS;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++) {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  </a:t>
            </a:r>
            <a:r>
              <a:rPr lang="en-US" altLang="zh-CN" dirty="0" err="1" smtClean="0">
                <a:latin typeface="Courier"/>
                <a:cs typeface="Courier"/>
              </a:rPr>
              <a:t>parents.add</a:t>
            </a:r>
            <a:r>
              <a:rPr lang="en-US" altLang="zh-CN" dirty="0" smtClean="0">
                <a:latin typeface="Courier"/>
                <a:cs typeface="Courier"/>
              </a:rPr>
              <a:t>(alive-&gt;</a:t>
            </a:r>
            <a:r>
              <a:rPr lang="en-US" altLang="zh-CN" dirty="0" err="1" smtClean="0">
                <a:latin typeface="Courier"/>
                <a:cs typeface="Courier"/>
              </a:rPr>
              <a:t>dequeue</a:t>
            </a:r>
            <a:r>
              <a:rPr lang="en-US" altLang="zh-CN" dirty="0" smtClean="0">
                <a:latin typeface="Courier"/>
                <a:cs typeface="Courier"/>
              </a:rPr>
              <a:t>());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}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Vector&lt;Species *&gt; children = mate(parents, N_CHILDREN);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</a:t>
            </a:r>
            <a:r>
              <a:rPr lang="en-US" altLang="zh-CN" dirty="0" err="1" smtClean="0">
                <a:latin typeface="Courier"/>
                <a:cs typeface="Courier"/>
              </a:rPr>
              <a:t>alive.clear</a:t>
            </a:r>
            <a:r>
              <a:rPr lang="en-US" altLang="zh-CN" dirty="0" smtClean="0">
                <a:latin typeface="Courier"/>
                <a:cs typeface="Courier"/>
              </a:rPr>
              <a:t>();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for(Species * p : parents) {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  </a:t>
            </a:r>
            <a:r>
              <a:rPr lang="en-US" altLang="zh-CN" dirty="0" err="1" smtClean="0">
                <a:latin typeface="Courier"/>
                <a:cs typeface="Courier"/>
              </a:rPr>
              <a:t>alive.enqueue</a:t>
            </a:r>
            <a:r>
              <a:rPr lang="en-US" altLang="zh-CN" dirty="0" smtClean="0">
                <a:latin typeface="Courier"/>
                <a:cs typeface="Courier"/>
              </a:rPr>
              <a:t>(p, p-&gt;</a:t>
            </a:r>
            <a:r>
              <a:rPr lang="en-US" altLang="zh-CN" dirty="0" err="1" smtClean="0">
                <a:latin typeface="Courier"/>
                <a:cs typeface="Courier"/>
              </a:rPr>
              <a:t>getFitness</a:t>
            </a:r>
            <a:r>
              <a:rPr lang="en-US" altLang="zh-CN" dirty="0" smtClean="0">
                <a:latin typeface="Courier"/>
                <a:cs typeface="Courier"/>
              </a:rPr>
              <a:t>());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}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for(Species * c : children) {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  </a:t>
            </a:r>
            <a:r>
              <a:rPr lang="en-US" altLang="zh-CN" dirty="0" err="1" smtClean="0">
                <a:latin typeface="Courier"/>
                <a:cs typeface="Courier"/>
              </a:rPr>
              <a:t>alive.enqueue</a:t>
            </a:r>
            <a:r>
              <a:rPr lang="en-US" altLang="zh-CN" dirty="0" smtClean="0">
                <a:latin typeface="Courier"/>
                <a:cs typeface="Courier"/>
              </a:rPr>
              <a:t>(c, c-&gt;</a:t>
            </a:r>
            <a:r>
              <a:rPr lang="en-US" altLang="zh-CN" dirty="0" err="1" smtClean="0">
                <a:latin typeface="Courier"/>
                <a:cs typeface="Courier"/>
              </a:rPr>
              <a:t>getFitness</a:t>
            </a:r>
            <a:r>
              <a:rPr lang="en-US" altLang="zh-CN" dirty="0" smtClean="0">
                <a:latin typeface="Courier"/>
                <a:cs typeface="Courier"/>
              </a:rPr>
              <a:t>());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}</a:t>
            </a:r>
          </a:p>
          <a:p>
            <a:pPr algn="l"/>
            <a:r>
              <a:rPr lang="en-US" altLang="zh-CN" dirty="0" smtClean="0">
                <a:latin typeface="Courier"/>
                <a:cs typeface="Courier"/>
              </a:rPr>
              <a:t>}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22261" y="2860715"/>
            <a:ext cx="8118768" cy="1222629"/>
          </a:xfrm>
          <a:prstGeom prst="roundRect">
            <a:avLst>
              <a:gd name="adj" fmla="val 6583"/>
            </a:avLst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87119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Evolutionary Algorithms</a:t>
            </a:r>
            <a:endParaRPr kumimoji="1" lang="zh-CN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688435" y="937367"/>
            <a:ext cx="8455565" cy="5632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dirty="0" err="1" smtClean="0">
                <a:latin typeface="Courier"/>
                <a:cs typeface="Courier"/>
              </a:rPr>
              <a:t>Pqueue</a:t>
            </a:r>
            <a:r>
              <a:rPr lang="en-US" altLang="zh-CN" dirty="0" smtClean="0">
                <a:latin typeface="Courier"/>
                <a:cs typeface="Courier"/>
              </a:rPr>
              <a:t>&lt;Species *&gt; alive;</a:t>
            </a:r>
          </a:p>
          <a:p>
            <a:pPr algn="l"/>
            <a:r>
              <a:rPr lang="en-US" altLang="zh-CN" dirty="0" smtClean="0">
                <a:latin typeface="Courier"/>
                <a:cs typeface="Courier"/>
              </a:rPr>
              <a:t>for(</a:t>
            </a:r>
            <a:r>
              <a:rPr lang="en-US" altLang="zh-CN" dirty="0" err="1" smtClean="0">
                <a:latin typeface="Courier"/>
                <a:cs typeface="Courier"/>
              </a:rPr>
              <a:t>int</a:t>
            </a:r>
            <a:r>
              <a:rPr lang="en-US" altLang="zh-CN" dirty="0" smtClean="0">
                <a:latin typeface="Courier"/>
                <a:cs typeface="Courier"/>
              </a:rPr>
              <a:t>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 = 0;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 &lt; N_POP;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++) {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Species * starter = new Species();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alive-&gt;</a:t>
            </a:r>
            <a:r>
              <a:rPr lang="en-US" altLang="zh-CN" dirty="0" err="1" smtClean="0">
                <a:latin typeface="Courier"/>
                <a:cs typeface="Courier"/>
              </a:rPr>
              <a:t>enqueue</a:t>
            </a:r>
            <a:r>
              <a:rPr lang="en-US" altLang="zh-CN" dirty="0" smtClean="0">
                <a:latin typeface="Courier"/>
                <a:cs typeface="Courier"/>
              </a:rPr>
              <a:t>(starter, starter-&gt;</a:t>
            </a:r>
            <a:r>
              <a:rPr lang="en-US" altLang="zh-CN" dirty="0" err="1" smtClean="0">
                <a:latin typeface="Courier"/>
                <a:cs typeface="Courier"/>
              </a:rPr>
              <a:t>getFitness</a:t>
            </a:r>
            <a:r>
              <a:rPr lang="en-US" altLang="zh-CN" dirty="0" smtClean="0">
                <a:latin typeface="Courier"/>
                <a:cs typeface="Courier"/>
              </a:rPr>
              <a:t>());</a:t>
            </a:r>
          </a:p>
          <a:p>
            <a:pPr algn="l"/>
            <a:r>
              <a:rPr lang="en-US" altLang="zh-CN" dirty="0" smtClean="0">
                <a:latin typeface="Courier"/>
                <a:cs typeface="Courier"/>
              </a:rPr>
              <a:t>}</a:t>
            </a:r>
          </a:p>
          <a:p>
            <a:pPr algn="l"/>
            <a:endParaRPr lang="en-US" altLang="zh-CN" dirty="0">
              <a:latin typeface="Courier"/>
              <a:cs typeface="Courier"/>
            </a:endParaRPr>
          </a:p>
          <a:p>
            <a:pPr algn="l"/>
            <a:r>
              <a:rPr lang="en-US" altLang="zh-CN" dirty="0">
                <a:latin typeface="Courier"/>
                <a:cs typeface="Courier"/>
              </a:rPr>
              <a:t>w</a:t>
            </a:r>
            <a:r>
              <a:rPr lang="en-US" altLang="zh-CN" dirty="0" smtClean="0">
                <a:latin typeface="Courier"/>
                <a:cs typeface="Courier"/>
              </a:rPr>
              <a:t>hile(true){</a:t>
            </a:r>
          </a:p>
          <a:p>
            <a:pPr algn="l"/>
            <a:r>
              <a:rPr lang="en-US" altLang="zh-CN" dirty="0" smtClean="0">
                <a:latin typeface="Courier"/>
                <a:cs typeface="Courier"/>
              </a:rPr>
              <a:t>  Vector&lt;Species *&gt; parents;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for(</a:t>
            </a:r>
            <a:r>
              <a:rPr lang="en-US" altLang="zh-CN" dirty="0" err="1" smtClean="0">
                <a:latin typeface="Courier"/>
                <a:cs typeface="Courier"/>
              </a:rPr>
              <a:t>int</a:t>
            </a:r>
            <a:r>
              <a:rPr lang="en-US" altLang="zh-CN" dirty="0" smtClean="0">
                <a:latin typeface="Courier"/>
                <a:cs typeface="Courier"/>
              </a:rPr>
              <a:t>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 = 0;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 &lt; N_SURVIVORS;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++) {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  </a:t>
            </a:r>
            <a:r>
              <a:rPr lang="en-US" altLang="zh-CN" dirty="0" err="1" smtClean="0">
                <a:latin typeface="Courier"/>
                <a:cs typeface="Courier"/>
              </a:rPr>
              <a:t>parents.add</a:t>
            </a:r>
            <a:r>
              <a:rPr lang="en-US" altLang="zh-CN" dirty="0" smtClean="0">
                <a:latin typeface="Courier"/>
                <a:cs typeface="Courier"/>
              </a:rPr>
              <a:t>(alive-&gt;</a:t>
            </a:r>
            <a:r>
              <a:rPr lang="en-US" altLang="zh-CN" dirty="0" err="1" smtClean="0">
                <a:latin typeface="Courier"/>
                <a:cs typeface="Courier"/>
              </a:rPr>
              <a:t>dequeue</a:t>
            </a:r>
            <a:r>
              <a:rPr lang="en-US" altLang="zh-CN" dirty="0" smtClean="0">
                <a:latin typeface="Courier"/>
                <a:cs typeface="Courier"/>
              </a:rPr>
              <a:t>());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}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Vector&lt;Species *&gt; children = mate(parents, N_CHILDREN);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</a:t>
            </a:r>
            <a:r>
              <a:rPr lang="en-US" altLang="zh-CN" dirty="0" err="1" smtClean="0">
                <a:latin typeface="Courier"/>
                <a:cs typeface="Courier"/>
              </a:rPr>
              <a:t>alive.clear</a:t>
            </a:r>
            <a:r>
              <a:rPr lang="en-US" altLang="zh-CN" dirty="0" smtClean="0">
                <a:latin typeface="Courier"/>
                <a:cs typeface="Courier"/>
              </a:rPr>
              <a:t>();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for(Species * p : parents) {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  </a:t>
            </a:r>
            <a:r>
              <a:rPr lang="en-US" altLang="zh-CN" dirty="0" err="1" smtClean="0">
                <a:latin typeface="Courier"/>
                <a:cs typeface="Courier"/>
              </a:rPr>
              <a:t>alive.enqueue</a:t>
            </a:r>
            <a:r>
              <a:rPr lang="en-US" altLang="zh-CN" dirty="0" smtClean="0">
                <a:latin typeface="Courier"/>
                <a:cs typeface="Courier"/>
              </a:rPr>
              <a:t>(p, p-&gt;</a:t>
            </a:r>
            <a:r>
              <a:rPr lang="en-US" altLang="zh-CN" dirty="0" err="1" smtClean="0">
                <a:latin typeface="Courier"/>
                <a:cs typeface="Courier"/>
              </a:rPr>
              <a:t>getFitness</a:t>
            </a:r>
            <a:r>
              <a:rPr lang="en-US" altLang="zh-CN" dirty="0" smtClean="0">
                <a:latin typeface="Courier"/>
                <a:cs typeface="Courier"/>
              </a:rPr>
              <a:t>());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}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for(Species * c : children) {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  </a:t>
            </a:r>
            <a:r>
              <a:rPr lang="en-US" altLang="zh-CN" dirty="0" err="1" smtClean="0">
                <a:latin typeface="Courier"/>
                <a:cs typeface="Courier"/>
              </a:rPr>
              <a:t>alive.enqueue</a:t>
            </a:r>
            <a:r>
              <a:rPr lang="en-US" altLang="zh-CN" dirty="0" smtClean="0">
                <a:latin typeface="Courier"/>
                <a:cs typeface="Courier"/>
              </a:rPr>
              <a:t>(c, c-&gt;</a:t>
            </a:r>
            <a:r>
              <a:rPr lang="en-US" altLang="zh-CN" dirty="0" err="1" smtClean="0">
                <a:latin typeface="Courier"/>
                <a:cs typeface="Courier"/>
              </a:rPr>
              <a:t>getFitness</a:t>
            </a:r>
            <a:r>
              <a:rPr lang="en-US" altLang="zh-CN" dirty="0" smtClean="0">
                <a:latin typeface="Courier"/>
                <a:cs typeface="Courier"/>
              </a:rPr>
              <a:t>());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}</a:t>
            </a:r>
          </a:p>
          <a:p>
            <a:pPr algn="l"/>
            <a:r>
              <a:rPr lang="en-US" altLang="zh-CN" dirty="0" smtClean="0">
                <a:latin typeface="Courier"/>
                <a:cs typeface="Courier"/>
              </a:rPr>
              <a:t>}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22261" y="3964642"/>
            <a:ext cx="8118768" cy="427327"/>
          </a:xfrm>
          <a:prstGeom prst="roundRect">
            <a:avLst>
              <a:gd name="adj" fmla="val 6583"/>
            </a:avLst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25955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Evolutionary Algorithms</a:t>
            </a:r>
            <a:endParaRPr kumimoji="1" lang="zh-CN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688435" y="937367"/>
            <a:ext cx="8455565" cy="5632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dirty="0" err="1" smtClean="0">
                <a:latin typeface="Courier"/>
                <a:cs typeface="Courier"/>
              </a:rPr>
              <a:t>Pqueue</a:t>
            </a:r>
            <a:r>
              <a:rPr lang="en-US" altLang="zh-CN" dirty="0" smtClean="0">
                <a:latin typeface="Courier"/>
                <a:cs typeface="Courier"/>
              </a:rPr>
              <a:t>&lt;Species *&gt; alive;</a:t>
            </a:r>
          </a:p>
          <a:p>
            <a:pPr algn="l"/>
            <a:r>
              <a:rPr lang="en-US" altLang="zh-CN" dirty="0" smtClean="0">
                <a:latin typeface="Courier"/>
                <a:cs typeface="Courier"/>
              </a:rPr>
              <a:t>for(</a:t>
            </a:r>
            <a:r>
              <a:rPr lang="en-US" altLang="zh-CN" dirty="0" err="1" smtClean="0">
                <a:latin typeface="Courier"/>
                <a:cs typeface="Courier"/>
              </a:rPr>
              <a:t>int</a:t>
            </a:r>
            <a:r>
              <a:rPr lang="en-US" altLang="zh-CN" dirty="0" smtClean="0">
                <a:latin typeface="Courier"/>
                <a:cs typeface="Courier"/>
              </a:rPr>
              <a:t>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 = 0;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 &lt; N_POP;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++) {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Species * starter = new Species();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alive-&gt;</a:t>
            </a:r>
            <a:r>
              <a:rPr lang="en-US" altLang="zh-CN" dirty="0" err="1" smtClean="0">
                <a:latin typeface="Courier"/>
                <a:cs typeface="Courier"/>
              </a:rPr>
              <a:t>enqueue</a:t>
            </a:r>
            <a:r>
              <a:rPr lang="en-US" altLang="zh-CN" dirty="0" smtClean="0">
                <a:latin typeface="Courier"/>
                <a:cs typeface="Courier"/>
              </a:rPr>
              <a:t>(starter, starter-&gt;</a:t>
            </a:r>
            <a:r>
              <a:rPr lang="en-US" altLang="zh-CN" dirty="0" err="1" smtClean="0">
                <a:latin typeface="Courier"/>
                <a:cs typeface="Courier"/>
              </a:rPr>
              <a:t>getFitness</a:t>
            </a:r>
            <a:r>
              <a:rPr lang="en-US" altLang="zh-CN" dirty="0" smtClean="0">
                <a:latin typeface="Courier"/>
                <a:cs typeface="Courier"/>
              </a:rPr>
              <a:t>());</a:t>
            </a:r>
          </a:p>
          <a:p>
            <a:pPr algn="l"/>
            <a:r>
              <a:rPr lang="en-US" altLang="zh-CN" dirty="0" smtClean="0">
                <a:latin typeface="Courier"/>
                <a:cs typeface="Courier"/>
              </a:rPr>
              <a:t>}</a:t>
            </a:r>
          </a:p>
          <a:p>
            <a:pPr algn="l"/>
            <a:endParaRPr lang="en-US" altLang="zh-CN" dirty="0">
              <a:latin typeface="Courier"/>
              <a:cs typeface="Courier"/>
            </a:endParaRPr>
          </a:p>
          <a:p>
            <a:pPr algn="l"/>
            <a:r>
              <a:rPr lang="en-US" altLang="zh-CN" dirty="0">
                <a:latin typeface="Courier"/>
                <a:cs typeface="Courier"/>
              </a:rPr>
              <a:t>w</a:t>
            </a:r>
            <a:r>
              <a:rPr lang="en-US" altLang="zh-CN" dirty="0" smtClean="0">
                <a:latin typeface="Courier"/>
                <a:cs typeface="Courier"/>
              </a:rPr>
              <a:t>hile(true){</a:t>
            </a:r>
          </a:p>
          <a:p>
            <a:pPr algn="l"/>
            <a:r>
              <a:rPr lang="en-US" altLang="zh-CN" dirty="0" smtClean="0">
                <a:latin typeface="Courier"/>
                <a:cs typeface="Courier"/>
              </a:rPr>
              <a:t>  Vector&lt;Species *&gt; parents;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for(</a:t>
            </a:r>
            <a:r>
              <a:rPr lang="en-US" altLang="zh-CN" dirty="0" err="1" smtClean="0">
                <a:latin typeface="Courier"/>
                <a:cs typeface="Courier"/>
              </a:rPr>
              <a:t>int</a:t>
            </a:r>
            <a:r>
              <a:rPr lang="en-US" altLang="zh-CN" dirty="0" smtClean="0">
                <a:latin typeface="Courier"/>
                <a:cs typeface="Courier"/>
              </a:rPr>
              <a:t>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 = 0;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 &lt; N_SURVIVORS;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++) {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  </a:t>
            </a:r>
            <a:r>
              <a:rPr lang="en-US" altLang="zh-CN" dirty="0" err="1" smtClean="0">
                <a:latin typeface="Courier"/>
                <a:cs typeface="Courier"/>
              </a:rPr>
              <a:t>parents.add</a:t>
            </a:r>
            <a:r>
              <a:rPr lang="en-US" altLang="zh-CN" dirty="0" smtClean="0">
                <a:latin typeface="Courier"/>
                <a:cs typeface="Courier"/>
              </a:rPr>
              <a:t>(alive-&gt;</a:t>
            </a:r>
            <a:r>
              <a:rPr lang="en-US" altLang="zh-CN" dirty="0" err="1" smtClean="0">
                <a:latin typeface="Courier"/>
                <a:cs typeface="Courier"/>
              </a:rPr>
              <a:t>dequeue</a:t>
            </a:r>
            <a:r>
              <a:rPr lang="en-US" altLang="zh-CN" dirty="0" smtClean="0">
                <a:latin typeface="Courier"/>
                <a:cs typeface="Courier"/>
              </a:rPr>
              <a:t>());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}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Vector&lt;Species *&gt; children = mate(parents, N_CHILDREN);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</a:t>
            </a:r>
            <a:r>
              <a:rPr lang="en-US" altLang="zh-CN" dirty="0" err="1" smtClean="0">
                <a:latin typeface="Courier"/>
                <a:cs typeface="Courier"/>
              </a:rPr>
              <a:t>alive.clear</a:t>
            </a:r>
            <a:r>
              <a:rPr lang="en-US" altLang="zh-CN" dirty="0" smtClean="0">
                <a:latin typeface="Courier"/>
                <a:cs typeface="Courier"/>
              </a:rPr>
              <a:t>();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for(Species * p : parents) {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  </a:t>
            </a:r>
            <a:r>
              <a:rPr lang="en-US" altLang="zh-CN" dirty="0" err="1" smtClean="0">
                <a:latin typeface="Courier"/>
                <a:cs typeface="Courier"/>
              </a:rPr>
              <a:t>alive.enqueue</a:t>
            </a:r>
            <a:r>
              <a:rPr lang="en-US" altLang="zh-CN" dirty="0" smtClean="0">
                <a:latin typeface="Courier"/>
                <a:cs typeface="Courier"/>
              </a:rPr>
              <a:t>(p, p-&gt;</a:t>
            </a:r>
            <a:r>
              <a:rPr lang="en-US" altLang="zh-CN" dirty="0" err="1" smtClean="0">
                <a:latin typeface="Courier"/>
                <a:cs typeface="Courier"/>
              </a:rPr>
              <a:t>getFitness</a:t>
            </a:r>
            <a:r>
              <a:rPr lang="en-US" altLang="zh-CN" dirty="0" smtClean="0">
                <a:latin typeface="Courier"/>
                <a:cs typeface="Courier"/>
              </a:rPr>
              <a:t>());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}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for(Species * c : children) {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  </a:t>
            </a:r>
            <a:r>
              <a:rPr lang="en-US" altLang="zh-CN" dirty="0" err="1" smtClean="0">
                <a:latin typeface="Courier"/>
                <a:cs typeface="Courier"/>
              </a:rPr>
              <a:t>alive.enqueue</a:t>
            </a:r>
            <a:r>
              <a:rPr lang="en-US" altLang="zh-CN" dirty="0" smtClean="0">
                <a:latin typeface="Courier"/>
                <a:cs typeface="Courier"/>
              </a:rPr>
              <a:t>(c, c-&gt;</a:t>
            </a:r>
            <a:r>
              <a:rPr lang="en-US" altLang="zh-CN" dirty="0" err="1" smtClean="0">
                <a:latin typeface="Courier"/>
                <a:cs typeface="Courier"/>
              </a:rPr>
              <a:t>getFitness</a:t>
            </a:r>
            <a:r>
              <a:rPr lang="en-US" altLang="zh-CN" dirty="0" smtClean="0">
                <a:latin typeface="Courier"/>
                <a:cs typeface="Courier"/>
              </a:rPr>
              <a:t>());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}</a:t>
            </a:r>
          </a:p>
          <a:p>
            <a:pPr algn="l"/>
            <a:r>
              <a:rPr lang="en-US" altLang="zh-CN" dirty="0" smtClean="0">
                <a:latin typeface="Courier"/>
                <a:cs typeface="Courier"/>
              </a:rPr>
              <a:t>}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22261" y="4261397"/>
            <a:ext cx="8118768" cy="1994191"/>
          </a:xfrm>
          <a:prstGeom prst="roundRect">
            <a:avLst>
              <a:gd name="adj" fmla="val 6583"/>
            </a:avLst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20475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Mate</a:t>
            </a:r>
            <a:endParaRPr kumimoji="1" lang="zh-CN" altLang="en-US" dirty="0"/>
          </a:p>
        </p:txBody>
      </p:sp>
      <p:pic>
        <p:nvPicPr>
          <p:cNvPr id="4" name="Picture 3" descr="Screen Shot 2016-02-12 at 3.35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3261" y="1459025"/>
            <a:ext cx="2181463" cy="2171456"/>
          </a:xfrm>
          <a:prstGeom prst="rect">
            <a:avLst/>
          </a:prstGeom>
        </p:spPr>
      </p:pic>
      <p:pic>
        <p:nvPicPr>
          <p:cNvPr id="3" name="Picture 2" descr="Screen Shot 2016-02-12 at 9.02.0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1518" y="1418608"/>
            <a:ext cx="2161450" cy="21814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4517" y="973356"/>
            <a:ext cx="2398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alibri"/>
                <a:cs typeface="Calibri"/>
              </a:rPr>
              <a:t>Species * parent1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8171" y="973356"/>
            <a:ext cx="2398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alibri"/>
                <a:cs typeface="Calibri"/>
              </a:rPr>
              <a:t>Species * parent2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541994" y="2312009"/>
            <a:ext cx="3319315" cy="881072"/>
          </a:xfrm>
          <a:custGeom>
            <a:avLst/>
            <a:gdLst>
              <a:gd name="connsiteX0" fmla="*/ 3208783 w 3319315"/>
              <a:gd name="connsiteY0" fmla="*/ 73899 h 881072"/>
              <a:gd name="connsiteX1" fmla="*/ 2971392 w 3319315"/>
              <a:gd name="connsiteY1" fmla="*/ 97639 h 881072"/>
              <a:gd name="connsiteX2" fmla="*/ 2484741 w 3319315"/>
              <a:gd name="connsiteY2" fmla="*/ 109509 h 881072"/>
              <a:gd name="connsiteX3" fmla="*/ 2342306 w 3319315"/>
              <a:gd name="connsiteY3" fmla="*/ 121380 h 881072"/>
              <a:gd name="connsiteX4" fmla="*/ 2235480 w 3319315"/>
              <a:gd name="connsiteY4" fmla="*/ 133250 h 881072"/>
              <a:gd name="connsiteX5" fmla="*/ 1950611 w 3319315"/>
              <a:gd name="connsiteY5" fmla="*/ 156990 h 881072"/>
              <a:gd name="connsiteX6" fmla="*/ 1748829 w 3319315"/>
              <a:gd name="connsiteY6" fmla="*/ 180731 h 881072"/>
              <a:gd name="connsiteX7" fmla="*/ 1618264 w 3319315"/>
              <a:gd name="connsiteY7" fmla="*/ 192601 h 881072"/>
              <a:gd name="connsiteX8" fmla="*/ 1523307 w 3319315"/>
              <a:gd name="connsiteY8" fmla="*/ 204471 h 881072"/>
              <a:gd name="connsiteX9" fmla="*/ 1345264 w 3319315"/>
              <a:gd name="connsiteY9" fmla="*/ 216341 h 881072"/>
              <a:gd name="connsiteX10" fmla="*/ 407570 w 3319315"/>
              <a:gd name="connsiteY10" fmla="*/ 251952 h 881072"/>
              <a:gd name="connsiteX11" fmla="*/ 288875 w 3319315"/>
              <a:gd name="connsiteY11" fmla="*/ 275692 h 881072"/>
              <a:gd name="connsiteX12" fmla="*/ 63354 w 3319315"/>
              <a:gd name="connsiteY12" fmla="*/ 287562 h 881072"/>
              <a:gd name="connsiteX13" fmla="*/ 27745 w 3319315"/>
              <a:gd name="connsiteY13" fmla="*/ 299432 h 881072"/>
              <a:gd name="connsiteX14" fmla="*/ 15875 w 3319315"/>
              <a:gd name="connsiteY14" fmla="*/ 465615 h 881072"/>
              <a:gd name="connsiteX15" fmla="*/ 39614 w 3319315"/>
              <a:gd name="connsiteY15" fmla="*/ 548706 h 881072"/>
              <a:gd name="connsiteX16" fmla="*/ 51484 w 3319315"/>
              <a:gd name="connsiteY16" fmla="*/ 619927 h 881072"/>
              <a:gd name="connsiteX17" fmla="*/ 51484 w 3319315"/>
              <a:gd name="connsiteY17" fmla="*/ 869201 h 881072"/>
              <a:gd name="connsiteX18" fmla="*/ 87093 w 3319315"/>
              <a:gd name="connsiteY18" fmla="*/ 881072 h 881072"/>
              <a:gd name="connsiteX19" fmla="*/ 466918 w 3319315"/>
              <a:gd name="connsiteY19" fmla="*/ 869201 h 881072"/>
              <a:gd name="connsiteX20" fmla="*/ 1416482 w 3319315"/>
              <a:gd name="connsiteY20" fmla="*/ 845461 h 881072"/>
              <a:gd name="connsiteX21" fmla="*/ 1547047 w 3319315"/>
              <a:gd name="connsiteY21" fmla="*/ 833591 h 881072"/>
              <a:gd name="connsiteX22" fmla="*/ 1926872 w 3319315"/>
              <a:gd name="connsiteY22" fmla="*/ 809850 h 881072"/>
              <a:gd name="connsiteX23" fmla="*/ 2081176 w 3319315"/>
              <a:gd name="connsiteY23" fmla="*/ 786110 h 881072"/>
              <a:gd name="connsiteX24" fmla="*/ 2389784 w 3319315"/>
              <a:gd name="connsiteY24" fmla="*/ 750499 h 881072"/>
              <a:gd name="connsiteX25" fmla="*/ 2496610 w 3319315"/>
              <a:gd name="connsiteY25" fmla="*/ 738629 h 881072"/>
              <a:gd name="connsiteX26" fmla="*/ 2852696 w 3319315"/>
              <a:gd name="connsiteY26" fmla="*/ 726759 h 881072"/>
              <a:gd name="connsiteX27" fmla="*/ 3113826 w 3319315"/>
              <a:gd name="connsiteY27" fmla="*/ 703019 h 881072"/>
              <a:gd name="connsiteX28" fmla="*/ 3196913 w 3319315"/>
              <a:gd name="connsiteY28" fmla="*/ 691149 h 881072"/>
              <a:gd name="connsiteX29" fmla="*/ 3244391 w 3319315"/>
              <a:gd name="connsiteY29" fmla="*/ 679278 h 881072"/>
              <a:gd name="connsiteX30" fmla="*/ 3315609 w 3319315"/>
              <a:gd name="connsiteY30" fmla="*/ 655538 h 881072"/>
              <a:gd name="connsiteX31" fmla="*/ 3291870 w 3319315"/>
              <a:gd name="connsiteY31" fmla="*/ 85769 h 881072"/>
              <a:gd name="connsiteX32" fmla="*/ 3244391 w 3319315"/>
              <a:gd name="connsiteY32" fmla="*/ 26418 h 881072"/>
              <a:gd name="connsiteX33" fmla="*/ 3125696 w 3319315"/>
              <a:gd name="connsiteY33" fmla="*/ 26418 h 88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319315" h="881072">
                <a:moveTo>
                  <a:pt x="3208783" y="73899"/>
                </a:moveTo>
                <a:cubicBezTo>
                  <a:pt x="3103775" y="94901"/>
                  <a:pt x="3132228" y="91895"/>
                  <a:pt x="2971392" y="97639"/>
                </a:cubicBezTo>
                <a:cubicBezTo>
                  <a:pt x="2809230" y="103431"/>
                  <a:pt x="2646958" y="105552"/>
                  <a:pt x="2484741" y="109509"/>
                </a:cubicBezTo>
                <a:lnTo>
                  <a:pt x="2342306" y="121380"/>
                </a:lnTo>
                <a:cubicBezTo>
                  <a:pt x="2306640" y="124777"/>
                  <a:pt x="2271161" y="130006"/>
                  <a:pt x="2235480" y="133250"/>
                </a:cubicBezTo>
                <a:cubicBezTo>
                  <a:pt x="2059573" y="149242"/>
                  <a:pt x="2113940" y="139797"/>
                  <a:pt x="1950611" y="156990"/>
                </a:cubicBezTo>
                <a:cubicBezTo>
                  <a:pt x="1591015" y="194844"/>
                  <a:pt x="2144669" y="141144"/>
                  <a:pt x="1748829" y="180731"/>
                </a:cubicBezTo>
                <a:lnTo>
                  <a:pt x="1618264" y="192601"/>
                </a:lnTo>
                <a:cubicBezTo>
                  <a:pt x="1586541" y="195940"/>
                  <a:pt x="1555086" y="201708"/>
                  <a:pt x="1523307" y="204471"/>
                </a:cubicBezTo>
                <a:cubicBezTo>
                  <a:pt x="1464051" y="209624"/>
                  <a:pt x="1404672" y="213419"/>
                  <a:pt x="1345264" y="216341"/>
                </a:cubicBezTo>
                <a:cubicBezTo>
                  <a:pt x="873135" y="239561"/>
                  <a:pt x="834810" y="239004"/>
                  <a:pt x="407570" y="251952"/>
                </a:cubicBezTo>
                <a:cubicBezTo>
                  <a:pt x="366915" y="262116"/>
                  <a:pt x="331673" y="272268"/>
                  <a:pt x="288875" y="275692"/>
                </a:cubicBezTo>
                <a:cubicBezTo>
                  <a:pt x="213837" y="281695"/>
                  <a:pt x="138528" y="283605"/>
                  <a:pt x="63354" y="287562"/>
                </a:cubicBezTo>
                <a:cubicBezTo>
                  <a:pt x="51484" y="291519"/>
                  <a:pt x="37515" y="291616"/>
                  <a:pt x="27745" y="299432"/>
                </a:cubicBezTo>
                <a:cubicBezTo>
                  <a:pt x="-22470" y="339606"/>
                  <a:pt x="9561" y="418257"/>
                  <a:pt x="15875" y="465615"/>
                </a:cubicBezTo>
                <a:cubicBezTo>
                  <a:pt x="24490" y="530234"/>
                  <a:pt x="27410" y="493785"/>
                  <a:pt x="39614" y="548706"/>
                </a:cubicBezTo>
                <a:cubicBezTo>
                  <a:pt x="44835" y="572201"/>
                  <a:pt x="47527" y="596187"/>
                  <a:pt x="51484" y="619927"/>
                </a:cubicBezTo>
                <a:cubicBezTo>
                  <a:pt x="35831" y="713848"/>
                  <a:pt x="23195" y="756042"/>
                  <a:pt x="51484" y="869201"/>
                </a:cubicBezTo>
                <a:cubicBezTo>
                  <a:pt x="54518" y="881339"/>
                  <a:pt x="75223" y="877115"/>
                  <a:pt x="87093" y="881072"/>
                </a:cubicBezTo>
                <a:lnTo>
                  <a:pt x="466918" y="869201"/>
                </a:lnTo>
                <a:lnTo>
                  <a:pt x="1416482" y="845461"/>
                </a:lnTo>
                <a:cubicBezTo>
                  <a:pt x="1460004" y="841504"/>
                  <a:pt x="1503437" y="836405"/>
                  <a:pt x="1547047" y="833591"/>
                </a:cubicBezTo>
                <a:cubicBezTo>
                  <a:pt x="1775707" y="818838"/>
                  <a:pt x="1739345" y="828604"/>
                  <a:pt x="1926872" y="809850"/>
                </a:cubicBezTo>
                <a:cubicBezTo>
                  <a:pt x="2165855" y="785950"/>
                  <a:pt x="1912118" y="810262"/>
                  <a:pt x="2081176" y="786110"/>
                </a:cubicBezTo>
                <a:cubicBezTo>
                  <a:pt x="2242475" y="763067"/>
                  <a:pt x="2250034" y="765211"/>
                  <a:pt x="2389784" y="750499"/>
                </a:cubicBezTo>
                <a:cubicBezTo>
                  <a:pt x="2425415" y="746748"/>
                  <a:pt x="2460829" y="740464"/>
                  <a:pt x="2496610" y="738629"/>
                </a:cubicBezTo>
                <a:cubicBezTo>
                  <a:pt x="2615215" y="732546"/>
                  <a:pt x="2734001" y="730716"/>
                  <a:pt x="2852696" y="726759"/>
                </a:cubicBezTo>
                <a:cubicBezTo>
                  <a:pt x="2976961" y="717200"/>
                  <a:pt x="3001401" y="717073"/>
                  <a:pt x="3113826" y="703019"/>
                </a:cubicBezTo>
                <a:cubicBezTo>
                  <a:pt x="3141587" y="699549"/>
                  <a:pt x="3169387" y="696154"/>
                  <a:pt x="3196913" y="691149"/>
                </a:cubicBezTo>
                <a:cubicBezTo>
                  <a:pt x="3212963" y="688231"/>
                  <a:pt x="3228766" y="683966"/>
                  <a:pt x="3244391" y="679278"/>
                </a:cubicBezTo>
                <a:cubicBezTo>
                  <a:pt x="3268359" y="672087"/>
                  <a:pt x="3315609" y="655538"/>
                  <a:pt x="3315609" y="655538"/>
                </a:cubicBezTo>
                <a:cubicBezTo>
                  <a:pt x="3313058" y="545828"/>
                  <a:pt x="3335952" y="262106"/>
                  <a:pt x="3291870" y="85769"/>
                </a:cubicBezTo>
                <a:cubicBezTo>
                  <a:pt x="3284757" y="57315"/>
                  <a:pt x="3279844" y="33509"/>
                  <a:pt x="3244391" y="26418"/>
                </a:cubicBezTo>
                <a:cubicBezTo>
                  <a:pt x="3034321" y="-15598"/>
                  <a:pt x="3070267" y="-1298"/>
                  <a:pt x="3125696" y="26418"/>
                </a:cubicBezTo>
              </a:path>
            </a:pathLst>
          </a:custGeom>
          <a:solidFill>
            <a:srgbClr val="FFFFFF"/>
          </a:solidFill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4919952" y="2227005"/>
            <a:ext cx="3319315" cy="881072"/>
          </a:xfrm>
          <a:custGeom>
            <a:avLst/>
            <a:gdLst>
              <a:gd name="connsiteX0" fmla="*/ 3208783 w 3319315"/>
              <a:gd name="connsiteY0" fmla="*/ 73899 h 881072"/>
              <a:gd name="connsiteX1" fmla="*/ 2971392 w 3319315"/>
              <a:gd name="connsiteY1" fmla="*/ 97639 h 881072"/>
              <a:gd name="connsiteX2" fmla="*/ 2484741 w 3319315"/>
              <a:gd name="connsiteY2" fmla="*/ 109509 h 881072"/>
              <a:gd name="connsiteX3" fmla="*/ 2342306 w 3319315"/>
              <a:gd name="connsiteY3" fmla="*/ 121380 h 881072"/>
              <a:gd name="connsiteX4" fmla="*/ 2235480 w 3319315"/>
              <a:gd name="connsiteY4" fmla="*/ 133250 h 881072"/>
              <a:gd name="connsiteX5" fmla="*/ 1950611 w 3319315"/>
              <a:gd name="connsiteY5" fmla="*/ 156990 h 881072"/>
              <a:gd name="connsiteX6" fmla="*/ 1748829 w 3319315"/>
              <a:gd name="connsiteY6" fmla="*/ 180731 h 881072"/>
              <a:gd name="connsiteX7" fmla="*/ 1618264 w 3319315"/>
              <a:gd name="connsiteY7" fmla="*/ 192601 h 881072"/>
              <a:gd name="connsiteX8" fmla="*/ 1523307 w 3319315"/>
              <a:gd name="connsiteY8" fmla="*/ 204471 h 881072"/>
              <a:gd name="connsiteX9" fmla="*/ 1345264 w 3319315"/>
              <a:gd name="connsiteY9" fmla="*/ 216341 h 881072"/>
              <a:gd name="connsiteX10" fmla="*/ 407570 w 3319315"/>
              <a:gd name="connsiteY10" fmla="*/ 251952 h 881072"/>
              <a:gd name="connsiteX11" fmla="*/ 288875 w 3319315"/>
              <a:gd name="connsiteY11" fmla="*/ 275692 h 881072"/>
              <a:gd name="connsiteX12" fmla="*/ 63354 w 3319315"/>
              <a:gd name="connsiteY12" fmla="*/ 287562 h 881072"/>
              <a:gd name="connsiteX13" fmla="*/ 27745 w 3319315"/>
              <a:gd name="connsiteY13" fmla="*/ 299432 h 881072"/>
              <a:gd name="connsiteX14" fmla="*/ 15875 w 3319315"/>
              <a:gd name="connsiteY14" fmla="*/ 465615 h 881072"/>
              <a:gd name="connsiteX15" fmla="*/ 39614 w 3319315"/>
              <a:gd name="connsiteY15" fmla="*/ 548706 h 881072"/>
              <a:gd name="connsiteX16" fmla="*/ 51484 w 3319315"/>
              <a:gd name="connsiteY16" fmla="*/ 619927 h 881072"/>
              <a:gd name="connsiteX17" fmla="*/ 51484 w 3319315"/>
              <a:gd name="connsiteY17" fmla="*/ 869201 h 881072"/>
              <a:gd name="connsiteX18" fmla="*/ 87093 w 3319315"/>
              <a:gd name="connsiteY18" fmla="*/ 881072 h 881072"/>
              <a:gd name="connsiteX19" fmla="*/ 466918 w 3319315"/>
              <a:gd name="connsiteY19" fmla="*/ 869201 h 881072"/>
              <a:gd name="connsiteX20" fmla="*/ 1416482 w 3319315"/>
              <a:gd name="connsiteY20" fmla="*/ 845461 h 881072"/>
              <a:gd name="connsiteX21" fmla="*/ 1547047 w 3319315"/>
              <a:gd name="connsiteY21" fmla="*/ 833591 h 881072"/>
              <a:gd name="connsiteX22" fmla="*/ 1926872 w 3319315"/>
              <a:gd name="connsiteY22" fmla="*/ 809850 h 881072"/>
              <a:gd name="connsiteX23" fmla="*/ 2081176 w 3319315"/>
              <a:gd name="connsiteY23" fmla="*/ 786110 h 881072"/>
              <a:gd name="connsiteX24" fmla="*/ 2389784 w 3319315"/>
              <a:gd name="connsiteY24" fmla="*/ 750499 h 881072"/>
              <a:gd name="connsiteX25" fmla="*/ 2496610 w 3319315"/>
              <a:gd name="connsiteY25" fmla="*/ 738629 h 881072"/>
              <a:gd name="connsiteX26" fmla="*/ 2852696 w 3319315"/>
              <a:gd name="connsiteY26" fmla="*/ 726759 h 881072"/>
              <a:gd name="connsiteX27" fmla="*/ 3113826 w 3319315"/>
              <a:gd name="connsiteY27" fmla="*/ 703019 h 881072"/>
              <a:gd name="connsiteX28" fmla="*/ 3196913 w 3319315"/>
              <a:gd name="connsiteY28" fmla="*/ 691149 h 881072"/>
              <a:gd name="connsiteX29" fmla="*/ 3244391 w 3319315"/>
              <a:gd name="connsiteY29" fmla="*/ 679278 h 881072"/>
              <a:gd name="connsiteX30" fmla="*/ 3315609 w 3319315"/>
              <a:gd name="connsiteY30" fmla="*/ 655538 h 881072"/>
              <a:gd name="connsiteX31" fmla="*/ 3291870 w 3319315"/>
              <a:gd name="connsiteY31" fmla="*/ 85769 h 881072"/>
              <a:gd name="connsiteX32" fmla="*/ 3244391 w 3319315"/>
              <a:gd name="connsiteY32" fmla="*/ 26418 h 881072"/>
              <a:gd name="connsiteX33" fmla="*/ 3125696 w 3319315"/>
              <a:gd name="connsiteY33" fmla="*/ 26418 h 88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319315" h="881072">
                <a:moveTo>
                  <a:pt x="3208783" y="73899"/>
                </a:moveTo>
                <a:cubicBezTo>
                  <a:pt x="3103775" y="94901"/>
                  <a:pt x="3132228" y="91895"/>
                  <a:pt x="2971392" y="97639"/>
                </a:cubicBezTo>
                <a:cubicBezTo>
                  <a:pt x="2809230" y="103431"/>
                  <a:pt x="2646958" y="105552"/>
                  <a:pt x="2484741" y="109509"/>
                </a:cubicBezTo>
                <a:lnTo>
                  <a:pt x="2342306" y="121380"/>
                </a:lnTo>
                <a:cubicBezTo>
                  <a:pt x="2306640" y="124777"/>
                  <a:pt x="2271161" y="130006"/>
                  <a:pt x="2235480" y="133250"/>
                </a:cubicBezTo>
                <a:cubicBezTo>
                  <a:pt x="2059573" y="149242"/>
                  <a:pt x="2113940" y="139797"/>
                  <a:pt x="1950611" y="156990"/>
                </a:cubicBezTo>
                <a:cubicBezTo>
                  <a:pt x="1591015" y="194844"/>
                  <a:pt x="2144669" y="141144"/>
                  <a:pt x="1748829" y="180731"/>
                </a:cubicBezTo>
                <a:lnTo>
                  <a:pt x="1618264" y="192601"/>
                </a:lnTo>
                <a:cubicBezTo>
                  <a:pt x="1586541" y="195940"/>
                  <a:pt x="1555086" y="201708"/>
                  <a:pt x="1523307" y="204471"/>
                </a:cubicBezTo>
                <a:cubicBezTo>
                  <a:pt x="1464051" y="209624"/>
                  <a:pt x="1404672" y="213419"/>
                  <a:pt x="1345264" y="216341"/>
                </a:cubicBezTo>
                <a:cubicBezTo>
                  <a:pt x="873135" y="239561"/>
                  <a:pt x="834810" y="239004"/>
                  <a:pt x="407570" y="251952"/>
                </a:cubicBezTo>
                <a:cubicBezTo>
                  <a:pt x="366915" y="262116"/>
                  <a:pt x="331673" y="272268"/>
                  <a:pt x="288875" y="275692"/>
                </a:cubicBezTo>
                <a:cubicBezTo>
                  <a:pt x="213837" y="281695"/>
                  <a:pt x="138528" y="283605"/>
                  <a:pt x="63354" y="287562"/>
                </a:cubicBezTo>
                <a:cubicBezTo>
                  <a:pt x="51484" y="291519"/>
                  <a:pt x="37515" y="291616"/>
                  <a:pt x="27745" y="299432"/>
                </a:cubicBezTo>
                <a:cubicBezTo>
                  <a:pt x="-22470" y="339606"/>
                  <a:pt x="9561" y="418257"/>
                  <a:pt x="15875" y="465615"/>
                </a:cubicBezTo>
                <a:cubicBezTo>
                  <a:pt x="24490" y="530234"/>
                  <a:pt x="27410" y="493785"/>
                  <a:pt x="39614" y="548706"/>
                </a:cubicBezTo>
                <a:cubicBezTo>
                  <a:pt x="44835" y="572201"/>
                  <a:pt x="47527" y="596187"/>
                  <a:pt x="51484" y="619927"/>
                </a:cubicBezTo>
                <a:cubicBezTo>
                  <a:pt x="35831" y="713848"/>
                  <a:pt x="23195" y="756042"/>
                  <a:pt x="51484" y="869201"/>
                </a:cubicBezTo>
                <a:cubicBezTo>
                  <a:pt x="54518" y="881339"/>
                  <a:pt x="75223" y="877115"/>
                  <a:pt x="87093" y="881072"/>
                </a:cubicBezTo>
                <a:lnTo>
                  <a:pt x="466918" y="869201"/>
                </a:lnTo>
                <a:lnTo>
                  <a:pt x="1416482" y="845461"/>
                </a:lnTo>
                <a:cubicBezTo>
                  <a:pt x="1460004" y="841504"/>
                  <a:pt x="1503437" y="836405"/>
                  <a:pt x="1547047" y="833591"/>
                </a:cubicBezTo>
                <a:cubicBezTo>
                  <a:pt x="1775707" y="818838"/>
                  <a:pt x="1739345" y="828604"/>
                  <a:pt x="1926872" y="809850"/>
                </a:cubicBezTo>
                <a:cubicBezTo>
                  <a:pt x="2165855" y="785950"/>
                  <a:pt x="1912118" y="810262"/>
                  <a:pt x="2081176" y="786110"/>
                </a:cubicBezTo>
                <a:cubicBezTo>
                  <a:pt x="2242475" y="763067"/>
                  <a:pt x="2250034" y="765211"/>
                  <a:pt x="2389784" y="750499"/>
                </a:cubicBezTo>
                <a:cubicBezTo>
                  <a:pt x="2425415" y="746748"/>
                  <a:pt x="2460829" y="740464"/>
                  <a:pt x="2496610" y="738629"/>
                </a:cubicBezTo>
                <a:cubicBezTo>
                  <a:pt x="2615215" y="732546"/>
                  <a:pt x="2734001" y="730716"/>
                  <a:pt x="2852696" y="726759"/>
                </a:cubicBezTo>
                <a:cubicBezTo>
                  <a:pt x="2976961" y="717200"/>
                  <a:pt x="3001401" y="717073"/>
                  <a:pt x="3113826" y="703019"/>
                </a:cubicBezTo>
                <a:cubicBezTo>
                  <a:pt x="3141587" y="699549"/>
                  <a:pt x="3169387" y="696154"/>
                  <a:pt x="3196913" y="691149"/>
                </a:cubicBezTo>
                <a:cubicBezTo>
                  <a:pt x="3212963" y="688231"/>
                  <a:pt x="3228766" y="683966"/>
                  <a:pt x="3244391" y="679278"/>
                </a:cubicBezTo>
                <a:cubicBezTo>
                  <a:pt x="3268359" y="672087"/>
                  <a:pt x="3315609" y="655538"/>
                  <a:pt x="3315609" y="655538"/>
                </a:cubicBezTo>
                <a:cubicBezTo>
                  <a:pt x="3313058" y="545828"/>
                  <a:pt x="3335952" y="262106"/>
                  <a:pt x="3291870" y="85769"/>
                </a:cubicBezTo>
                <a:cubicBezTo>
                  <a:pt x="3284757" y="57315"/>
                  <a:pt x="3279844" y="33509"/>
                  <a:pt x="3244391" y="26418"/>
                </a:cubicBezTo>
                <a:cubicBezTo>
                  <a:pt x="3034321" y="-15598"/>
                  <a:pt x="3070267" y="-1298"/>
                  <a:pt x="3125696" y="26418"/>
                </a:cubicBezTo>
              </a:path>
            </a:pathLst>
          </a:custGeom>
          <a:solidFill>
            <a:srgbClr val="FFFFFF"/>
          </a:solidFill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21416995">
            <a:off x="592855" y="2635181"/>
            <a:ext cx="3093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latin typeface="Courier"/>
                <a:cs typeface="Courier"/>
              </a:rPr>
              <a:t>010101111101110110101</a:t>
            </a:r>
            <a:endParaRPr kumimoji="1" lang="zh-CN" altLang="en-US" b="1" dirty="0">
              <a:latin typeface="Courier"/>
              <a:cs typeface="Courier"/>
            </a:endParaRPr>
          </a:p>
        </p:txBody>
      </p:sp>
      <p:sp>
        <p:nvSpPr>
          <p:cNvPr id="14" name="TextBox 13"/>
          <p:cNvSpPr txBox="1"/>
          <p:nvPr/>
        </p:nvSpPr>
        <p:spPr>
          <a:xfrm rot="21416995">
            <a:off x="5077636" y="2514567"/>
            <a:ext cx="3093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latin typeface="Courier"/>
                <a:cs typeface="Courier"/>
              </a:rPr>
              <a:t>110100110011001010110</a:t>
            </a:r>
            <a:endParaRPr kumimoji="1" lang="zh-CN" altLang="en-US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94623865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DNA</a:t>
            </a:r>
            <a:endParaRPr kumimoji="1" lang="zh-CN" altLang="en-US" dirty="0"/>
          </a:p>
        </p:txBody>
      </p:sp>
      <p:pic>
        <p:nvPicPr>
          <p:cNvPr id="4" name="Picture 3" descr="Screen Shot 2016-02-12 at 3.35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3261" y="1459025"/>
            <a:ext cx="2181463" cy="2171456"/>
          </a:xfrm>
          <a:prstGeom prst="rect">
            <a:avLst/>
          </a:prstGeom>
        </p:spPr>
      </p:pic>
      <p:pic>
        <p:nvPicPr>
          <p:cNvPr id="3" name="Picture 2" descr="Screen Shot 2016-02-12 at 9.02.0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1518" y="1418608"/>
            <a:ext cx="2161450" cy="21814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4517" y="973356"/>
            <a:ext cx="2398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alibri"/>
                <a:cs typeface="Calibri"/>
              </a:rPr>
              <a:t>Species * parent1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8171" y="973356"/>
            <a:ext cx="2398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alibri"/>
                <a:cs typeface="Calibri"/>
              </a:rPr>
              <a:t>Species * parent2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541994" y="2312009"/>
            <a:ext cx="3319315" cy="881072"/>
          </a:xfrm>
          <a:custGeom>
            <a:avLst/>
            <a:gdLst>
              <a:gd name="connsiteX0" fmla="*/ 3208783 w 3319315"/>
              <a:gd name="connsiteY0" fmla="*/ 73899 h 881072"/>
              <a:gd name="connsiteX1" fmla="*/ 2971392 w 3319315"/>
              <a:gd name="connsiteY1" fmla="*/ 97639 h 881072"/>
              <a:gd name="connsiteX2" fmla="*/ 2484741 w 3319315"/>
              <a:gd name="connsiteY2" fmla="*/ 109509 h 881072"/>
              <a:gd name="connsiteX3" fmla="*/ 2342306 w 3319315"/>
              <a:gd name="connsiteY3" fmla="*/ 121380 h 881072"/>
              <a:gd name="connsiteX4" fmla="*/ 2235480 w 3319315"/>
              <a:gd name="connsiteY4" fmla="*/ 133250 h 881072"/>
              <a:gd name="connsiteX5" fmla="*/ 1950611 w 3319315"/>
              <a:gd name="connsiteY5" fmla="*/ 156990 h 881072"/>
              <a:gd name="connsiteX6" fmla="*/ 1748829 w 3319315"/>
              <a:gd name="connsiteY6" fmla="*/ 180731 h 881072"/>
              <a:gd name="connsiteX7" fmla="*/ 1618264 w 3319315"/>
              <a:gd name="connsiteY7" fmla="*/ 192601 h 881072"/>
              <a:gd name="connsiteX8" fmla="*/ 1523307 w 3319315"/>
              <a:gd name="connsiteY8" fmla="*/ 204471 h 881072"/>
              <a:gd name="connsiteX9" fmla="*/ 1345264 w 3319315"/>
              <a:gd name="connsiteY9" fmla="*/ 216341 h 881072"/>
              <a:gd name="connsiteX10" fmla="*/ 407570 w 3319315"/>
              <a:gd name="connsiteY10" fmla="*/ 251952 h 881072"/>
              <a:gd name="connsiteX11" fmla="*/ 288875 w 3319315"/>
              <a:gd name="connsiteY11" fmla="*/ 275692 h 881072"/>
              <a:gd name="connsiteX12" fmla="*/ 63354 w 3319315"/>
              <a:gd name="connsiteY12" fmla="*/ 287562 h 881072"/>
              <a:gd name="connsiteX13" fmla="*/ 27745 w 3319315"/>
              <a:gd name="connsiteY13" fmla="*/ 299432 h 881072"/>
              <a:gd name="connsiteX14" fmla="*/ 15875 w 3319315"/>
              <a:gd name="connsiteY14" fmla="*/ 465615 h 881072"/>
              <a:gd name="connsiteX15" fmla="*/ 39614 w 3319315"/>
              <a:gd name="connsiteY15" fmla="*/ 548706 h 881072"/>
              <a:gd name="connsiteX16" fmla="*/ 51484 w 3319315"/>
              <a:gd name="connsiteY16" fmla="*/ 619927 h 881072"/>
              <a:gd name="connsiteX17" fmla="*/ 51484 w 3319315"/>
              <a:gd name="connsiteY17" fmla="*/ 869201 h 881072"/>
              <a:gd name="connsiteX18" fmla="*/ 87093 w 3319315"/>
              <a:gd name="connsiteY18" fmla="*/ 881072 h 881072"/>
              <a:gd name="connsiteX19" fmla="*/ 466918 w 3319315"/>
              <a:gd name="connsiteY19" fmla="*/ 869201 h 881072"/>
              <a:gd name="connsiteX20" fmla="*/ 1416482 w 3319315"/>
              <a:gd name="connsiteY20" fmla="*/ 845461 h 881072"/>
              <a:gd name="connsiteX21" fmla="*/ 1547047 w 3319315"/>
              <a:gd name="connsiteY21" fmla="*/ 833591 h 881072"/>
              <a:gd name="connsiteX22" fmla="*/ 1926872 w 3319315"/>
              <a:gd name="connsiteY22" fmla="*/ 809850 h 881072"/>
              <a:gd name="connsiteX23" fmla="*/ 2081176 w 3319315"/>
              <a:gd name="connsiteY23" fmla="*/ 786110 h 881072"/>
              <a:gd name="connsiteX24" fmla="*/ 2389784 w 3319315"/>
              <a:gd name="connsiteY24" fmla="*/ 750499 h 881072"/>
              <a:gd name="connsiteX25" fmla="*/ 2496610 w 3319315"/>
              <a:gd name="connsiteY25" fmla="*/ 738629 h 881072"/>
              <a:gd name="connsiteX26" fmla="*/ 2852696 w 3319315"/>
              <a:gd name="connsiteY26" fmla="*/ 726759 h 881072"/>
              <a:gd name="connsiteX27" fmla="*/ 3113826 w 3319315"/>
              <a:gd name="connsiteY27" fmla="*/ 703019 h 881072"/>
              <a:gd name="connsiteX28" fmla="*/ 3196913 w 3319315"/>
              <a:gd name="connsiteY28" fmla="*/ 691149 h 881072"/>
              <a:gd name="connsiteX29" fmla="*/ 3244391 w 3319315"/>
              <a:gd name="connsiteY29" fmla="*/ 679278 h 881072"/>
              <a:gd name="connsiteX30" fmla="*/ 3315609 w 3319315"/>
              <a:gd name="connsiteY30" fmla="*/ 655538 h 881072"/>
              <a:gd name="connsiteX31" fmla="*/ 3291870 w 3319315"/>
              <a:gd name="connsiteY31" fmla="*/ 85769 h 881072"/>
              <a:gd name="connsiteX32" fmla="*/ 3244391 w 3319315"/>
              <a:gd name="connsiteY32" fmla="*/ 26418 h 881072"/>
              <a:gd name="connsiteX33" fmla="*/ 3125696 w 3319315"/>
              <a:gd name="connsiteY33" fmla="*/ 26418 h 88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319315" h="881072">
                <a:moveTo>
                  <a:pt x="3208783" y="73899"/>
                </a:moveTo>
                <a:cubicBezTo>
                  <a:pt x="3103775" y="94901"/>
                  <a:pt x="3132228" y="91895"/>
                  <a:pt x="2971392" y="97639"/>
                </a:cubicBezTo>
                <a:cubicBezTo>
                  <a:pt x="2809230" y="103431"/>
                  <a:pt x="2646958" y="105552"/>
                  <a:pt x="2484741" y="109509"/>
                </a:cubicBezTo>
                <a:lnTo>
                  <a:pt x="2342306" y="121380"/>
                </a:lnTo>
                <a:cubicBezTo>
                  <a:pt x="2306640" y="124777"/>
                  <a:pt x="2271161" y="130006"/>
                  <a:pt x="2235480" y="133250"/>
                </a:cubicBezTo>
                <a:cubicBezTo>
                  <a:pt x="2059573" y="149242"/>
                  <a:pt x="2113940" y="139797"/>
                  <a:pt x="1950611" y="156990"/>
                </a:cubicBezTo>
                <a:cubicBezTo>
                  <a:pt x="1591015" y="194844"/>
                  <a:pt x="2144669" y="141144"/>
                  <a:pt x="1748829" y="180731"/>
                </a:cubicBezTo>
                <a:lnTo>
                  <a:pt x="1618264" y="192601"/>
                </a:lnTo>
                <a:cubicBezTo>
                  <a:pt x="1586541" y="195940"/>
                  <a:pt x="1555086" y="201708"/>
                  <a:pt x="1523307" y="204471"/>
                </a:cubicBezTo>
                <a:cubicBezTo>
                  <a:pt x="1464051" y="209624"/>
                  <a:pt x="1404672" y="213419"/>
                  <a:pt x="1345264" y="216341"/>
                </a:cubicBezTo>
                <a:cubicBezTo>
                  <a:pt x="873135" y="239561"/>
                  <a:pt x="834810" y="239004"/>
                  <a:pt x="407570" y="251952"/>
                </a:cubicBezTo>
                <a:cubicBezTo>
                  <a:pt x="366915" y="262116"/>
                  <a:pt x="331673" y="272268"/>
                  <a:pt x="288875" y="275692"/>
                </a:cubicBezTo>
                <a:cubicBezTo>
                  <a:pt x="213837" y="281695"/>
                  <a:pt x="138528" y="283605"/>
                  <a:pt x="63354" y="287562"/>
                </a:cubicBezTo>
                <a:cubicBezTo>
                  <a:pt x="51484" y="291519"/>
                  <a:pt x="37515" y="291616"/>
                  <a:pt x="27745" y="299432"/>
                </a:cubicBezTo>
                <a:cubicBezTo>
                  <a:pt x="-22470" y="339606"/>
                  <a:pt x="9561" y="418257"/>
                  <a:pt x="15875" y="465615"/>
                </a:cubicBezTo>
                <a:cubicBezTo>
                  <a:pt x="24490" y="530234"/>
                  <a:pt x="27410" y="493785"/>
                  <a:pt x="39614" y="548706"/>
                </a:cubicBezTo>
                <a:cubicBezTo>
                  <a:pt x="44835" y="572201"/>
                  <a:pt x="47527" y="596187"/>
                  <a:pt x="51484" y="619927"/>
                </a:cubicBezTo>
                <a:cubicBezTo>
                  <a:pt x="35831" y="713848"/>
                  <a:pt x="23195" y="756042"/>
                  <a:pt x="51484" y="869201"/>
                </a:cubicBezTo>
                <a:cubicBezTo>
                  <a:pt x="54518" y="881339"/>
                  <a:pt x="75223" y="877115"/>
                  <a:pt x="87093" y="881072"/>
                </a:cubicBezTo>
                <a:lnTo>
                  <a:pt x="466918" y="869201"/>
                </a:lnTo>
                <a:lnTo>
                  <a:pt x="1416482" y="845461"/>
                </a:lnTo>
                <a:cubicBezTo>
                  <a:pt x="1460004" y="841504"/>
                  <a:pt x="1503437" y="836405"/>
                  <a:pt x="1547047" y="833591"/>
                </a:cubicBezTo>
                <a:cubicBezTo>
                  <a:pt x="1775707" y="818838"/>
                  <a:pt x="1739345" y="828604"/>
                  <a:pt x="1926872" y="809850"/>
                </a:cubicBezTo>
                <a:cubicBezTo>
                  <a:pt x="2165855" y="785950"/>
                  <a:pt x="1912118" y="810262"/>
                  <a:pt x="2081176" y="786110"/>
                </a:cubicBezTo>
                <a:cubicBezTo>
                  <a:pt x="2242475" y="763067"/>
                  <a:pt x="2250034" y="765211"/>
                  <a:pt x="2389784" y="750499"/>
                </a:cubicBezTo>
                <a:cubicBezTo>
                  <a:pt x="2425415" y="746748"/>
                  <a:pt x="2460829" y="740464"/>
                  <a:pt x="2496610" y="738629"/>
                </a:cubicBezTo>
                <a:cubicBezTo>
                  <a:pt x="2615215" y="732546"/>
                  <a:pt x="2734001" y="730716"/>
                  <a:pt x="2852696" y="726759"/>
                </a:cubicBezTo>
                <a:cubicBezTo>
                  <a:pt x="2976961" y="717200"/>
                  <a:pt x="3001401" y="717073"/>
                  <a:pt x="3113826" y="703019"/>
                </a:cubicBezTo>
                <a:cubicBezTo>
                  <a:pt x="3141587" y="699549"/>
                  <a:pt x="3169387" y="696154"/>
                  <a:pt x="3196913" y="691149"/>
                </a:cubicBezTo>
                <a:cubicBezTo>
                  <a:pt x="3212963" y="688231"/>
                  <a:pt x="3228766" y="683966"/>
                  <a:pt x="3244391" y="679278"/>
                </a:cubicBezTo>
                <a:cubicBezTo>
                  <a:pt x="3268359" y="672087"/>
                  <a:pt x="3315609" y="655538"/>
                  <a:pt x="3315609" y="655538"/>
                </a:cubicBezTo>
                <a:cubicBezTo>
                  <a:pt x="3313058" y="545828"/>
                  <a:pt x="3335952" y="262106"/>
                  <a:pt x="3291870" y="85769"/>
                </a:cubicBezTo>
                <a:cubicBezTo>
                  <a:pt x="3284757" y="57315"/>
                  <a:pt x="3279844" y="33509"/>
                  <a:pt x="3244391" y="26418"/>
                </a:cubicBezTo>
                <a:cubicBezTo>
                  <a:pt x="3034321" y="-15598"/>
                  <a:pt x="3070267" y="-1298"/>
                  <a:pt x="3125696" y="26418"/>
                </a:cubicBezTo>
              </a:path>
            </a:pathLst>
          </a:custGeom>
          <a:solidFill>
            <a:srgbClr val="FFFFFF"/>
          </a:solidFill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4919952" y="2227005"/>
            <a:ext cx="3319315" cy="881072"/>
          </a:xfrm>
          <a:custGeom>
            <a:avLst/>
            <a:gdLst>
              <a:gd name="connsiteX0" fmla="*/ 3208783 w 3319315"/>
              <a:gd name="connsiteY0" fmla="*/ 73899 h 881072"/>
              <a:gd name="connsiteX1" fmla="*/ 2971392 w 3319315"/>
              <a:gd name="connsiteY1" fmla="*/ 97639 h 881072"/>
              <a:gd name="connsiteX2" fmla="*/ 2484741 w 3319315"/>
              <a:gd name="connsiteY2" fmla="*/ 109509 h 881072"/>
              <a:gd name="connsiteX3" fmla="*/ 2342306 w 3319315"/>
              <a:gd name="connsiteY3" fmla="*/ 121380 h 881072"/>
              <a:gd name="connsiteX4" fmla="*/ 2235480 w 3319315"/>
              <a:gd name="connsiteY4" fmla="*/ 133250 h 881072"/>
              <a:gd name="connsiteX5" fmla="*/ 1950611 w 3319315"/>
              <a:gd name="connsiteY5" fmla="*/ 156990 h 881072"/>
              <a:gd name="connsiteX6" fmla="*/ 1748829 w 3319315"/>
              <a:gd name="connsiteY6" fmla="*/ 180731 h 881072"/>
              <a:gd name="connsiteX7" fmla="*/ 1618264 w 3319315"/>
              <a:gd name="connsiteY7" fmla="*/ 192601 h 881072"/>
              <a:gd name="connsiteX8" fmla="*/ 1523307 w 3319315"/>
              <a:gd name="connsiteY8" fmla="*/ 204471 h 881072"/>
              <a:gd name="connsiteX9" fmla="*/ 1345264 w 3319315"/>
              <a:gd name="connsiteY9" fmla="*/ 216341 h 881072"/>
              <a:gd name="connsiteX10" fmla="*/ 407570 w 3319315"/>
              <a:gd name="connsiteY10" fmla="*/ 251952 h 881072"/>
              <a:gd name="connsiteX11" fmla="*/ 288875 w 3319315"/>
              <a:gd name="connsiteY11" fmla="*/ 275692 h 881072"/>
              <a:gd name="connsiteX12" fmla="*/ 63354 w 3319315"/>
              <a:gd name="connsiteY12" fmla="*/ 287562 h 881072"/>
              <a:gd name="connsiteX13" fmla="*/ 27745 w 3319315"/>
              <a:gd name="connsiteY13" fmla="*/ 299432 h 881072"/>
              <a:gd name="connsiteX14" fmla="*/ 15875 w 3319315"/>
              <a:gd name="connsiteY14" fmla="*/ 465615 h 881072"/>
              <a:gd name="connsiteX15" fmla="*/ 39614 w 3319315"/>
              <a:gd name="connsiteY15" fmla="*/ 548706 h 881072"/>
              <a:gd name="connsiteX16" fmla="*/ 51484 w 3319315"/>
              <a:gd name="connsiteY16" fmla="*/ 619927 h 881072"/>
              <a:gd name="connsiteX17" fmla="*/ 51484 w 3319315"/>
              <a:gd name="connsiteY17" fmla="*/ 869201 h 881072"/>
              <a:gd name="connsiteX18" fmla="*/ 87093 w 3319315"/>
              <a:gd name="connsiteY18" fmla="*/ 881072 h 881072"/>
              <a:gd name="connsiteX19" fmla="*/ 466918 w 3319315"/>
              <a:gd name="connsiteY19" fmla="*/ 869201 h 881072"/>
              <a:gd name="connsiteX20" fmla="*/ 1416482 w 3319315"/>
              <a:gd name="connsiteY20" fmla="*/ 845461 h 881072"/>
              <a:gd name="connsiteX21" fmla="*/ 1547047 w 3319315"/>
              <a:gd name="connsiteY21" fmla="*/ 833591 h 881072"/>
              <a:gd name="connsiteX22" fmla="*/ 1926872 w 3319315"/>
              <a:gd name="connsiteY22" fmla="*/ 809850 h 881072"/>
              <a:gd name="connsiteX23" fmla="*/ 2081176 w 3319315"/>
              <a:gd name="connsiteY23" fmla="*/ 786110 h 881072"/>
              <a:gd name="connsiteX24" fmla="*/ 2389784 w 3319315"/>
              <a:gd name="connsiteY24" fmla="*/ 750499 h 881072"/>
              <a:gd name="connsiteX25" fmla="*/ 2496610 w 3319315"/>
              <a:gd name="connsiteY25" fmla="*/ 738629 h 881072"/>
              <a:gd name="connsiteX26" fmla="*/ 2852696 w 3319315"/>
              <a:gd name="connsiteY26" fmla="*/ 726759 h 881072"/>
              <a:gd name="connsiteX27" fmla="*/ 3113826 w 3319315"/>
              <a:gd name="connsiteY27" fmla="*/ 703019 h 881072"/>
              <a:gd name="connsiteX28" fmla="*/ 3196913 w 3319315"/>
              <a:gd name="connsiteY28" fmla="*/ 691149 h 881072"/>
              <a:gd name="connsiteX29" fmla="*/ 3244391 w 3319315"/>
              <a:gd name="connsiteY29" fmla="*/ 679278 h 881072"/>
              <a:gd name="connsiteX30" fmla="*/ 3315609 w 3319315"/>
              <a:gd name="connsiteY30" fmla="*/ 655538 h 881072"/>
              <a:gd name="connsiteX31" fmla="*/ 3291870 w 3319315"/>
              <a:gd name="connsiteY31" fmla="*/ 85769 h 881072"/>
              <a:gd name="connsiteX32" fmla="*/ 3244391 w 3319315"/>
              <a:gd name="connsiteY32" fmla="*/ 26418 h 881072"/>
              <a:gd name="connsiteX33" fmla="*/ 3125696 w 3319315"/>
              <a:gd name="connsiteY33" fmla="*/ 26418 h 88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319315" h="881072">
                <a:moveTo>
                  <a:pt x="3208783" y="73899"/>
                </a:moveTo>
                <a:cubicBezTo>
                  <a:pt x="3103775" y="94901"/>
                  <a:pt x="3132228" y="91895"/>
                  <a:pt x="2971392" y="97639"/>
                </a:cubicBezTo>
                <a:cubicBezTo>
                  <a:pt x="2809230" y="103431"/>
                  <a:pt x="2646958" y="105552"/>
                  <a:pt x="2484741" y="109509"/>
                </a:cubicBezTo>
                <a:lnTo>
                  <a:pt x="2342306" y="121380"/>
                </a:lnTo>
                <a:cubicBezTo>
                  <a:pt x="2306640" y="124777"/>
                  <a:pt x="2271161" y="130006"/>
                  <a:pt x="2235480" y="133250"/>
                </a:cubicBezTo>
                <a:cubicBezTo>
                  <a:pt x="2059573" y="149242"/>
                  <a:pt x="2113940" y="139797"/>
                  <a:pt x="1950611" y="156990"/>
                </a:cubicBezTo>
                <a:cubicBezTo>
                  <a:pt x="1591015" y="194844"/>
                  <a:pt x="2144669" y="141144"/>
                  <a:pt x="1748829" y="180731"/>
                </a:cubicBezTo>
                <a:lnTo>
                  <a:pt x="1618264" y="192601"/>
                </a:lnTo>
                <a:cubicBezTo>
                  <a:pt x="1586541" y="195940"/>
                  <a:pt x="1555086" y="201708"/>
                  <a:pt x="1523307" y="204471"/>
                </a:cubicBezTo>
                <a:cubicBezTo>
                  <a:pt x="1464051" y="209624"/>
                  <a:pt x="1404672" y="213419"/>
                  <a:pt x="1345264" y="216341"/>
                </a:cubicBezTo>
                <a:cubicBezTo>
                  <a:pt x="873135" y="239561"/>
                  <a:pt x="834810" y="239004"/>
                  <a:pt x="407570" y="251952"/>
                </a:cubicBezTo>
                <a:cubicBezTo>
                  <a:pt x="366915" y="262116"/>
                  <a:pt x="331673" y="272268"/>
                  <a:pt x="288875" y="275692"/>
                </a:cubicBezTo>
                <a:cubicBezTo>
                  <a:pt x="213837" y="281695"/>
                  <a:pt x="138528" y="283605"/>
                  <a:pt x="63354" y="287562"/>
                </a:cubicBezTo>
                <a:cubicBezTo>
                  <a:pt x="51484" y="291519"/>
                  <a:pt x="37515" y="291616"/>
                  <a:pt x="27745" y="299432"/>
                </a:cubicBezTo>
                <a:cubicBezTo>
                  <a:pt x="-22470" y="339606"/>
                  <a:pt x="9561" y="418257"/>
                  <a:pt x="15875" y="465615"/>
                </a:cubicBezTo>
                <a:cubicBezTo>
                  <a:pt x="24490" y="530234"/>
                  <a:pt x="27410" y="493785"/>
                  <a:pt x="39614" y="548706"/>
                </a:cubicBezTo>
                <a:cubicBezTo>
                  <a:pt x="44835" y="572201"/>
                  <a:pt x="47527" y="596187"/>
                  <a:pt x="51484" y="619927"/>
                </a:cubicBezTo>
                <a:cubicBezTo>
                  <a:pt x="35831" y="713848"/>
                  <a:pt x="23195" y="756042"/>
                  <a:pt x="51484" y="869201"/>
                </a:cubicBezTo>
                <a:cubicBezTo>
                  <a:pt x="54518" y="881339"/>
                  <a:pt x="75223" y="877115"/>
                  <a:pt x="87093" y="881072"/>
                </a:cubicBezTo>
                <a:lnTo>
                  <a:pt x="466918" y="869201"/>
                </a:lnTo>
                <a:lnTo>
                  <a:pt x="1416482" y="845461"/>
                </a:lnTo>
                <a:cubicBezTo>
                  <a:pt x="1460004" y="841504"/>
                  <a:pt x="1503437" y="836405"/>
                  <a:pt x="1547047" y="833591"/>
                </a:cubicBezTo>
                <a:cubicBezTo>
                  <a:pt x="1775707" y="818838"/>
                  <a:pt x="1739345" y="828604"/>
                  <a:pt x="1926872" y="809850"/>
                </a:cubicBezTo>
                <a:cubicBezTo>
                  <a:pt x="2165855" y="785950"/>
                  <a:pt x="1912118" y="810262"/>
                  <a:pt x="2081176" y="786110"/>
                </a:cubicBezTo>
                <a:cubicBezTo>
                  <a:pt x="2242475" y="763067"/>
                  <a:pt x="2250034" y="765211"/>
                  <a:pt x="2389784" y="750499"/>
                </a:cubicBezTo>
                <a:cubicBezTo>
                  <a:pt x="2425415" y="746748"/>
                  <a:pt x="2460829" y="740464"/>
                  <a:pt x="2496610" y="738629"/>
                </a:cubicBezTo>
                <a:cubicBezTo>
                  <a:pt x="2615215" y="732546"/>
                  <a:pt x="2734001" y="730716"/>
                  <a:pt x="2852696" y="726759"/>
                </a:cubicBezTo>
                <a:cubicBezTo>
                  <a:pt x="2976961" y="717200"/>
                  <a:pt x="3001401" y="717073"/>
                  <a:pt x="3113826" y="703019"/>
                </a:cubicBezTo>
                <a:cubicBezTo>
                  <a:pt x="3141587" y="699549"/>
                  <a:pt x="3169387" y="696154"/>
                  <a:pt x="3196913" y="691149"/>
                </a:cubicBezTo>
                <a:cubicBezTo>
                  <a:pt x="3212963" y="688231"/>
                  <a:pt x="3228766" y="683966"/>
                  <a:pt x="3244391" y="679278"/>
                </a:cubicBezTo>
                <a:cubicBezTo>
                  <a:pt x="3268359" y="672087"/>
                  <a:pt x="3315609" y="655538"/>
                  <a:pt x="3315609" y="655538"/>
                </a:cubicBezTo>
                <a:cubicBezTo>
                  <a:pt x="3313058" y="545828"/>
                  <a:pt x="3335952" y="262106"/>
                  <a:pt x="3291870" y="85769"/>
                </a:cubicBezTo>
                <a:cubicBezTo>
                  <a:pt x="3284757" y="57315"/>
                  <a:pt x="3279844" y="33509"/>
                  <a:pt x="3244391" y="26418"/>
                </a:cubicBezTo>
                <a:cubicBezTo>
                  <a:pt x="3034321" y="-15598"/>
                  <a:pt x="3070267" y="-1298"/>
                  <a:pt x="3125696" y="26418"/>
                </a:cubicBezTo>
              </a:path>
            </a:pathLst>
          </a:custGeom>
          <a:solidFill>
            <a:srgbClr val="FFFFFF"/>
          </a:solidFill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21416995">
            <a:off x="592855" y="2635181"/>
            <a:ext cx="3093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latin typeface="Courier"/>
                <a:cs typeface="Courier"/>
              </a:rPr>
              <a:t>010101111101110110101</a:t>
            </a:r>
            <a:endParaRPr kumimoji="1" lang="zh-CN" altLang="en-US" b="1" dirty="0">
              <a:latin typeface="Courier"/>
              <a:cs typeface="Courier"/>
            </a:endParaRPr>
          </a:p>
        </p:txBody>
      </p:sp>
      <p:sp>
        <p:nvSpPr>
          <p:cNvPr id="14" name="TextBox 13"/>
          <p:cNvSpPr txBox="1"/>
          <p:nvPr/>
        </p:nvSpPr>
        <p:spPr>
          <a:xfrm rot="21416995">
            <a:off x="5077636" y="2514567"/>
            <a:ext cx="3093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latin typeface="Courier"/>
                <a:cs typeface="Courier"/>
              </a:rPr>
              <a:t>110100110011001010110</a:t>
            </a:r>
            <a:endParaRPr kumimoji="1" lang="zh-CN" altLang="en-US" b="1" dirty="0">
              <a:latin typeface="Courier"/>
              <a:cs typeface="Courier"/>
            </a:endParaRPr>
          </a:p>
        </p:txBody>
      </p:sp>
      <p:sp>
        <p:nvSpPr>
          <p:cNvPr id="7" name="Rounded Rectangle 6"/>
          <p:cNvSpPr/>
          <p:nvPr/>
        </p:nvSpPr>
        <p:spPr>
          <a:xfrm rot="21244126">
            <a:off x="557869" y="2587701"/>
            <a:ext cx="1139476" cy="593509"/>
          </a:xfrm>
          <a:prstGeom prst="round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" name="Isosceles Triangle 7"/>
          <p:cNvSpPr/>
          <p:nvPr/>
        </p:nvSpPr>
        <p:spPr>
          <a:xfrm rot="1860559">
            <a:off x="2041562" y="4000252"/>
            <a:ext cx="1341259" cy="1436293"/>
          </a:xfrm>
          <a:prstGeom prst="triangle">
            <a:avLst/>
          </a:prstGeom>
          <a:solidFill>
            <a:srgbClr val="C99639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1163215" y="3038768"/>
            <a:ext cx="1091998" cy="14006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73525184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Crossover</a:t>
            </a:r>
            <a:endParaRPr kumimoji="1" lang="zh-CN" altLang="en-US" dirty="0"/>
          </a:p>
        </p:txBody>
      </p:sp>
      <p:pic>
        <p:nvPicPr>
          <p:cNvPr id="4" name="Picture 3" descr="Screen Shot 2016-02-12 at 3.35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3261" y="1459025"/>
            <a:ext cx="2181463" cy="2171456"/>
          </a:xfrm>
          <a:prstGeom prst="rect">
            <a:avLst/>
          </a:prstGeom>
        </p:spPr>
      </p:pic>
      <p:pic>
        <p:nvPicPr>
          <p:cNvPr id="3" name="Picture 2" descr="Screen Shot 2016-02-12 at 9.02.0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1518" y="1418608"/>
            <a:ext cx="2161450" cy="21814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4517" y="973356"/>
            <a:ext cx="2398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alibri"/>
                <a:cs typeface="Calibri"/>
              </a:rPr>
              <a:t>Species * parent1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8171" y="973356"/>
            <a:ext cx="2398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alibri"/>
                <a:cs typeface="Calibri"/>
              </a:rPr>
              <a:t>Species * parent2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541994" y="2312009"/>
            <a:ext cx="3319315" cy="881072"/>
          </a:xfrm>
          <a:custGeom>
            <a:avLst/>
            <a:gdLst>
              <a:gd name="connsiteX0" fmla="*/ 3208783 w 3319315"/>
              <a:gd name="connsiteY0" fmla="*/ 73899 h 881072"/>
              <a:gd name="connsiteX1" fmla="*/ 2971392 w 3319315"/>
              <a:gd name="connsiteY1" fmla="*/ 97639 h 881072"/>
              <a:gd name="connsiteX2" fmla="*/ 2484741 w 3319315"/>
              <a:gd name="connsiteY2" fmla="*/ 109509 h 881072"/>
              <a:gd name="connsiteX3" fmla="*/ 2342306 w 3319315"/>
              <a:gd name="connsiteY3" fmla="*/ 121380 h 881072"/>
              <a:gd name="connsiteX4" fmla="*/ 2235480 w 3319315"/>
              <a:gd name="connsiteY4" fmla="*/ 133250 h 881072"/>
              <a:gd name="connsiteX5" fmla="*/ 1950611 w 3319315"/>
              <a:gd name="connsiteY5" fmla="*/ 156990 h 881072"/>
              <a:gd name="connsiteX6" fmla="*/ 1748829 w 3319315"/>
              <a:gd name="connsiteY6" fmla="*/ 180731 h 881072"/>
              <a:gd name="connsiteX7" fmla="*/ 1618264 w 3319315"/>
              <a:gd name="connsiteY7" fmla="*/ 192601 h 881072"/>
              <a:gd name="connsiteX8" fmla="*/ 1523307 w 3319315"/>
              <a:gd name="connsiteY8" fmla="*/ 204471 h 881072"/>
              <a:gd name="connsiteX9" fmla="*/ 1345264 w 3319315"/>
              <a:gd name="connsiteY9" fmla="*/ 216341 h 881072"/>
              <a:gd name="connsiteX10" fmla="*/ 407570 w 3319315"/>
              <a:gd name="connsiteY10" fmla="*/ 251952 h 881072"/>
              <a:gd name="connsiteX11" fmla="*/ 288875 w 3319315"/>
              <a:gd name="connsiteY11" fmla="*/ 275692 h 881072"/>
              <a:gd name="connsiteX12" fmla="*/ 63354 w 3319315"/>
              <a:gd name="connsiteY12" fmla="*/ 287562 h 881072"/>
              <a:gd name="connsiteX13" fmla="*/ 27745 w 3319315"/>
              <a:gd name="connsiteY13" fmla="*/ 299432 h 881072"/>
              <a:gd name="connsiteX14" fmla="*/ 15875 w 3319315"/>
              <a:gd name="connsiteY14" fmla="*/ 465615 h 881072"/>
              <a:gd name="connsiteX15" fmla="*/ 39614 w 3319315"/>
              <a:gd name="connsiteY15" fmla="*/ 548706 h 881072"/>
              <a:gd name="connsiteX16" fmla="*/ 51484 w 3319315"/>
              <a:gd name="connsiteY16" fmla="*/ 619927 h 881072"/>
              <a:gd name="connsiteX17" fmla="*/ 51484 w 3319315"/>
              <a:gd name="connsiteY17" fmla="*/ 869201 h 881072"/>
              <a:gd name="connsiteX18" fmla="*/ 87093 w 3319315"/>
              <a:gd name="connsiteY18" fmla="*/ 881072 h 881072"/>
              <a:gd name="connsiteX19" fmla="*/ 466918 w 3319315"/>
              <a:gd name="connsiteY19" fmla="*/ 869201 h 881072"/>
              <a:gd name="connsiteX20" fmla="*/ 1416482 w 3319315"/>
              <a:gd name="connsiteY20" fmla="*/ 845461 h 881072"/>
              <a:gd name="connsiteX21" fmla="*/ 1547047 w 3319315"/>
              <a:gd name="connsiteY21" fmla="*/ 833591 h 881072"/>
              <a:gd name="connsiteX22" fmla="*/ 1926872 w 3319315"/>
              <a:gd name="connsiteY22" fmla="*/ 809850 h 881072"/>
              <a:gd name="connsiteX23" fmla="*/ 2081176 w 3319315"/>
              <a:gd name="connsiteY23" fmla="*/ 786110 h 881072"/>
              <a:gd name="connsiteX24" fmla="*/ 2389784 w 3319315"/>
              <a:gd name="connsiteY24" fmla="*/ 750499 h 881072"/>
              <a:gd name="connsiteX25" fmla="*/ 2496610 w 3319315"/>
              <a:gd name="connsiteY25" fmla="*/ 738629 h 881072"/>
              <a:gd name="connsiteX26" fmla="*/ 2852696 w 3319315"/>
              <a:gd name="connsiteY26" fmla="*/ 726759 h 881072"/>
              <a:gd name="connsiteX27" fmla="*/ 3113826 w 3319315"/>
              <a:gd name="connsiteY27" fmla="*/ 703019 h 881072"/>
              <a:gd name="connsiteX28" fmla="*/ 3196913 w 3319315"/>
              <a:gd name="connsiteY28" fmla="*/ 691149 h 881072"/>
              <a:gd name="connsiteX29" fmla="*/ 3244391 w 3319315"/>
              <a:gd name="connsiteY29" fmla="*/ 679278 h 881072"/>
              <a:gd name="connsiteX30" fmla="*/ 3315609 w 3319315"/>
              <a:gd name="connsiteY30" fmla="*/ 655538 h 881072"/>
              <a:gd name="connsiteX31" fmla="*/ 3291870 w 3319315"/>
              <a:gd name="connsiteY31" fmla="*/ 85769 h 881072"/>
              <a:gd name="connsiteX32" fmla="*/ 3244391 w 3319315"/>
              <a:gd name="connsiteY32" fmla="*/ 26418 h 881072"/>
              <a:gd name="connsiteX33" fmla="*/ 3125696 w 3319315"/>
              <a:gd name="connsiteY33" fmla="*/ 26418 h 88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319315" h="881072">
                <a:moveTo>
                  <a:pt x="3208783" y="73899"/>
                </a:moveTo>
                <a:cubicBezTo>
                  <a:pt x="3103775" y="94901"/>
                  <a:pt x="3132228" y="91895"/>
                  <a:pt x="2971392" y="97639"/>
                </a:cubicBezTo>
                <a:cubicBezTo>
                  <a:pt x="2809230" y="103431"/>
                  <a:pt x="2646958" y="105552"/>
                  <a:pt x="2484741" y="109509"/>
                </a:cubicBezTo>
                <a:lnTo>
                  <a:pt x="2342306" y="121380"/>
                </a:lnTo>
                <a:cubicBezTo>
                  <a:pt x="2306640" y="124777"/>
                  <a:pt x="2271161" y="130006"/>
                  <a:pt x="2235480" y="133250"/>
                </a:cubicBezTo>
                <a:cubicBezTo>
                  <a:pt x="2059573" y="149242"/>
                  <a:pt x="2113940" y="139797"/>
                  <a:pt x="1950611" y="156990"/>
                </a:cubicBezTo>
                <a:cubicBezTo>
                  <a:pt x="1591015" y="194844"/>
                  <a:pt x="2144669" y="141144"/>
                  <a:pt x="1748829" y="180731"/>
                </a:cubicBezTo>
                <a:lnTo>
                  <a:pt x="1618264" y="192601"/>
                </a:lnTo>
                <a:cubicBezTo>
                  <a:pt x="1586541" y="195940"/>
                  <a:pt x="1555086" y="201708"/>
                  <a:pt x="1523307" y="204471"/>
                </a:cubicBezTo>
                <a:cubicBezTo>
                  <a:pt x="1464051" y="209624"/>
                  <a:pt x="1404672" y="213419"/>
                  <a:pt x="1345264" y="216341"/>
                </a:cubicBezTo>
                <a:cubicBezTo>
                  <a:pt x="873135" y="239561"/>
                  <a:pt x="834810" y="239004"/>
                  <a:pt x="407570" y="251952"/>
                </a:cubicBezTo>
                <a:cubicBezTo>
                  <a:pt x="366915" y="262116"/>
                  <a:pt x="331673" y="272268"/>
                  <a:pt x="288875" y="275692"/>
                </a:cubicBezTo>
                <a:cubicBezTo>
                  <a:pt x="213837" y="281695"/>
                  <a:pt x="138528" y="283605"/>
                  <a:pt x="63354" y="287562"/>
                </a:cubicBezTo>
                <a:cubicBezTo>
                  <a:pt x="51484" y="291519"/>
                  <a:pt x="37515" y="291616"/>
                  <a:pt x="27745" y="299432"/>
                </a:cubicBezTo>
                <a:cubicBezTo>
                  <a:pt x="-22470" y="339606"/>
                  <a:pt x="9561" y="418257"/>
                  <a:pt x="15875" y="465615"/>
                </a:cubicBezTo>
                <a:cubicBezTo>
                  <a:pt x="24490" y="530234"/>
                  <a:pt x="27410" y="493785"/>
                  <a:pt x="39614" y="548706"/>
                </a:cubicBezTo>
                <a:cubicBezTo>
                  <a:pt x="44835" y="572201"/>
                  <a:pt x="47527" y="596187"/>
                  <a:pt x="51484" y="619927"/>
                </a:cubicBezTo>
                <a:cubicBezTo>
                  <a:pt x="35831" y="713848"/>
                  <a:pt x="23195" y="756042"/>
                  <a:pt x="51484" y="869201"/>
                </a:cubicBezTo>
                <a:cubicBezTo>
                  <a:pt x="54518" y="881339"/>
                  <a:pt x="75223" y="877115"/>
                  <a:pt x="87093" y="881072"/>
                </a:cubicBezTo>
                <a:lnTo>
                  <a:pt x="466918" y="869201"/>
                </a:lnTo>
                <a:lnTo>
                  <a:pt x="1416482" y="845461"/>
                </a:lnTo>
                <a:cubicBezTo>
                  <a:pt x="1460004" y="841504"/>
                  <a:pt x="1503437" y="836405"/>
                  <a:pt x="1547047" y="833591"/>
                </a:cubicBezTo>
                <a:cubicBezTo>
                  <a:pt x="1775707" y="818838"/>
                  <a:pt x="1739345" y="828604"/>
                  <a:pt x="1926872" y="809850"/>
                </a:cubicBezTo>
                <a:cubicBezTo>
                  <a:pt x="2165855" y="785950"/>
                  <a:pt x="1912118" y="810262"/>
                  <a:pt x="2081176" y="786110"/>
                </a:cubicBezTo>
                <a:cubicBezTo>
                  <a:pt x="2242475" y="763067"/>
                  <a:pt x="2250034" y="765211"/>
                  <a:pt x="2389784" y="750499"/>
                </a:cubicBezTo>
                <a:cubicBezTo>
                  <a:pt x="2425415" y="746748"/>
                  <a:pt x="2460829" y="740464"/>
                  <a:pt x="2496610" y="738629"/>
                </a:cubicBezTo>
                <a:cubicBezTo>
                  <a:pt x="2615215" y="732546"/>
                  <a:pt x="2734001" y="730716"/>
                  <a:pt x="2852696" y="726759"/>
                </a:cubicBezTo>
                <a:cubicBezTo>
                  <a:pt x="2976961" y="717200"/>
                  <a:pt x="3001401" y="717073"/>
                  <a:pt x="3113826" y="703019"/>
                </a:cubicBezTo>
                <a:cubicBezTo>
                  <a:pt x="3141587" y="699549"/>
                  <a:pt x="3169387" y="696154"/>
                  <a:pt x="3196913" y="691149"/>
                </a:cubicBezTo>
                <a:cubicBezTo>
                  <a:pt x="3212963" y="688231"/>
                  <a:pt x="3228766" y="683966"/>
                  <a:pt x="3244391" y="679278"/>
                </a:cubicBezTo>
                <a:cubicBezTo>
                  <a:pt x="3268359" y="672087"/>
                  <a:pt x="3315609" y="655538"/>
                  <a:pt x="3315609" y="655538"/>
                </a:cubicBezTo>
                <a:cubicBezTo>
                  <a:pt x="3313058" y="545828"/>
                  <a:pt x="3335952" y="262106"/>
                  <a:pt x="3291870" y="85769"/>
                </a:cubicBezTo>
                <a:cubicBezTo>
                  <a:pt x="3284757" y="57315"/>
                  <a:pt x="3279844" y="33509"/>
                  <a:pt x="3244391" y="26418"/>
                </a:cubicBezTo>
                <a:cubicBezTo>
                  <a:pt x="3034321" y="-15598"/>
                  <a:pt x="3070267" y="-1298"/>
                  <a:pt x="3125696" y="26418"/>
                </a:cubicBezTo>
              </a:path>
            </a:pathLst>
          </a:custGeom>
          <a:solidFill>
            <a:srgbClr val="FFFFFF"/>
          </a:solidFill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4919952" y="2227005"/>
            <a:ext cx="3319315" cy="881072"/>
          </a:xfrm>
          <a:custGeom>
            <a:avLst/>
            <a:gdLst>
              <a:gd name="connsiteX0" fmla="*/ 3208783 w 3319315"/>
              <a:gd name="connsiteY0" fmla="*/ 73899 h 881072"/>
              <a:gd name="connsiteX1" fmla="*/ 2971392 w 3319315"/>
              <a:gd name="connsiteY1" fmla="*/ 97639 h 881072"/>
              <a:gd name="connsiteX2" fmla="*/ 2484741 w 3319315"/>
              <a:gd name="connsiteY2" fmla="*/ 109509 h 881072"/>
              <a:gd name="connsiteX3" fmla="*/ 2342306 w 3319315"/>
              <a:gd name="connsiteY3" fmla="*/ 121380 h 881072"/>
              <a:gd name="connsiteX4" fmla="*/ 2235480 w 3319315"/>
              <a:gd name="connsiteY4" fmla="*/ 133250 h 881072"/>
              <a:gd name="connsiteX5" fmla="*/ 1950611 w 3319315"/>
              <a:gd name="connsiteY5" fmla="*/ 156990 h 881072"/>
              <a:gd name="connsiteX6" fmla="*/ 1748829 w 3319315"/>
              <a:gd name="connsiteY6" fmla="*/ 180731 h 881072"/>
              <a:gd name="connsiteX7" fmla="*/ 1618264 w 3319315"/>
              <a:gd name="connsiteY7" fmla="*/ 192601 h 881072"/>
              <a:gd name="connsiteX8" fmla="*/ 1523307 w 3319315"/>
              <a:gd name="connsiteY8" fmla="*/ 204471 h 881072"/>
              <a:gd name="connsiteX9" fmla="*/ 1345264 w 3319315"/>
              <a:gd name="connsiteY9" fmla="*/ 216341 h 881072"/>
              <a:gd name="connsiteX10" fmla="*/ 407570 w 3319315"/>
              <a:gd name="connsiteY10" fmla="*/ 251952 h 881072"/>
              <a:gd name="connsiteX11" fmla="*/ 288875 w 3319315"/>
              <a:gd name="connsiteY11" fmla="*/ 275692 h 881072"/>
              <a:gd name="connsiteX12" fmla="*/ 63354 w 3319315"/>
              <a:gd name="connsiteY12" fmla="*/ 287562 h 881072"/>
              <a:gd name="connsiteX13" fmla="*/ 27745 w 3319315"/>
              <a:gd name="connsiteY13" fmla="*/ 299432 h 881072"/>
              <a:gd name="connsiteX14" fmla="*/ 15875 w 3319315"/>
              <a:gd name="connsiteY14" fmla="*/ 465615 h 881072"/>
              <a:gd name="connsiteX15" fmla="*/ 39614 w 3319315"/>
              <a:gd name="connsiteY15" fmla="*/ 548706 h 881072"/>
              <a:gd name="connsiteX16" fmla="*/ 51484 w 3319315"/>
              <a:gd name="connsiteY16" fmla="*/ 619927 h 881072"/>
              <a:gd name="connsiteX17" fmla="*/ 51484 w 3319315"/>
              <a:gd name="connsiteY17" fmla="*/ 869201 h 881072"/>
              <a:gd name="connsiteX18" fmla="*/ 87093 w 3319315"/>
              <a:gd name="connsiteY18" fmla="*/ 881072 h 881072"/>
              <a:gd name="connsiteX19" fmla="*/ 466918 w 3319315"/>
              <a:gd name="connsiteY19" fmla="*/ 869201 h 881072"/>
              <a:gd name="connsiteX20" fmla="*/ 1416482 w 3319315"/>
              <a:gd name="connsiteY20" fmla="*/ 845461 h 881072"/>
              <a:gd name="connsiteX21" fmla="*/ 1547047 w 3319315"/>
              <a:gd name="connsiteY21" fmla="*/ 833591 h 881072"/>
              <a:gd name="connsiteX22" fmla="*/ 1926872 w 3319315"/>
              <a:gd name="connsiteY22" fmla="*/ 809850 h 881072"/>
              <a:gd name="connsiteX23" fmla="*/ 2081176 w 3319315"/>
              <a:gd name="connsiteY23" fmla="*/ 786110 h 881072"/>
              <a:gd name="connsiteX24" fmla="*/ 2389784 w 3319315"/>
              <a:gd name="connsiteY24" fmla="*/ 750499 h 881072"/>
              <a:gd name="connsiteX25" fmla="*/ 2496610 w 3319315"/>
              <a:gd name="connsiteY25" fmla="*/ 738629 h 881072"/>
              <a:gd name="connsiteX26" fmla="*/ 2852696 w 3319315"/>
              <a:gd name="connsiteY26" fmla="*/ 726759 h 881072"/>
              <a:gd name="connsiteX27" fmla="*/ 3113826 w 3319315"/>
              <a:gd name="connsiteY27" fmla="*/ 703019 h 881072"/>
              <a:gd name="connsiteX28" fmla="*/ 3196913 w 3319315"/>
              <a:gd name="connsiteY28" fmla="*/ 691149 h 881072"/>
              <a:gd name="connsiteX29" fmla="*/ 3244391 w 3319315"/>
              <a:gd name="connsiteY29" fmla="*/ 679278 h 881072"/>
              <a:gd name="connsiteX30" fmla="*/ 3315609 w 3319315"/>
              <a:gd name="connsiteY30" fmla="*/ 655538 h 881072"/>
              <a:gd name="connsiteX31" fmla="*/ 3291870 w 3319315"/>
              <a:gd name="connsiteY31" fmla="*/ 85769 h 881072"/>
              <a:gd name="connsiteX32" fmla="*/ 3244391 w 3319315"/>
              <a:gd name="connsiteY32" fmla="*/ 26418 h 881072"/>
              <a:gd name="connsiteX33" fmla="*/ 3125696 w 3319315"/>
              <a:gd name="connsiteY33" fmla="*/ 26418 h 88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319315" h="881072">
                <a:moveTo>
                  <a:pt x="3208783" y="73899"/>
                </a:moveTo>
                <a:cubicBezTo>
                  <a:pt x="3103775" y="94901"/>
                  <a:pt x="3132228" y="91895"/>
                  <a:pt x="2971392" y="97639"/>
                </a:cubicBezTo>
                <a:cubicBezTo>
                  <a:pt x="2809230" y="103431"/>
                  <a:pt x="2646958" y="105552"/>
                  <a:pt x="2484741" y="109509"/>
                </a:cubicBezTo>
                <a:lnTo>
                  <a:pt x="2342306" y="121380"/>
                </a:lnTo>
                <a:cubicBezTo>
                  <a:pt x="2306640" y="124777"/>
                  <a:pt x="2271161" y="130006"/>
                  <a:pt x="2235480" y="133250"/>
                </a:cubicBezTo>
                <a:cubicBezTo>
                  <a:pt x="2059573" y="149242"/>
                  <a:pt x="2113940" y="139797"/>
                  <a:pt x="1950611" y="156990"/>
                </a:cubicBezTo>
                <a:cubicBezTo>
                  <a:pt x="1591015" y="194844"/>
                  <a:pt x="2144669" y="141144"/>
                  <a:pt x="1748829" y="180731"/>
                </a:cubicBezTo>
                <a:lnTo>
                  <a:pt x="1618264" y="192601"/>
                </a:lnTo>
                <a:cubicBezTo>
                  <a:pt x="1586541" y="195940"/>
                  <a:pt x="1555086" y="201708"/>
                  <a:pt x="1523307" y="204471"/>
                </a:cubicBezTo>
                <a:cubicBezTo>
                  <a:pt x="1464051" y="209624"/>
                  <a:pt x="1404672" y="213419"/>
                  <a:pt x="1345264" y="216341"/>
                </a:cubicBezTo>
                <a:cubicBezTo>
                  <a:pt x="873135" y="239561"/>
                  <a:pt x="834810" y="239004"/>
                  <a:pt x="407570" y="251952"/>
                </a:cubicBezTo>
                <a:cubicBezTo>
                  <a:pt x="366915" y="262116"/>
                  <a:pt x="331673" y="272268"/>
                  <a:pt x="288875" y="275692"/>
                </a:cubicBezTo>
                <a:cubicBezTo>
                  <a:pt x="213837" y="281695"/>
                  <a:pt x="138528" y="283605"/>
                  <a:pt x="63354" y="287562"/>
                </a:cubicBezTo>
                <a:cubicBezTo>
                  <a:pt x="51484" y="291519"/>
                  <a:pt x="37515" y="291616"/>
                  <a:pt x="27745" y="299432"/>
                </a:cubicBezTo>
                <a:cubicBezTo>
                  <a:pt x="-22470" y="339606"/>
                  <a:pt x="9561" y="418257"/>
                  <a:pt x="15875" y="465615"/>
                </a:cubicBezTo>
                <a:cubicBezTo>
                  <a:pt x="24490" y="530234"/>
                  <a:pt x="27410" y="493785"/>
                  <a:pt x="39614" y="548706"/>
                </a:cubicBezTo>
                <a:cubicBezTo>
                  <a:pt x="44835" y="572201"/>
                  <a:pt x="47527" y="596187"/>
                  <a:pt x="51484" y="619927"/>
                </a:cubicBezTo>
                <a:cubicBezTo>
                  <a:pt x="35831" y="713848"/>
                  <a:pt x="23195" y="756042"/>
                  <a:pt x="51484" y="869201"/>
                </a:cubicBezTo>
                <a:cubicBezTo>
                  <a:pt x="54518" y="881339"/>
                  <a:pt x="75223" y="877115"/>
                  <a:pt x="87093" y="881072"/>
                </a:cubicBezTo>
                <a:lnTo>
                  <a:pt x="466918" y="869201"/>
                </a:lnTo>
                <a:lnTo>
                  <a:pt x="1416482" y="845461"/>
                </a:lnTo>
                <a:cubicBezTo>
                  <a:pt x="1460004" y="841504"/>
                  <a:pt x="1503437" y="836405"/>
                  <a:pt x="1547047" y="833591"/>
                </a:cubicBezTo>
                <a:cubicBezTo>
                  <a:pt x="1775707" y="818838"/>
                  <a:pt x="1739345" y="828604"/>
                  <a:pt x="1926872" y="809850"/>
                </a:cubicBezTo>
                <a:cubicBezTo>
                  <a:pt x="2165855" y="785950"/>
                  <a:pt x="1912118" y="810262"/>
                  <a:pt x="2081176" y="786110"/>
                </a:cubicBezTo>
                <a:cubicBezTo>
                  <a:pt x="2242475" y="763067"/>
                  <a:pt x="2250034" y="765211"/>
                  <a:pt x="2389784" y="750499"/>
                </a:cubicBezTo>
                <a:cubicBezTo>
                  <a:pt x="2425415" y="746748"/>
                  <a:pt x="2460829" y="740464"/>
                  <a:pt x="2496610" y="738629"/>
                </a:cubicBezTo>
                <a:cubicBezTo>
                  <a:pt x="2615215" y="732546"/>
                  <a:pt x="2734001" y="730716"/>
                  <a:pt x="2852696" y="726759"/>
                </a:cubicBezTo>
                <a:cubicBezTo>
                  <a:pt x="2976961" y="717200"/>
                  <a:pt x="3001401" y="717073"/>
                  <a:pt x="3113826" y="703019"/>
                </a:cubicBezTo>
                <a:cubicBezTo>
                  <a:pt x="3141587" y="699549"/>
                  <a:pt x="3169387" y="696154"/>
                  <a:pt x="3196913" y="691149"/>
                </a:cubicBezTo>
                <a:cubicBezTo>
                  <a:pt x="3212963" y="688231"/>
                  <a:pt x="3228766" y="683966"/>
                  <a:pt x="3244391" y="679278"/>
                </a:cubicBezTo>
                <a:cubicBezTo>
                  <a:pt x="3268359" y="672087"/>
                  <a:pt x="3315609" y="655538"/>
                  <a:pt x="3315609" y="655538"/>
                </a:cubicBezTo>
                <a:cubicBezTo>
                  <a:pt x="3313058" y="545828"/>
                  <a:pt x="3335952" y="262106"/>
                  <a:pt x="3291870" y="85769"/>
                </a:cubicBezTo>
                <a:cubicBezTo>
                  <a:pt x="3284757" y="57315"/>
                  <a:pt x="3279844" y="33509"/>
                  <a:pt x="3244391" y="26418"/>
                </a:cubicBezTo>
                <a:cubicBezTo>
                  <a:pt x="3034321" y="-15598"/>
                  <a:pt x="3070267" y="-1298"/>
                  <a:pt x="3125696" y="26418"/>
                </a:cubicBezTo>
              </a:path>
            </a:pathLst>
          </a:custGeom>
          <a:solidFill>
            <a:srgbClr val="FFFFFF"/>
          </a:solidFill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21416995">
            <a:off x="592855" y="2635181"/>
            <a:ext cx="3093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latin typeface="Courier"/>
                <a:cs typeface="Courier"/>
              </a:rPr>
              <a:t>010101111101110110101</a:t>
            </a:r>
            <a:endParaRPr kumimoji="1" lang="zh-CN" altLang="en-US" b="1" dirty="0">
              <a:latin typeface="Courier"/>
              <a:cs typeface="Courier"/>
            </a:endParaRPr>
          </a:p>
        </p:txBody>
      </p:sp>
      <p:sp>
        <p:nvSpPr>
          <p:cNvPr id="14" name="TextBox 13"/>
          <p:cNvSpPr txBox="1"/>
          <p:nvPr/>
        </p:nvSpPr>
        <p:spPr>
          <a:xfrm rot="21416995">
            <a:off x="5077636" y="2514567"/>
            <a:ext cx="3093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latin typeface="Courier"/>
                <a:cs typeface="Courier"/>
              </a:rPr>
              <a:t>110100110011001010110</a:t>
            </a:r>
            <a:endParaRPr kumimoji="1" lang="zh-CN" altLang="en-US" b="1" dirty="0">
              <a:latin typeface="Courier"/>
              <a:cs typeface="Courier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964435" y="4719745"/>
            <a:ext cx="3319315" cy="881072"/>
          </a:xfrm>
          <a:custGeom>
            <a:avLst/>
            <a:gdLst>
              <a:gd name="connsiteX0" fmla="*/ 3208783 w 3319315"/>
              <a:gd name="connsiteY0" fmla="*/ 73899 h 881072"/>
              <a:gd name="connsiteX1" fmla="*/ 2971392 w 3319315"/>
              <a:gd name="connsiteY1" fmla="*/ 97639 h 881072"/>
              <a:gd name="connsiteX2" fmla="*/ 2484741 w 3319315"/>
              <a:gd name="connsiteY2" fmla="*/ 109509 h 881072"/>
              <a:gd name="connsiteX3" fmla="*/ 2342306 w 3319315"/>
              <a:gd name="connsiteY3" fmla="*/ 121380 h 881072"/>
              <a:gd name="connsiteX4" fmla="*/ 2235480 w 3319315"/>
              <a:gd name="connsiteY4" fmla="*/ 133250 h 881072"/>
              <a:gd name="connsiteX5" fmla="*/ 1950611 w 3319315"/>
              <a:gd name="connsiteY5" fmla="*/ 156990 h 881072"/>
              <a:gd name="connsiteX6" fmla="*/ 1748829 w 3319315"/>
              <a:gd name="connsiteY6" fmla="*/ 180731 h 881072"/>
              <a:gd name="connsiteX7" fmla="*/ 1618264 w 3319315"/>
              <a:gd name="connsiteY7" fmla="*/ 192601 h 881072"/>
              <a:gd name="connsiteX8" fmla="*/ 1523307 w 3319315"/>
              <a:gd name="connsiteY8" fmla="*/ 204471 h 881072"/>
              <a:gd name="connsiteX9" fmla="*/ 1345264 w 3319315"/>
              <a:gd name="connsiteY9" fmla="*/ 216341 h 881072"/>
              <a:gd name="connsiteX10" fmla="*/ 407570 w 3319315"/>
              <a:gd name="connsiteY10" fmla="*/ 251952 h 881072"/>
              <a:gd name="connsiteX11" fmla="*/ 288875 w 3319315"/>
              <a:gd name="connsiteY11" fmla="*/ 275692 h 881072"/>
              <a:gd name="connsiteX12" fmla="*/ 63354 w 3319315"/>
              <a:gd name="connsiteY12" fmla="*/ 287562 h 881072"/>
              <a:gd name="connsiteX13" fmla="*/ 27745 w 3319315"/>
              <a:gd name="connsiteY13" fmla="*/ 299432 h 881072"/>
              <a:gd name="connsiteX14" fmla="*/ 15875 w 3319315"/>
              <a:gd name="connsiteY14" fmla="*/ 465615 h 881072"/>
              <a:gd name="connsiteX15" fmla="*/ 39614 w 3319315"/>
              <a:gd name="connsiteY15" fmla="*/ 548706 h 881072"/>
              <a:gd name="connsiteX16" fmla="*/ 51484 w 3319315"/>
              <a:gd name="connsiteY16" fmla="*/ 619927 h 881072"/>
              <a:gd name="connsiteX17" fmla="*/ 51484 w 3319315"/>
              <a:gd name="connsiteY17" fmla="*/ 869201 h 881072"/>
              <a:gd name="connsiteX18" fmla="*/ 87093 w 3319315"/>
              <a:gd name="connsiteY18" fmla="*/ 881072 h 881072"/>
              <a:gd name="connsiteX19" fmla="*/ 466918 w 3319315"/>
              <a:gd name="connsiteY19" fmla="*/ 869201 h 881072"/>
              <a:gd name="connsiteX20" fmla="*/ 1416482 w 3319315"/>
              <a:gd name="connsiteY20" fmla="*/ 845461 h 881072"/>
              <a:gd name="connsiteX21" fmla="*/ 1547047 w 3319315"/>
              <a:gd name="connsiteY21" fmla="*/ 833591 h 881072"/>
              <a:gd name="connsiteX22" fmla="*/ 1926872 w 3319315"/>
              <a:gd name="connsiteY22" fmla="*/ 809850 h 881072"/>
              <a:gd name="connsiteX23" fmla="*/ 2081176 w 3319315"/>
              <a:gd name="connsiteY23" fmla="*/ 786110 h 881072"/>
              <a:gd name="connsiteX24" fmla="*/ 2389784 w 3319315"/>
              <a:gd name="connsiteY24" fmla="*/ 750499 h 881072"/>
              <a:gd name="connsiteX25" fmla="*/ 2496610 w 3319315"/>
              <a:gd name="connsiteY25" fmla="*/ 738629 h 881072"/>
              <a:gd name="connsiteX26" fmla="*/ 2852696 w 3319315"/>
              <a:gd name="connsiteY26" fmla="*/ 726759 h 881072"/>
              <a:gd name="connsiteX27" fmla="*/ 3113826 w 3319315"/>
              <a:gd name="connsiteY27" fmla="*/ 703019 h 881072"/>
              <a:gd name="connsiteX28" fmla="*/ 3196913 w 3319315"/>
              <a:gd name="connsiteY28" fmla="*/ 691149 h 881072"/>
              <a:gd name="connsiteX29" fmla="*/ 3244391 w 3319315"/>
              <a:gd name="connsiteY29" fmla="*/ 679278 h 881072"/>
              <a:gd name="connsiteX30" fmla="*/ 3315609 w 3319315"/>
              <a:gd name="connsiteY30" fmla="*/ 655538 h 881072"/>
              <a:gd name="connsiteX31" fmla="*/ 3291870 w 3319315"/>
              <a:gd name="connsiteY31" fmla="*/ 85769 h 881072"/>
              <a:gd name="connsiteX32" fmla="*/ 3244391 w 3319315"/>
              <a:gd name="connsiteY32" fmla="*/ 26418 h 881072"/>
              <a:gd name="connsiteX33" fmla="*/ 3125696 w 3319315"/>
              <a:gd name="connsiteY33" fmla="*/ 26418 h 88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319315" h="881072">
                <a:moveTo>
                  <a:pt x="3208783" y="73899"/>
                </a:moveTo>
                <a:cubicBezTo>
                  <a:pt x="3103775" y="94901"/>
                  <a:pt x="3132228" y="91895"/>
                  <a:pt x="2971392" y="97639"/>
                </a:cubicBezTo>
                <a:cubicBezTo>
                  <a:pt x="2809230" y="103431"/>
                  <a:pt x="2646958" y="105552"/>
                  <a:pt x="2484741" y="109509"/>
                </a:cubicBezTo>
                <a:lnTo>
                  <a:pt x="2342306" y="121380"/>
                </a:lnTo>
                <a:cubicBezTo>
                  <a:pt x="2306640" y="124777"/>
                  <a:pt x="2271161" y="130006"/>
                  <a:pt x="2235480" y="133250"/>
                </a:cubicBezTo>
                <a:cubicBezTo>
                  <a:pt x="2059573" y="149242"/>
                  <a:pt x="2113940" y="139797"/>
                  <a:pt x="1950611" y="156990"/>
                </a:cubicBezTo>
                <a:cubicBezTo>
                  <a:pt x="1591015" y="194844"/>
                  <a:pt x="2144669" y="141144"/>
                  <a:pt x="1748829" y="180731"/>
                </a:cubicBezTo>
                <a:lnTo>
                  <a:pt x="1618264" y="192601"/>
                </a:lnTo>
                <a:cubicBezTo>
                  <a:pt x="1586541" y="195940"/>
                  <a:pt x="1555086" y="201708"/>
                  <a:pt x="1523307" y="204471"/>
                </a:cubicBezTo>
                <a:cubicBezTo>
                  <a:pt x="1464051" y="209624"/>
                  <a:pt x="1404672" y="213419"/>
                  <a:pt x="1345264" y="216341"/>
                </a:cubicBezTo>
                <a:cubicBezTo>
                  <a:pt x="873135" y="239561"/>
                  <a:pt x="834810" y="239004"/>
                  <a:pt x="407570" y="251952"/>
                </a:cubicBezTo>
                <a:cubicBezTo>
                  <a:pt x="366915" y="262116"/>
                  <a:pt x="331673" y="272268"/>
                  <a:pt x="288875" y="275692"/>
                </a:cubicBezTo>
                <a:cubicBezTo>
                  <a:pt x="213837" y="281695"/>
                  <a:pt x="138528" y="283605"/>
                  <a:pt x="63354" y="287562"/>
                </a:cubicBezTo>
                <a:cubicBezTo>
                  <a:pt x="51484" y="291519"/>
                  <a:pt x="37515" y="291616"/>
                  <a:pt x="27745" y="299432"/>
                </a:cubicBezTo>
                <a:cubicBezTo>
                  <a:pt x="-22470" y="339606"/>
                  <a:pt x="9561" y="418257"/>
                  <a:pt x="15875" y="465615"/>
                </a:cubicBezTo>
                <a:cubicBezTo>
                  <a:pt x="24490" y="530234"/>
                  <a:pt x="27410" y="493785"/>
                  <a:pt x="39614" y="548706"/>
                </a:cubicBezTo>
                <a:cubicBezTo>
                  <a:pt x="44835" y="572201"/>
                  <a:pt x="47527" y="596187"/>
                  <a:pt x="51484" y="619927"/>
                </a:cubicBezTo>
                <a:cubicBezTo>
                  <a:pt x="35831" y="713848"/>
                  <a:pt x="23195" y="756042"/>
                  <a:pt x="51484" y="869201"/>
                </a:cubicBezTo>
                <a:cubicBezTo>
                  <a:pt x="54518" y="881339"/>
                  <a:pt x="75223" y="877115"/>
                  <a:pt x="87093" y="881072"/>
                </a:cubicBezTo>
                <a:lnTo>
                  <a:pt x="466918" y="869201"/>
                </a:lnTo>
                <a:lnTo>
                  <a:pt x="1416482" y="845461"/>
                </a:lnTo>
                <a:cubicBezTo>
                  <a:pt x="1460004" y="841504"/>
                  <a:pt x="1503437" y="836405"/>
                  <a:pt x="1547047" y="833591"/>
                </a:cubicBezTo>
                <a:cubicBezTo>
                  <a:pt x="1775707" y="818838"/>
                  <a:pt x="1739345" y="828604"/>
                  <a:pt x="1926872" y="809850"/>
                </a:cubicBezTo>
                <a:cubicBezTo>
                  <a:pt x="2165855" y="785950"/>
                  <a:pt x="1912118" y="810262"/>
                  <a:pt x="2081176" y="786110"/>
                </a:cubicBezTo>
                <a:cubicBezTo>
                  <a:pt x="2242475" y="763067"/>
                  <a:pt x="2250034" y="765211"/>
                  <a:pt x="2389784" y="750499"/>
                </a:cubicBezTo>
                <a:cubicBezTo>
                  <a:pt x="2425415" y="746748"/>
                  <a:pt x="2460829" y="740464"/>
                  <a:pt x="2496610" y="738629"/>
                </a:cubicBezTo>
                <a:cubicBezTo>
                  <a:pt x="2615215" y="732546"/>
                  <a:pt x="2734001" y="730716"/>
                  <a:pt x="2852696" y="726759"/>
                </a:cubicBezTo>
                <a:cubicBezTo>
                  <a:pt x="2976961" y="717200"/>
                  <a:pt x="3001401" y="717073"/>
                  <a:pt x="3113826" y="703019"/>
                </a:cubicBezTo>
                <a:cubicBezTo>
                  <a:pt x="3141587" y="699549"/>
                  <a:pt x="3169387" y="696154"/>
                  <a:pt x="3196913" y="691149"/>
                </a:cubicBezTo>
                <a:cubicBezTo>
                  <a:pt x="3212963" y="688231"/>
                  <a:pt x="3228766" y="683966"/>
                  <a:pt x="3244391" y="679278"/>
                </a:cubicBezTo>
                <a:cubicBezTo>
                  <a:pt x="3268359" y="672087"/>
                  <a:pt x="3315609" y="655538"/>
                  <a:pt x="3315609" y="655538"/>
                </a:cubicBezTo>
                <a:cubicBezTo>
                  <a:pt x="3313058" y="545828"/>
                  <a:pt x="3335952" y="262106"/>
                  <a:pt x="3291870" y="85769"/>
                </a:cubicBezTo>
                <a:cubicBezTo>
                  <a:pt x="3284757" y="57315"/>
                  <a:pt x="3279844" y="33509"/>
                  <a:pt x="3244391" y="26418"/>
                </a:cubicBezTo>
                <a:cubicBezTo>
                  <a:pt x="3034321" y="-15598"/>
                  <a:pt x="3070267" y="-1298"/>
                  <a:pt x="3125696" y="26418"/>
                </a:cubicBezTo>
              </a:path>
            </a:pathLst>
          </a:custGeom>
          <a:solidFill>
            <a:srgbClr val="FFFFFF"/>
          </a:solidFill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rot="21416995">
            <a:off x="2098383" y="5019176"/>
            <a:ext cx="3093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latin typeface="Courier"/>
                <a:cs typeface="Courier"/>
              </a:rPr>
              <a:t>010101111001100110101</a:t>
            </a:r>
            <a:endParaRPr kumimoji="1" lang="zh-CN" altLang="en-US" b="1" dirty="0">
              <a:latin typeface="Courier"/>
              <a:cs typeface="Courier"/>
            </a:endParaRPr>
          </a:p>
        </p:txBody>
      </p:sp>
      <p:sp>
        <p:nvSpPr>
          <p:cNvPr id="17" name="Rounded Rectangle 16"/>
          <p:cNvSpPr/>
          <p:nvPr/>
        </p:nvSpPr>
        <p:spPr>
          <a:xfrm rot="21244126">
            <a:off x="557869" y="2587701"/>
            <a:ext cx="1139476" cy="593509"/>
          </a:xfrm>
          <a:prstGeom prst="round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 rot="21244126">
            <a:off x="2633135" y="2431476"/>
            <a:ext cx="1139476" cy="593509"/>
          </a:xfrm>
          <a:prstGeom prst="round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 rot="21244126">
            <a:off x="5980347" y="2407736"/>
            <a:ext cx="1139476" cy="593509"/>
          </a:xfrm>
          <a:prstGeom prst="round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 bwMode="auto">
          <a:xfrm>
            <a:off x="1281910" y="3359263"/>
            <a:ext cx="1091998" cy="14006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>
            <a:off x="3535219" y="3096207"/>
            <a:ext cx="1070164" cy="156877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/>
          <p:nvPr/>
        </p:nvCxnSpPr>
        <p:spPr bwMode="auto">
          <a:xfrm flipH="1">
            <a:off x="3430298" y="3082425"/>
            <a:ext cx="3165359" cy="168939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" name="Rounded Rectangle 23"/>
          <p:cNvSpPr/>
          <p:nvPr/>
        </p:nvSpPr>
        <p:spPr>
          <a:xfrm rot="21244126">
            <a:off x="4043707" y="4851082"/>
            <a:ext cx="1139476" cy="593509"/>
          </a:xfrm>
          <a:prstGeom prst="round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 rot="21244126">
            <a:off x="2025884" y="4946043"/>
            <a:ext cx="1139476" cy="593509"/>
          </a:xfrm>
          <a:prstGeom prst="round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 rot="21244126">
            <a:off x="3117883" y="4934172"/>
            <a:ext cx="1139476" cy="593509"/>
          </a:xfrm>
          <a:prstGeom prst="round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17358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1964435" y="4719745"/>
            <a:ext cx="3319315" cy="881072"/>
          </a:xfrm>
          <a:custGeom>
            <a:avLst/>
            <a:gdLst>
              <a:gd name="connsiteX0" fmla="*/ 3208783 w 3319315"/>
              <a:gd name="connsiteY0" fmla="*/ 73899 h 881072"/>
              <a:gd name="connsiteX1" fmla="*/ 2971392 w 3319315"/>
              <a:gd name="connsiteY1" fmla="*/ 97639 h 881072"/>
              <a:gd name="connsiteX2" fmla="*/ 2484741 w 3319315"/>
              <a:gd name="connsiteY2" fmla="*/ 109509 h 881072"/>
              <a:gd name="connsiteX3" fmla="*/ 2342306 w 3319315"/>
              <a:gd name="connsiteY3" fmla="*/ 121380 h 881072"/>
              <a:gd name="connsiteX4" fmla="*/ 2235480 w 3319315"/>
              <a:gd name="connsiteY4" fmla="*/ 133250 h 881072"/>
              <a:gd name="connsiteX5" fmla="*/ 1950611 w 3319315"/>
              <a:gd name="connsiteY5" fmla="*/ 156990 h 881072"/>
              <a:gd name="connsiteX6" fmla="*/ 1748829 w 3319315"/>
              <a:gd name="connsiteY6" fmla="*/ 180731 h 881072"/>
              <a:gd name="connsiteX7" fmla="*/ 1618264 w 3319315"/>
              <a:gd name="connsiteY7" fmla="*/ 192601 h 881072"/>
              <a:gd name="connsiteX8" fmla="*/ 1523307 w 3319315"/>
              <a:gd name="connsiteY8" fmla="*/ 204471 h 881072"/>
              <a:gd name="connsiteX9" fmla="*/ 1345264 w 3319315"/>
              <a:gd name="connsiteY9" fmla="*/ 216341 h 881072"/>
              <a:gd name="connsiteX10" fmla="*/ 407570 w 3319315"/>
              <a:gd name="connsiteY10" fmla="*/ 251952 h 881072"/>
              <a:gd name="connsiteX11" fmla="*/ 288875 w 3319315"/>
              <a:gd name="connsiteY11" fmla="*/ 275692 h 881072"/>
              <a:gd name="connsiteX12" fmla="*/ 63354 w 3319315"/>
              <a:gd name="connsiteY12" fmla="*/ 287562 h 881072"/>
              <a:gd name="connsiteX13" fmla="*/ 27745 w 3319315"/>
              <a:gd name="connsiteY13" fmla="*/ 299432 h 881072"/>
              <a:gd name="connsiteX14" fmla="*/ 15875 w 3319315"/>
              <a:gd name="connsiteY14" fmla="*/ 465615 h 881072"/>
              <a:gd name="connsiteX15" fmla="*/ 39614 w 3319315"/>
              <a:gd name="connsiteY15" fmla="*/ 548706 h 881072"/>
              <a:gd name="connsiteX16" fmla="*/ 51484 w 3319315"/>
              <a:gd name="connsiteY16" fmla="*/ 619927 h 881072"/>
              <a:gd name="connsiteX17" fmla="*/ 51484 w 3319315"/>
              <a:gd name="connsiteY17" fmla="*/ 869201 h 881072"/>
              <a:gd name="connsiteX18" fmla="*/ 87093 w 3319315"/>
              <a:gd name="connsiteY18" fmla="*/ 881072 h 881072"/>
              <a:gd name="connsiteX19" fmla="*/ 466918 w 3319315"/>
              <a:gd name="connsiteY19" fmla="*/ 869201 h 881072"/>
              <a:gd name="connsiteX20" fmla="*/ 1416482 w 3319315"/>
              <a:gd name="connsiteY20" fmla="*/ 845461 h 881072"/>
              <a:gd name="connsiteX21" fmla="*/ 1547047 w 3319315"/>
              <a:gd name="connsiteY21" fmla="*/ 833591 h 881072"/>
              <a:gd name="connsiteX22" fmla="*/ 1926872 w 3319315"/>
              <a:gd name="connsiteY22" fmla="*/ 809850 h 881072"/>
              <a:gd name="connsiteX23" fmla="*/ 2081176 w 3319315"/>
              <a:gd name="connsiteY23" fmla="*/ 786110 h 881072"/>
              <a:gd name="connsiteX24" fmla="*/ 2389784 w 3319315"/>
              <a:gd name="connsiteY24" fmla="*/ 750499 h 881072"/>
              <a:gd name="connsiteX25" fmla="*/ 2496610 w 3319315"/>
              <a:gd name="connsiteY25" fmla="*/ 738629 h 881072"/>
              <a:gd name="connsiteX26" fmla="*/ 2852696 w 3319315"/>
              <a:gd name="connsiteY26" fmla="*/ 726759 h 881072"/>
              <a:gd name="connsiteX27" fmla="*/ 3113826 w 3319315"/>
              <a:gd name="connsiteY27" fmla="*/ 703019 h 881072"/>
              <a:gd name="connsiteX28" fmla="*/ 3196913 w 3319315"/>
              <a:gd name="connsiteY28" fmla="*/ 691149 h 881072"/>
              <a:gd name="connsiteX29" fmla="*/ 3244391 w 3319315"/>
              <a:gd name="connsiteY29" fmla="*/ 679278 h 881072"/>
              <a:gd name="connsiteX30" fmla="*/ 3315609 w 3319315"/>
              <a:gd name="connsiteY30" fmla="*/ 655538 h 881072"/>
              <a:gd name="connsiteX31" fmla="*/ 3291870 w 3319315"/>
              <a:gd name="connsiteY31" fmla="*/ 85769 h 881072"/>
              <a:gd name="connsiteX32" fmla="*/ 3244391 w 3319315"/>
              <a:gd name="connsiteY32" fmla="*/ 26418 h 881072"/>
              <a:gd name="connsiteX33" fmla="*/ 3125696 w 3319315"/>
              <a:gd name="connsiteY33" fmla="*/ 26418 h 88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319315" h="881072">
                <a:moveTo>
                  <a:pt x="3208783" y="73899"/>
                </a:moveTo>
                <a:cubicBezTo>
                  <a:pt x="3103775" y="94901"/>
                  <a:pt x="3132228" y="91895"/>
                  <a:pt x="2971392" y="97639"/>
                </a:cubicBezTo>
                <a:cubicBezTo>
                  <a:pt x="2809230" y="103431"/>
                  <a:pt x="2646958" y="105552"/>
                  <a:pt x="2484741" y="109509"/>
                </a:cubicBezTo>
                <a:lnTo>
                  <a:pt x="2342306" y="121380"/>
                </a:lnTo>
                <a:cubicBezTo>
                  <a:pt x="2306640" y="124777"/>
                  <a:pt x="2271161" y="130006"/>
                  <a:pt x="2235480" y="133250"/>
                </a:cubicBezTo>
                <a:cubicBezTo>
                  <a:pt x="2059573" y="149242"/>
                  <a:pt x="2113940" y="139797"/>
                  <a:pt x="1950611" y="156990"/>
                </a:cubicBezTo>
                <a:cubicBezTo>
                  <a:pt x="1591015" y="194844"/>
                  <a:pt x="2144669" y="141144"/>
                  <a:pt x="1748829" y="180731"/>
                </a:cubicBezTo>
                <a:lnTo>
                  <a:pt x="1618264" y="192601"/>
                </a:lnTo>
                <a:cubicBezTo>
                  <a:pt x="1586541" y="195940"/>
                  <a:pt x="1555086" y="201708"/>
                  <a:pt x="1523307" y="204471"/>
                </a:cubicBezTo>
                <a:cubicBezTo>
                  <a:pt x="1464051" y="209624"/>
                  <a:pt x="1404672" y="213419"/>
                  <a:pt x="1345264" y="216341"/>
                </a:cubicBezTo>
                <a:cubicBezTo>
                  <a:pt x="873135" y="239561"/>
                  <a:pt x="834810" y="239004"/>
                  <a:pt x="407570" y="251952"/>
                </a:cubicBezTo>
                <a:cubicBezTo>
                  <a:pt x="366915" y="262116"/>
                  <a:pt x="331673" y="272268"/>
                  <a:pt x="288875" y="275692"/>
                </a:cubicBezTo>
                <a:cubicBezTo>
                  <a:pt x="213837" y="281695"/>
                  <a:pt x="138528" y="283605"/>
                  <a:pt x="63354" y="287562"/>
                </a:cubicBezTo>
                <a:cubicBezTo>
                  <a:pt x="51484" y="291519"/>
                  <a:pt x="37515" y="291616"/>
                  <a:pt x="27745" y="299432"/>
                </a:cubicBezTo>
                <a:cubicBezTo>
                  <a:pt x="-22470" y="339606"/>
                  <a:pt x="9561" y="418257"/>
                  <a:pt x="15875" y="465615"/>
                </a:cubicBezTo>
                <a:cubicBezTo>
                  <a:pt x="24490" y="530234"/>
                  <a:pt x="27410" y="493785"/>
                  <a:pt x="39614" y="548706"/>
                </a:cubicBezTo>
                <a:cubicBezTo>
                  <a:pt x="44835" y="572201"/>
                  <a:pt x="47527" y="596187"/>
                  <a:pt x="51484" y="619927"/>
                </a:cubicBezTo>
                <a:cubicBezTo>
                  <a:pt x="35831" y="713848"/>
                  <a:pt x="23195" y="756042"/>
                  <a:pt x="51484" y="869201"/>
                </a:cubicBezTo>
                <a:cubicBezTo>
                  <a:pt x="54518" y="881339"/>
                  <a:pt x="75223" y="877115"/>
                  <a:pt x="87093" y="881072"/>
                </a:cubicBezTo>
                <a:lnTo>
                  <a:pt x="466918" y="869201"/>
                </a:lnTo>
                <a:lnTo>
                  <a:pt x="1416482" y="845461"/>
                </a:lnTo>
                <a:cubicBezTo>
                  <a:pt x="1460004" y="841504"/>
                  <a:pt x="1503437" y="836405"/>
                  <a:pt x="1547047" y="833591"/>
                </a:cubicBezTo>
                <a:cubicBezTo>
                  <a:pt x="1775707" y="818838"/>
                  <a:pt x="1739345" y="828604"/>
                  <a:pt x="1926872" y="809850"/>
                </a:cubicBezTo>
                <a:cubicBezTo>
                  <a:pt x="2165855" y="785950"/>
                  <a:pt x="1912118" y="810262"/>
                  <a:pt x="2081176" y="786110"/>
                </a:cubicBezTo>
                <a:cubicBezTo>
                  <a:pt x="2242475" y="763067"/>
                  <a:pt x="2250034" y="765211"/>
                  <a:pt x="2389784" y="750499"/>
                </a:cubicBezTo>
                <a:cubicBezTo>
                  <a:pt x="2425415" y="746748"/>
                  <a:pt x="2460829" y="740464"/>
                  <a:pt x="2496610" y="738629"/>
                </a:cubicBezTo>
                <a:cubicBezTo>
                  <a:pt x="2615215" y="732546"/>
                  <a:pt x="2734001" y="730716"/>
                  <a:pt x="2852696" y="726759"/>
                </a:cubicBezTo>
                <a:cubicBezTo>
                  <a:pt x="2976961" y="717200"/>
                  <a:pt x="3001401" y="717073"/>
                  <a:pt x="3113826" y="703019"/>
                </a:cubicBezTo>
                <a:cubicBezTo>
                  <a:pt x="3141587" y="699549"/>
                  <a:pt x="3169387" y="696154"/>
                  <a:pt x="3196913" y="691149"/>
                </a:cubicBezTo>
                <a:cubicBezTo>
                  <a:pt x="3212963" y="688231"/>
                  <a:pt x="3228766" y="683966"/>
                  <a:pt x="3244391" y="679278"/>
                </a:cubicBezTo>
                <a:cubicBezTo>
                  <a:pt x="3268359" y="672087"/>
                  <a:pt x="3315609" y="655538"/>
                  <a:pt x="3315609" y="655538"/>
                </a:cubicBezTo>
                <a:cubicBezTo>
                  <a:pt x="3313058" y="545828"/>
                  <a:pt x="3335952" y="262106"/>
                  <a:pt x="3291870" y="85769"/>
                </a:cubicBezTo>
                <a:cubicBezTo>
                  <a:pt x="3284757" y="57315"/>
                  <a:pt x="3279844" y="33509"/>
                  <a:pt x="3244391" y="26418"/>
                </a:cubicBezTo>
                <a:cubicBezTo>
                  <a:pt x="3034321" y="-15598"/>
                  <a:pt x="3070267" y="-1298"/>
                  <a:pt x="3125696" y="26418"/>
                </a:cubicBezTo>
              </a:path>
            </a:pathLst>
          </a:custGeom>
          <a:solidFill>
            <a:srgbClr val="FFFFFF"/>
          </a:solidFill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 rot="21244126">
            <a:off x="2025884" y="4946043"/>
            <a:ext cx="1139476" cy="593509"/>
          </a:xfrm>
          <a:prstGeom prst="round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 rot="21244126">
            <a:off x="4043707" y="4851082"/>
            <a:ext cx="1139476" cy="593509"/>
          </a:xfrm>
          <a:prstGeom prst="round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Mutation</a:t>
            </a:r>
            <a:endParaRPr kumimoji="1" lang="zh-CN" altLang="en-US" dirty="0"/>
          </a:p>
        </p:txBody>
      </p:sp>
      <p:pic>
        <p:nvPicPr>
          <p:cNvPr id="4" name="Picture 3" descr="Screen Shot 2016-02-12 at 3.35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3261" y="1459025"/>
            <a:ext cx="2181463" cy="2171456"/>
          </a:xfrm>
          <a:prstGeom prst="rect">
            <a:avLst/>
          </a:prstGeom>
        </p:spPr>
      </p:pic>
      <p:pic>
        <p:nvPicPr>
          <p:cNvPr id="3" name="Picture 2" descr="Screen Shot 2016-02-12 at 9.02.0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1518" y="1418608"/>
            <a:ext cx="2161450" cy="21814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4517" y="973356"/>
            <a:ext cx="2398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alibri"/>
                <a:cs typeface="Calibri"/>
              </a:rPr>
              <a:t>Species * parent1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8171" y="973356"/>
            <a:ext cx="2398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alibri"/>
                <a:cs typeface="Calibri"/>
              </a:rPr>
              <a:t>Species * parent2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541994" y="2312009"/>
            <a:ext cx="3319315" cy="881072"/>
          </a:xfrm>
          <a:custGeom>
            <a:avLst/>
            <a:gdLst>
              <a:gd name="connsiteX0" fmla="*/ 3208783 w 3319315"/>
              <a:gd name="connsiteY0" fmla="*/ 73899 h 881072"/>
              <a:gd name="connsiteX1" fmla="*/ 2971392 w 3319315"/>
              <a:gd name="connsiteY1" fmla="*/ 97639 h 881072"/>
              <a:gd name="connsiteX2" fmla="*/ 2484741 w 3319315"/>
              <a:gd name="connsiteY2" fmla="*/ 109509 h 881072"/>
              <a:gd name="connsiteX3" fmla="*/ 2342306 w 3319315"/>
              <a:gd name="connsiteY3" fmla="*/ 121380 h 881072"/>
              <a:gd name="connsiteX4" fmla="*/ 2235480 w 3319315"/>
              <a:gd name="connsiteY4" fmla="*/ 133250 h 881072"/>
              <a:gd name="connsiteX5" fmla="*/ 1950611 w 3319315"/>
              <a:gd name="connsiteY5" fmla="*/ 156990 h 881072"/>
              <a:gd name="connsiteX6" fmla="*/ 1748829 w 3319315"/>
              <a:gd name="connsiteY6" fmla="*/ 180731 h 881072"/>
              <a:gd name="connsiteX7" fmla="*/ 1618264 w 3319315"/>
              <a:gd name="connsiteY7" fmla="*/ 192601 h 881072"/>
              <a:gd name="connsiteX8" fmla="*/ 1523307 w 3319315"/>
              <a:gd name="connsiteY8" fmla="*/ 204471 h 881072"/>
              <a:gd name="connsiteX9" fmla="*/ 1345264 w 3319315"/>
              <a:gd name="connsiteY9" fmla="*/ 216341 h 881072"/>
              <a:gd name="connsiteX10" fmla="*/ 407570 w 3319315"/>
              <a:gd name="connsiteY10" fmla="*/ 251952 h 881072"/>
              <a:gd name="connsiteX11" fmla="*/ 288875 w 3319315"/>
              <a:gd name="connsiteY11" fmla="*/ 275692 h 881072"/>
              <a:gd name="connsiteX12" fmla="*/ 63354 w 3319315"/>
              <a:gd name="connsiteY12" fmla="*/ 287562 h 881072"/>
              <a:gd name="connsiteX13" fmla="*/ 27745 w 3319315"/>
              <a:gd name="connsiteY13" fmla="*/ 299432 h 881072"/>
              <a:gd name="connsiteX14" fmla="*/ 15875 w 3319315"/>
              <a:gd name="connsiteY14" fmla="*/ 465615 h 881072"/>
              <a:gd name="connsiteX15" fmla="*/ 39614 w 3319315"/>
              <a:gd name="connsiteY15" fmla="*/ 548706 h 881072"/>
              <a:gd name="connsiteX16" fmla="*/ 51484 w 3319315"/>
              <a:gd name="connsiteY16" fmla="*/ 619927 h 881072"/>
              <a:gd name="connsiteX17" fmla="*/ 51484 w 3319315"/>
              <a:gd name="connsiteY17" fmla="*/ 869201 h 881072"/>
              <a:gd name="connsiteX18" fmla="*/ 87093 w 3319315"/>
              <a:gd name="connsiteY18" fmla="*/ 881072 h 881072"/>
              <a:gd name="connsiteX19" fmla="*/ 466918 w 3319315"/>
              <a:gd name="connsiteY19" fmla="*/ 869201 h 881072"/>
              <a:gd name="connsiteX20" fmla="*/ 1416482 w 3319315"/>
              <a:gd name="connsiteY20" fmla="*/ 845461 h 881072"/>
              <a:gd name="connsiteX21" fmla="*/ 1547047 w 3319315"/>
              <a:gd name="connsiteY21" fmla="*/ 833591 h 881072"/>
              <a:gd name="connsiteX22" fmla="*/ 1926872 w 3319315"/>
              <a:gd name="connsiteY22" fmla="*/ 809850 h 881072"/>
              <a:gd name="connsiteX23" fmla="*/ 2081176 w 3319315"/>
              <a:gd name="connsiteY23" fmla="*/ 786110 h 881072"/>
              <a:gd name="connsiteX24" fmla="*/ 2389784 w 3319315"/>
              <a:gd name="connsiteY24" fmla="*/ 750499 h 881072"/>
              <a:gd name="connsiteX25" fmla="*/ 2496610 w 3319315"/>
              <a:gd name="connsiteY25" fmla="*/ 738629 h 881072"/>
              <a:gd name="connsiteX26" fmla="*/ 2852696 w 3319315"/>
              <a:gd name="connsiteY26" fmla="*/ 726759 h 881072"/>
              <a:gd name="connsiteX27" fmla="*/ 3113826 w 3319315"/>
              <a:gd name="connsiteY27" fmla="*/ 703019 h 881072"/>
              <a:gd name="connsiteX28" fmla="*/ 3196913 w 3319315"/>
              <a:gd name="connsiteY28" fmla="*/ 691149 h 881072"/>
              <a:gd name="connsiteX29" fmla="*/ 3244391 w 3319315"/>
              <a:gd name="connsiteY29" fmla="*/ 679278 h 881072"/>
              <a:gd name="connsiteX30" fmla="*/ 3315609 w 3319315"/>
              <a:gd name="connsiteY30" fmla="*/ 655538 h 881072"/>
              <a:gd name="connsiteX31" fmla="*/ 3291870 w 3319315"/>
              <a:gd name="connsiteY31" fmla="*/ 85769 h 881072"/>
              <a:gd name="connsiteX32" fmla="*/ 3244391 w 3319315"/>
              <a:gd name="connsiteY32" fmla="*/ 26418 h 881072"/>
              <a:gd name="connsiteX33" fmla="*/ 3125696 w 3319315"/>
              <a:gd name="connsiteY33" fmla="*/ 26418 h 88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319315" h="881072">
                <a:moveTo>
                  <a:pt x="3208783" y="73899"/>
                </a:moveTo>
                <a:cubicBezTo>
                  <a:pt x="3103775" y="94901"/>
                  <a:pt x="3132228" y="91895"/>
                  <a:pt x="2971392" y="97639"/>
                </a:cubicBezTo>
                <a:cubicBezTo>
                  <a:pt x="2809230" y="103431"/>
                  <a:pt x="2646958" y="105552"/>
                  <a:pt x="2484741" y="109509"/>
                </a:cubicBezTo>
                <a:lnTo>
                  <a:pt x="2342306" y="121380"/>
                </a:lnTo>
                <a:cubicBezTo>
                  <a:pt x="2306640" y="124777"/>
                  <a:pt x="2271161" y="130006"/>
                  <a:pt x="2235480" y="133250"/>
                </a:cubicBezTo>
                <a:cubicBezTo>
                  <a:pt x="2059573" y="149242"/>
                  <a:pt x="2113940" y="139797"/>
                  <a:pt x="1950611" y="156990"/>
                </a:cubicBezTo>
                <a:cubicBezTo>
                  <a:pt x="1591015" y="194844"/>
                  <a:pt x="2144669" y="141144"/>
                  <a:pt x="1748829" y="180731"/>
                </a:cubicBezTo>
                <a:lnTo>
                  <a:pt x="1618264" y="192601"/>
                </a:lnTo>
                <a:cubicBezTo>
                  <a:pt x="1586541" y="195940"/>
                  <a:pt x="1555086" y="201708"/>
                  <a:pt x="1523307" y="204471"/>
                </a:cubicBezTo>
                <a:cubicBezTo>
                  <a:pt x="1464051" y="209624"/>
                  <a:pt x="1404672" y="213419"/>
                  <a:pt x="1345264" y="216341"/>
                </a:cubicBezTo>
                <a:cubicBezTo>
                  <a:pt x="873135" y="239561"/>
                  <a:pt x="834810" y="239004"/>
                  <a:pt x="407570" y="251952"/>
                </a:cubicBezTo>
                <a:cubicBezTo>
                  <a:pt x="366915" y="262116"/>
                  <a:pt x="331673" y="272268"/>
                  <a:pt x="288875" y="275692"/>
                </a:cubicBezTo>
                <a:cubicBezTo>
                  <a:pt x="213837" y="281695"/>
                  <a:pt x="138528" y="283605"/>
                  <a:pt x="63354" y="287562"/>
                </a:cubicBezTo>
                <a:cubicBezTo>
                  <a:pt x="51484" y="291519"/>
                  <a:pt x="37515" y="291616"/>
                  <a:pt x="27745" y="299432"/>
                </a:cubicBezTo>
                <a:cubicBezTo>
                  <a:pt x="-22470" y="339606"/>
                  <a:pt x="9561" y="418257"/>
                  <a:pt x="15875" y="465615"/>
                </a:cubicBezTo>
                <a:cubicBezTo>
                  <a:pt x="24490" y="530234"/>
                  <a:pt x="27410" y="493785"/>
                  <a:pt x="39614" y="548706"/>
                </a:cubicBezTo>
                <a:cubicBezTo>
                  <a:pt x="44835" y="572201"/>
                  <a:pt x="47527" y="596187"/>
                  <a:pt x="51484" y="619927"/>
                </a:cubicBezTo>
                <a:cubicBezTo>
                  <a:pt x="35831" y="713848"/>
                  <a:pt x="23195" y="756042"/>
                  <a:pt x="51484" y="869201"/>
                </a:cubicBezTo>
                <a:cubicBezTo>
                  <a:pt x="54518" y="881339"/>
                  <a:pt x="75223" y="877115"/>
                  <a:pt x="87093" y="881072"/>
                </a:cubicBezTo>
                <a:lnTo>
                  <a:pt x="466918" y="869201"/>
                </a:lnTo>
                <a:lnTo>
                  <a:pt x="1416482" y="845461"/>
                </a:lnTo>
                <a:cubicBezTo>
                  <a:pt x="1460004" y="841504"/>
                  <a:pt x="1503437" y="836405"/>
                  <a:pt x="1547047" y="833591"/>
                </a:cubicBezTo>
                <a:cubicBezTo>
                  <a:pt x="1775707" y="818838"/>
                  <a:pt x="1739345" y="828604"/>
                  <a:pt x="1926872" y="809850"/>
                </a:cubicBezTo>
                <a:cubicBezTo>
                  <a:pt x="2165855" y="785950"/>
                  <a:pt x="1912118" y="810262"/>
                  <a:pt x="2081176" y="786110"/>
                </a:cubicBezTo>
                <a:cubicBezTo>
                  <a:pt x="2242475" y="763067"/>
                  <a:pt x="2250034" y="765211"/>
                  <a:pt x="2389784" y="750499"/>
                </a:cubicBezTo>
                <a:cubicBezTo>
                  <a:pt x="2425415" y="746748"/>
                  <a:pt x="2460829" y="740464"/>
                  <a:pt x="2496610" y="738629"/>
                </a:cubicBezTo>
                <a:cubicBezTo>
                  <a:pt x="2615215" y="732546"/>
                  <a:pt x="2734001" y="730716"/>
                  <a:pt x="2852696" y="726759"/>
                </a:cubicBezTo>
                <a:cubicBezTo>
                  <a:pt x="2976961" y="717200"/>
                  <a:pt x="3001401" y="717073"/>
                  <a:pt x="3113826" y="703019"/>
                </a:cubicBezTo>
                <a:cubicBezTo>
                  <a:pt x="3141587" y="699549"/>
                  <a:pt x="3169387" y="696154"/>
                  <a:pt x="3196913" y="691149"/>
                </a:cubicBezTo>
                <a:cubicBezTo>
                  <a:pt x="3212963" y="688231"/>
                  <a:pt x="3228766" y="683966"/>
                  <a:pt x="3244391" y="679278"/>
                </a:cubicBezTo>
                <a:cubicBezTo>
                  <a:pt x="3268359" y="672087"/>
                  <a:pt x="3315609" y="655538"/>
                  <a:pt x="3315609" y="655538"/>
                </a:cubicBezTo>
                <a:cubicBezTo>
                  <a:pt x="3313058" y="545828"/>
                  <a:pt x="3335952" y="262106"/>
                  <a:pt x="3291870" y="85769"/>
                </a:cubicBezTo>
                <a:cubicBezTo>
                  <a:pt x="3284757" y="57315"/>
                  <a:pt x="3279844" y="33509"/>
                  <a:pt x="3244391" y="26418"/>
                </a:cubicBezTo>
                <a:cubicBezTo>
                  <a:pt x="3034321" y="-15598"/>
                  <a:pt x="3070267" y="-1298"/>
                  <a:pt x="3125696" y="26418"/>
                </a:cubicBezTo>
              </a:path>
            </a:pathLst>
          </a:custGeom>
          <a:solidFill>
            <a:srgbClr val="FFFFFF"/>
          </a:solidFill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4919952" y="2227005"/>
            <a:ext cx="3319315" cy="881072"/>
          </a:xfrm>
          <a:custGeom>
            <a:avLst/>
            <a:gdLst>
              <a:gd name="connsiteX0" fmla="*/ 3208783 w 3319315"/>
              <a:gd name="connsiteY0" fmla="*/ 73899 h 881072"/>
              <a:gd name="connsiteX1" fmla="*/ 2971392 w 3319315"/>
              <a:gd name="connsiteY1" fmla="*/ 97639 h 881072"/>
              <a:gd name="connsiteX2" fmla="*/ 2484741 w 3319315"/>
              <a:gd name="connsiteY2" fmla="*/ 109509 h 881072"/>
              <a:gd name="connsiteX3" fmla="*/ 2342306 w 3319315"/>
              <a:gd name="connsiteY3" fmla="*/ 121380 h 881072"/>
              <a:gd name="connsiteX4" fmla="*/ 2235480 w 3319315"/>
              <a:gd name="connsiteY4" fmla="*/ 133250 h 881072"/>
              <a:gd name="connsiteX5" fmla="*/ 1950611 w 3319315"/>
              <a:gd name="connsiteY5" fmla="*/ 156990 h 881072"/>
              <a:gd name="connsiteX6" fmla="*/ 1748829 w 3319315"/>
              <a:gd name="connsiteY6" fmla="*/ 180731 h 881072"/>
              <a:gd name="connsiteX7" fmla="*/ 1618264 w 3319315"/>
              <a:gd name="connsiteY7" fmla="*/ 192601 h 881072"/>
              <a:gd name="connsiteX8" fmla="*/ 1523307 w 3319315"/>
              <a:gd name="connsiteY8" fmla="*/ 204471 h 881072"/>
              <a:gd name="connsiteX9" fmla="*/ 1345264 w 3319315"/>
              <a:gd name="connsiteY9" fmla="*/ 216341 h 881072"/>
              <a:gd name="connsiteX10" fmla="*/ 407570 w 3319315"/>
              <a:gd name="connsiteY10" fmla="*/ 251952 h 881072"/>
              <a:gd name="connsiteX11" fmla="*/ 288875 w 3319315"/>
              <a:gd name="connsiteY11" fmla="*/ 275692 h 881072"/>
              <a:gd name="connsiteX12" fmla="*/ 63354 w 3319315"/>
              <a:gd name="connsiteY12" fmla="*/ 287562 h 881072"/>
              <a:gd name="connsiteX13" fmla="*/ 27745 w 3319315"/>
              <a:gd name="connsiteY13" fmla="*/ 299432 h 881072"/>
              <a:gd name="connsiteX14" fmla="*/ 15875 w 3319315"/>
              <a:gd name="connsiteY14" fmla="*/ 465615 h 881072"/>
              <a:gd name="connsiteX15" fmla="*/ 39614 w 3319315"/>
              <a:gd name="connsiteY15" fmla="*/ 548706 h 881072"/>
              <a:gd name="connsiteX16" fmla="*/ 51484 w 3319315"/>
              <a:gd name="connsiteY16" fmla="*/ 619927 h 881072"/>
              <a:gd name="connsiteX17" fmla="*/ 51484 w 3319315"/>
              <a:gd name="connsiteY17" fmla="*/ 869201 h 881072"/>
              <a:gd name="connsiteX18" fmla="*/ 87093 w 3319315"/>
              <a:gd name="connsiteY18" fmla="*/ 881072 h 881072"/>
              <a:gd name="connsiteX19" fmla="*/ 466918 w 3319315"/>
              <a:gd name="connsiteY19" fmla="*/ 869201 h 881072"/>
              <a:gd name="connsiteX20" fmla="*/ 1416482 w 3319315"/>
              <a:gd name="connsiteY20" fmla="*/ 845461 h 881072"/>
              <a:gd name="connsiteX21" fmla="*/ 1547047 w 3319315"/>
              <a:gd name="connsiteY21" fmla="*/ 833591 h 881072"/>
              <a:gd name="connsiteX22" fmla="*/ 1926872 w 3319315"/>
              <a:gd name="connsiteY22" fmla="*/ 809850 h 881072"/>
              <a:gd name="connsiteX23" fmla="*/ 2081176 w 3319315"/>
              <a:gd name="connsiteY23" fmla="*/ 786110 h 881072"/>
              <a:gd name="connsiteX24" fmla="*/ 2389784 w 3319315"/>
              <a:gd name="connsiteY24" fmla="*/ 750499 h 881072"/>
              <a:gd name="connsiteX25" fmla="*/ 2496610 w 3319315"/>
              <a:gd name="connsiteY25" fmla="*/ 738629 h 881072"/>
              <a:gd name="connsiteX26" fmla="*/ 2852696 w 3319315"/>
              <a:gd name="connsiteY26" fmla="*/ 726759 h 881072"/>
              <a:gd name="connsiteX27" fmla="*/ 3113826 w 3319315"/>
              <a:gd name="connsiteY27" fmla="*/ 703019 h 881072"/>
              <a:gd name="connsiteX28" fmla="*/ 3196913 w 3319315"/>
              <a:gd name="connsiteY28" fmla="*/ 691149 h 881072"/>
              <a:gd name="connsiteX29" fmla="*/ 3244391 w 3319315"/>
              <a:gd name="connsiteY29" fmla="*/ 679278 h 881072"/>
              <a:gd name="connsiteX30" fmla="*/ 3315609 w 3319315"/>
              <a:gd name="connsiteY30" fmla="*/ 655538 h 881072"/>
              <a:gd name="connsiteX31" fmla="*/ 3291870 w 3319315"/>
              <a:gd name="connsiteY31" fmla="*/ 85769 h 881072"/>
              <a:gd name="connsiteX32" fmla="*/ 3244391 w 3319315"/>
              <a:gd name="connsiteY32" fmla="*/ 26418 h 881072"/>
              <a:gd name="connsiteX33" fmla="*/ 3125696 w 3319315"/>
              <a:gd name="connsiteY33" fmla="*/ 26418 h 88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319315" h="881072">
                <a:moveTo>
                  <a:pt x="3208783" y="73899"/>
                </a:moveTo>
                <a:cubicBezTo>
                  <a:pt x="3103775" y="94901"/>
                  <a:pt x="3132228" y="91895"/>
                  <a:pt x="2971392" y="97639"/>
                </a:cubicBezTo>
                <a:cubicBezTo>
                  <a:pt x="2809230" y="103431"/>
                  <a:pt x="2646958" y="105552"/>
                  <a:pt x="2484741" y="109509"/>
                </a:cubicBezTo>
                <a:lnTo>
                  <a:pt x="2342306" y="121380"/>
                </a:lnTo>
                <a:cubicBezTo>
                  <a:pt x="2306640" y="124777"/>
                  <a:pt x="2271161" y="130006"/>
                  <a:pt x="2235480" y="133250"/>
                </a:cubicBezTo>
                <a:cubicBezTo>
                  <a:pt x="2059573" y="149242"/>
                  <a:pt x="2113940" y="139797"/>
                  <a:pt x="1950611" y="156990"/>
                </a:cubicBezTo>
                <a:cubicBezTo>
                  <a:pt x="1591015" y="194844"/>
                  <a:pt x="2144669" y="141144"/>
                  <a:pt x="1748829" y="180731"/>
                </a:cubicBezTo>
                <a:lnTo>
                  <a:pt x="1618264" y="192601"/>
                </a:lnTo>
                <a:cubicBezTo>
                  <a:pt x="1586541" y="195940"/>
                  <a:pt x="1555086" y="201708"/>
                  <a:pt x="1523307" y="204471"/>
                </a:cubicBezTo>
                <a:cubicBezTo>
                  <a:pt x="1464051" y="209624"/>
                  <a:pt x="1404672" y="213419"/>
                  <a:pt x="1345264" y="216341"/>
                </a:cubicBezTo>
                <a:cubicBezTo>
                  <a:pt x="873135" y="239561"/>
                  <a:pt x="834810" y="239004"/>
                  <a:pt x="407570" y="251952"/>
                </a:cubicBezTo>
                <a:cubicBezTo>
                  <a:pt x="366915" y="262116"/>
                  <a:pt x="331673" y="272268"/>
                  <a:pt x="288875" y="275692"/>
                </a:cubicBezTo>
                <a:cubicBezTo>
                  <a:pt x="213837" y="281695"/>
                  <a:pt x="138528" y="283605"/>
                  <a:pt x="63354" y="287562"/>
                </a:cubicBezTo>
                <a:cubicBezTo>
                  <a:pt x="51484" y="291519"/>
                  <a:pt x="37515" y="291616"/>
                  <a:pt x="27745" y="299432"/>
                </a:cubicBezTo>
                <a:cubicBezTo>
                  <a:pt x="-22470" y="339606"/>
                  <a:pt x="9561" y="418257"/>
                  <a:pt x="15875" y="465615"/>
                </a:cubicBezTo>
                <a:cubicBezTo>
                  <a:pt x="24490" y="530234"/>
                  <a:pt x="27410" y="493785"/>
                  <a:pt x="39614" y="548706"/>
                </a:cubicBezTo>
                <a:cubicBezTo>
                  <a:pt x="44835" y="572201"/>
                  <a:pt x="47527" y="596187"/>
                  <a:pt x="51484" y="619927"/>
                </a:cubicBezTo>
                <a:cubicBezTo>
                  <a:pt x="35831" y="713848"/>
                  <a:pt x="23195" y="756042"/>
                  <a:pt x="51484" y="869201"/>
                </a:cubicBezTo>
                <a:cubicBezTo>
                  <a:pt x="54518" y="881339"/>
                  <a:pt x="75223" y="877115"/>
                  <a:pt x="87093" y="881072"/>
                </a:cubicBezTo>
                <a:lnTo>
                  <a:pt x="466918" y="869201"/>
                </a:lnTo>
                <a:lnTo>
                  <a:pt x="1416482" y="845461"/>
                </a:lnTo>
                <a:cubicBezTo>
                  <a:pt x="1460004" y="841504"/>
                  <a:pt x="1503437" y="836405"/>
                  <a:pt x="1547047" y="833591"/>
                </a:cubicBezTo>
                <a:cubicBezTo>
                  <a:pt x="1775707" y="818838"/>
                  <a:pt x="1739345" y="828604"/>
                  <a:pt x="1926872" y="809850"/>
                </a:cubicBezTo>
                <a:cubicBezTo>
                  <a:pt x="2165855" y="785950"/>
                  <a:pt x="1912118" y="810262"/>
                  <a:pt x="2081176" y="786110"/>
                </a:cubicBezTo>
                <a:cubicBezTo>
                  <a:pt x="2242475" y="763067"/>
                  <a:pt x="2250034" y="765211"/>
                  <a:pt x="2389784" y="750499"/>
                </a:cubicBezTo>
                <a:cubicBezTo>
                  <a:pt x="2425415" y="746748"/>
                  <a:pt x="2460829" y="740464"/>
                  <a:pt x="2496610" y="738629"/>
                </a:cubicBezTo>
                <a:cubicBezTo>
                  <a:pt x="2615215" y="732546"/>
                  <a:pt x="2734001" y="730716"/>
                  <a:pt x="2852696" y="726759"/>
                </a:cubicBezTo>
                <a:cubicBezTo>
                  <a:pt x="2976961" y="717200"/>
                  <a:pt x="3001401" y="717073"/>
                  <a:pt x="3113826" y="703019"/>
                </a:cubicBezTo>
                <a:cubicBezTo>
                  <a:pt x="3141587" y="699549"/>
                  <a:pt x="3169387" y="696154"/>
                  <a:pt x="3196913" y="691149"/>
                </a:cubicBezTo>
                <a:cubicBezTo>
                  <a:pt x="3212963" y="688231"/>
                  <a:pt x="3228766" y="683966"/>
                  <a:pt x="3244391" y="679278"/>
                </a:cubicBezTo>
                <a:cubicBezTo>
                  <a:pt x="3268359" y="672087"/>
                  <a:pt x="3315609" y="655538"/>
                  <a:pt x="3315609" y="655538"/>
                </a:cubicBezTo>
                <a:cubicBezTo>
                  <a:pt x="3313058" y="545828"/>
                  <a:pt x="3335952" y="262106"/>
                  <a:pt x="3291870" y="85769"/>
                </a:cubicBezTo>
                <a:cubicBezTo>
                  <a:pt x="3284757" y="57315"/>
                  <a:pt x="3279844" y="33509"/>
                  <a:pt x="3244391" y="26418"/>
                </a:cubicBezTo>
                <a:cubicBezTo>
                  <a:pt x="3034321" y="-15598"/>
                  <a:pt x="3070267" y="-1298"/>
                  <a:pt x="3125696" y="26418"/>
                </a:cubicBezTo>
              </a:path>
            </a:pathLst>
          </a:custGeom>
          <a:solidFill>
            <a:srgbClr val="FFFFFF"/>
          </a:solidFill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21416995">
            <a:off x="592855" y="2635181"/>
            <a:ext cx="3093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latin typeface="Courier"/>
                <a:cs typeface="Courier"/>
              </a:rPr>
              <a:t>010101111101110110101</a:t>
            </a:r>
            <a:endParaRPr kumimoji="1" lang="zh-CN" altLang="en-US" b="1" dirty="0">
              <a:latin typeface="Courier"/>
              <a:cs typeface="Courier"/>
            </a:endParaRPr>
          </a:p>
        </p:txBody>
      </p:sp>
      <p:sp>
        <p:nvSpPr>
          <p:cNvPr id="14" name="TextBox 13"/>
          <p:cNvSpPr txBox="1"/>
          <p:nvPr/>
        </p:nvSpPr>
        <p:spPr>
          <a:xfrm rot="21416995">
            <a:off x="5077636" y="2514567"/>
            <a:ext cx="3093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latin typeface="Courier"/>
                <a:cs typeface="Courier"/>
              </a:rPr>
              <a:t>110100110011001010110</a:t>
            </a:r>
            <a:endParaRPr kumimoji="1" lang="zh-CN" altLang="en-US" b="1" dirty="0">
              <a:latin typeface="Courier"/>
              <a:cs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 rot="21416995">
            <a:off x="2098383" y="5019176"/>
            <a:ext cx="3093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latin typeface="Courier"/>
                <a:cs typeface="Courier"/>
              </a:rPr>
              <a:t>01</a:t>
            </a:r>
            <a:r>
              <a:rPr kumimoji="1" lang="en-US" altLang="zh-CN" b="1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  <a:r>
              <a:rPr kumimoji="1" lang="en-US" altLang="zh-CN" b="1" dirty="0" smtClean="0">
                <a:latin typeface="Courier"/>
                <a:cs typeface="Courier"/>
              </a:rPr>
              <a:t>101111001100110</a:t>
            </a:r>
            <a:r>
              <a:rPr kumimoji="1" lang="en-US" altLang="zh-CN" b="1" dirty="0" smtClean="0">
                <a:solidFill>
                  <a:srgbClr val="FF0000"/>
                </a:solidFill>
                <a:latin typeface="Courier"/>
                <a:cs typeface="Courier"/>
              </a:rPr>
              <a:t>0</a:t>
            </a:r>
            <a:r>
              <a:rPr kumimoji="1" lang="en-US" altLang="zh-CN" b="1" dirty="0" smtClean="0">
                <a:latin typeface="Courier"/>
                <a:cs typeface="Courier"/>
              </a:rPr>
              <a:t>01</a:t>
            </a:r>
            <a:endParaRPr kumimoji="1" lang="zh-CN" altLang="en-US" b="1" dirty="0">
              <a:latin typeface="Courier"/>
              <a:cs typeface="Courier"/>
            </a:endParaRPr>
          </a:p>
        </p:txBody>
      </p:sp>
      <p:sp>
        <p:nvSpPr>
          <p:cNvPr id="17" name="Rounded Rectangle 16"/>
          <p:cNvSpPr/>
          <p:nvPr/>
        </p:nvSpPr>
        <p:spPr>
          <a:xfrm rot="21244126">
            <a:off x="557869" y="2587701"/>
            <a:ext cx="1139476" cy="593509"/>
          </a:xfrm>
          <a:prstGeom prst="round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 rot="21244126">
            <a:off x="2633135" y="2431476"/>
            <a:ext cx="1139476" cy="593509"/>
          </a:xfrm>
          <a:prstGeom prst="round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 rot="21244126">
            <a:off x="5980347" y="2407736"/>
            <a:ext cx="1139476" cy="593509"/>
          </a:xfrm>
          <a:prstGeom prst="round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 bwMode="auto">
          <a:xfrm>
            <a:off x="1281910" y="3359263"/>
            <a:ext cx="1091998" cy="14006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>
            <a:off x="3535219" y="3096207"/>
            <a:ext cx="1070164" cy="156877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/>
          <p:nvPr/>
        </p:nvCxnSpPr>
        <p:spPr bwMode="auto">
          <a:xfrm flipH="1">
            <a:off x="3430298" y="3082425"/>
            <a:ext cx="3165359" cy="168939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Rounded Rectangle 25"/>
          <p:cNvSpPr/>
          <p:nvPr/>
        </p:nvSpPr>
        <p:spPr>
          <a:xfrm rot="21244126">
            <a:off x="3117883" y="4934172"/>
            <a:ext cx="1139476" cy="593509"/>
          </a:xfrm>
          <a:prstGeom prst="round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48703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Mate</a:t>
            </a:r>
            <a:endParaRPr kumimoji="1" lang="zh-CN" altLang="en-US" dirty="0"/>
          </a:p>
        </p:txBody>
      </p:sp>
      <p:pic>
        <p:nvPicPr>
          <p:cNvPr id="4" name="Picture 3" descr="Screen Shot 2016-02-12 at 3.35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3261" y="1459025"/>
            <a:ext cx="2181463" cy="2171456"/>
          </a:xfrm>
          <a:prstGeom prst="rect">
            <a:avLst/>
          </a:prstGeom>
        </p:spPr>
      </p:pic>
      <p:pic>
        <p:nvPicPr>
          <p:cNvPr id="3" name="Picture 2" descr="Screen Shot 2016-02-12 at 9.02.0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1518" y="1418608"/>
            <a:ext cx="2161450" cy="21814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4517" y="973356"/>
            <a:ext cx="2398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alibri"/>
                <a:cs typeface="Calibri"/>
              </a:rPr>
              <a:t>Species * parent1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8171" y="973356"/>
            <a:ext cx="2398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alibri"/>
                <a:cs typeface="Calibri"/>
              </a:rPr>
              <a:t>Species * parent2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0454" y="6336985"/>
            <a:ext cx="2002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alibri"/>
                <a:cs typeface="Calibri"/>
              </a:rPr>
              <a:t>Species * child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124224" y="4256414"/>
            <a:ext cx="2186018" cy="2202459"/>
            <a:chOff x="3124224" y="4256414"/>
            <a:chExt cx="2186018" cy="2202459"/>
          </a:xfrm>
        </p:grpSpPr>
        <p:pic>
          <p:nvPicPr>
            <p:cNvPr id="7" name="Picture 6" descr="Screen Shot 2016-02-12 at 3.35.51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24224" y="4256414"/>
              <a:ext cx="2181463" cy="2171456"/>
            </a:xfrm>
            <a:prstGeom prst="rect">
              <a:avLst/>
            </a:prstGeom>
          </p:spPr>
        </p:pic>
        <p:pic>
          <p:nvPicPr>
            <p:cNvPr id="9" name="Picture 8" descr="Screen Shot 2016-02-12 at 9.02.04 AM.png"/>
            <p:cNvPicPr>
              <a:picLocks noChangeAspect="1"/>
            </p:cNvPicPr>
            <p:nvPr/>
          </p:nvPicPr>
          <p:blipFill>
            <a:blip r:embed="rId3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48792" y="4277410"/>
              <a:ext cx="2161450" cy="2181463"/>
            </a:xfrm>
            <a:prstGeom prst="rect">
              <a:avLst/>
            </a:prstGeom>
          </p:spPr>
        </p:pic>
      </p:grpSp>
      <p:sp>
        <p:nvSpPr>
          <p:cNvPr id="11" name="Freeform 10"/>
          <p:cNvSpPr/>
          <p:nvPr/>
        </p:nvSpPr>
        <p:spPr>
          <a:xfrm>
            <a:off x="4635082" y="5004629"/>
            <a:ext cx="3319315" cy="881072"/>
          </a:xfrm>
          <a:custGeom>
            <a:avLst/>
            <a:gdLst>
              <a:gd name="connsiteX0" fmla="*/ 3208783 w 3319315"/>
              <a:gd name="connsiteY0" fmla="*/ 73899 h 881072"/>
              <a:gd name="connsiteX1" fmla="*/ 2971392 w 3319315"/>
              <a:gd name="connsiteY1" fmla="*/ 97639 h 881072"/>
              <a:gd name="connsiteX2" fmla="*/ 2484741 w 3319315"/>
              <a:gd name="connsiteY2" fmla="*/ 109509 h 881072"/>
              <a:gd name="connsiteX3" fmla="*/ 2342306 w 3319315"/>
              <a:gd name="connsiteY3" fmla="*/ 121380 h 881072"/>
              <a:gd name="connsiteX4" fmla="*/ 2235480 w 3319315"/>
              <a:gd name="connsiteY4" fmla="*/ 133250 h 881072"/>
              <a:gd name="connsiteX5" fmla="*/ 1950611 w 3319315"/>
              <a:gd name="connsiteY5" fmla="*/ 156990 h 881072"/>
              <a:gd name="connsiteX6" fmla="*/ 1748829 w 3319315"/>
              <a:gd name="connsiteY6" fmla="*/ 180731 h 881072"/>
              <a:gd name="connsiteX7" fmla="*/ 1618264 w 3319315"/>
              <a:gd name="connsiteY7" fmla="*/ 192601 h 881072"/>
              <a:gd name="connsiteX8" fmla="*/ 1523307 w 3319315"/>
              <a:gd name="connsiteY8" fmla="*/ 204471 h 881072"/>
              <a:gd name="connsiteX9" fmla="*/ 1345264 w 3319315"/>
              <a:gd name="connsiteY9" fmla="*/ 216341 h 881072"/>
              <a:gd name="connsiteX10" fmla="*/ 407570 w 3319315"/>
              <a:gd name="connsiteY10" fmla="*/ 251952 h 881072"/>
              <a:gd name="connsiteX11" fmla="*/ 288875 w 3319315"/>
              <a:gd name="connsiteY11" fmla="*/ 275692 h 881072"/>
              <a:gd name="connsiteX12" fmla="*/ 63354 w 3319315"/>
              <a:gd name="connsiteY12" fmla="*/ 287562 h 881072"/>
              <a:gd name="connsiteX13" fmla="*/ 27745 w 3319315"/>
              <a:gd name="connsiteY13" fmla="*/ 299432 h 881072"/>
              <a:gd name="connsiteX14" fmla="*/ 15875 w 3319315"/>
              <a:gd name="connsiteY14" fmla="*/ 465615 h 881072"/>
              <a:gd name="connsiteX15" fmla="*/ 39614 w 3319315"/>
              <a:gd name="connsiteY15" fmla="*/ 548706 h 881072"/>
              <a:gd name="connsiteX16" fmla="*/ 51484 w 3319315"/>
              <a:gd name="connsiteY16" fmla="*/ 619927 h 881072"/>
              <a:gd name="connsiteX17" fmla="*/ 51484 w 3319315"/>
              <a:gd name="connsiteY17" fmla="*/ 869201 h 881072"/>
              <a:gd name="connsiteX18" fmla="*/ 87093 w 3319315"/>
              <a:gd name="connsiteY18" fmla="*/ 881072 h 881072"/>
              <a:gd name="connsiteX19" fmla="*/ 466918 w 3319315"/>
              <a:gd name="connsiteY19" fmla="*/ 869201 h 881072"/>
              <a:gd name="connsiteX20" fmla="*/ 1416482 w 3319315"/>
              <a:gd name="connsiteY20" fmla="*/ 845461 h 881072"/>
              <a:gd name="connsiteX21" fmla="*/ 1547047 w 3319315"/>
              <a:gd name="connsiteY21" fmla="*/ 833591 h 881072"/>
              <a:gd name="connsiteX22" fmla="*/ 1926872 w 3319315"/>
              <a:gd name="connsiteY22" fmla="*/ 809850 h 881072"/>
              <a:gd name="connsiteX23" fmla="*/ 2081176 w 3319315"/>
              <a:gd name="connsiteY23" fmla="*/ 786110 h 881072"/>
              <a:gd name="connsiteX24" fmla="*/ 2389784 w 3319315"/>
              <a:gd name="connsiteY24" fmla="*/ 750499 h 881072"/>
              <a:gd name="connsiteX25" fmla="*/ 2496610 w 3319315"/>
              <a:gd name="connsiteY25" fmla="*/ 738629 h 881072"/>
              <a:gd name="connsiteX26" fmla="*/ 2852696 w 3319315"/>
              <a:gd name="connsiteY26" fmla="*/ 726759 h 881072"/>
              <a:gd name="connsiteX27" fmla="*/ 3113826 w 3319315"/>
              <a:gd name="connsiteY27" fmla="*/ 703019 h 881072"/>
              <a:gd name="connsiteX28" fmla="*/ 3196913 w 3319315"/>
              <a:gd name="connsiteY28" fmla="*/ 691149 h 881072"/>
              <a:gd name="connsiteX29" fmla="*/ 3244391 w 3319315"/>
              <a:gd name="connsiteY29" fmla="*/ 679278 h 881072"/>
              <a:gd name="connsiteX30" fmla="*/ 3315609 w 3319315"/>
              <a:gd name="connsiteY30" fmla="*/ 655538 h 881072"/>
              <a:gd name="connsiteX31" fmla="*/ 3291870 w 3319315"/>
              <a:gd name="connsiteY31" fmla="*/ 85769 h 881072"/>
              <a:gd name="connsiteX32" fmla="*/ 3244391 w 3319315"/>
              <a:gd name="connsiteY32" fmla="*/ 26418 h 881072"/>
              <a:gd name="connsiteX33" fmla="*/ 3125696 w 3319315"/>
              <a:gd name="connsiteY33" fmla="*/ 26418 h 88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319315" h="881072">
                <a:moveTo>
                  <a:pt x="3208783" y="73899"/>
                </a:moveTo>
                <a:cubicBezTo>
                  <a:pt x="3103775" y="94901"/>
                  <a:pt x="3132228" y="91895"/>
                  <a:pt x="2971392" y="97639"/>
                </a:cubicBezTo>
                <a:cubicBezTo>
                  <a:pt x="2809230" y="103431"/>
                  <a:pt x="2646958" y="105552"/>
                  <a:pt x="2484741" y="109509"/>
                </a:cubicBezTo>
                <a:lnTo>
                  <a:pt x="2342306" y="121380"/>
                </a:lnTo>
                <a:cubicBezTo>
                  <a:pt x="2306640" y="124777"/>
                  <a:pt x="2271161" y="130006"/>
                  <a:pt x="2235480" y="133250"/>
                </a:cubicBezTo>
                <a:cubicBezTo>
                  <a:pt x="2059573" y="149242"/>
                  <a:pt x="2113940" y="139797"/>
                  <a:pt x="1950611" y="156990"/>
                </a:cubicBezTo>
                <a:cubicBezTo>
                  <a:pt x="1591015" y="194844"/>
                  <a:pt x="2144669" y="141144"/>
                  <a:pt x="1748829" y="180731"/>
                </a:cubicBezTo>
                <a:lnTo>
                  <a:pt x="1618264" y="192601"/>
                </a:lnTo>
                <a:cubicBezTo>
                  <a:pt x="1586541" y="195940"/>
                  <a:pt x="1555086" y="201708"/>
                  <a:pt x="1523307" y="204471"/>
                </a:cubicBezTo>
                <a:cubicBezTo>
                  <a:pt x="1464051" y="209624"/>
                  <a:pt x="1404672" y="213419"/>
                  <a:pt x="1345264" y="216341"/>
                </a:cubicBezTo>
                <a:cubicBezTo>
                  <a:pt x="873135" y="239561"/>
                  <a:pt x="834810" y="239004"/>
                  <a:pt x="407570" y="251952"/>
                </a:cubicBezTo>
                <a:cubicBezTo>
                  <a:pt x="366915" y="262116"/>
                  <a:pt x="331673" y="272268"/>
                  <a:pt x="288875" y="275692"/>
                </a:cubicBezTo>
                <a:cubicBezTo>
                  <a:pt x="213837" y="281695"/>
                  <a:pt x="138528" y="283605"/>
                  <a:pt x="63354" y="287562"/>
                </a:cubicBezTo>
                <a:cubicBezTo>
                  <a:pt x="51484" y="291519"/>
                  <a:pt x="37515" y="291616"/>
                  <a:pt x="27745" y="299432"/>
                </a:cubicBezTo>
                <a:cubicBezTo>
                  <a:pt x="-22470" y="339606"/>
                  <a:pt x="9561" y="418257"/>
                  <a:pt x="15875" y="465615"/>
                </a:cubicBezTo>
                <a:cubicBezTo>
                  <a:pt x="24490" y="530234"/>
                  <a:pt x="27410" y="493785"/>
                  <a:pt x="39614" y="548706"/>
                </a:cubicBezTo>
                <a:cubicBezTo>
                  <a:pt x="44835" y="572201"/>
                  <a:pt x="47527" y="596187"/>
                  <a:pt x="51484" y="619927"/>
                </a:cubicBezTo>
                <a:cubicBezTo>
                  <a:pt x="35831" y="713848"/>
                  <a:pt x="23195" y="756042"/>
                  <a:pt x="51484" y="869201"/>
                </a:cubicBezTo>
                <a:cubicBezTo>
                  <a:pt x="54518" y="881339"/>
                  <a:pt x="75223" y="877115"/>
                  <a:pt x="87093" y="881072"/>
                </a:cubicBezTo>
                <a:lnTo>
                  <a:pt x="466918" y="869201"/>
                </a:lnTo>
                <a:lnTo>
                  <a:pt x="1416482" y="845461"/>
                </a:lnTo>
                <a:cubicBezTo>
                  <a:pt x="1460004" y="841504"/>
                  <a:pt x="1503437" y="836405"/>
                  <a:pt x="1547047" y="833591"/>
                </a:cubicBezTo>
                <a:cubicBezTo>
                  <a:pt x="1775707" y="818838"/>
                  <a:pt x="1739345" y="828604"/>
                  <a:pt x="1926872" y="809850"/>
                </a:cubicBezTo>
                <a:cubicBezTo>
                  <a:pt x="2165855" y="785950"/>
                  <a:pt x="1912118" y="810262"/>
                  <a:pt x="2081176" y="786110"/>
                </a:cubicBezTo>
                <a:cubicBezTo>
                  <a:pt x="2242475" y="763067"/>
                  <a:pt x="2250034" y="765211"/>
                  <a:pt x="2389784" y="750499"/>
                </a:cubicBezTo>
                <a:cubicBezTo>
                  <a:pt x="2425415" y="746748"/>
                  <a:pt x="2460829" y="740464"/>
                  <a:pt x="2496610" y="738629"/>
                </a:cubicBezTo>
                <a:cubicBezTo>
                  <a:pt x="2615215" y="732546"/>
                  <a:pt x="2734001" y="730716"/>
                  <a:pt x="2852696" y="726759"/>
                </a:cubicBezTo>
                <a:cubicBezTo>
                  <a:pt x="2976961" y="717200"/>
                  <a:pt x="3001401" y="717073"/>
                  <a:pt x="3113826" y="703019"/>
                </a:cubicBezTo>
                <a:cubicBezTo>
                  <a:pt x="3141587" y="699549"/>
                  <a:pt x="3169387" y="696154"/>
                  <a:pt x="3196913" y="691149"/>
                </a:cubicBezTo>
                <a:cubicBezTo>
                  <a:pt x="3212963" y="688231"/>
                  <a:pt x="3228766" y="683966"/>
                  <a:pt x="3244391" y="679278"/>
                </a:cubicBezTo>
                <a:cubicBezTo>
                  <a:pt x="3268359" y="672087"/>
                  <a:pt x="3315609" y="655538"/>
                  <a:pt x="3315609" y="655538"/>
                </a:cubicBezTo>
                <a:cubicBezTo>
                  <a:pt x="3313058" y="545828"/>
                  <a:pt x="3335952" y="262106"/>
                  <a:pt x="3291870" y="85769"/>
                </a:cubicBezTo>
                <a:cubicBezTo>
                  <a:pt x="3284757" y="57315"/>
                  <a:pt x="3279844" y="33509"/>
                  <a:pt x="3244391" y="26418"/>
                </a:cubicBezTo>
                <a:cubicBezTo>
                  <a:pt x="3034321" y="-15598"/>
                  <a:pt x="3070267" y="-1298"/>
                  <a:pt x="3125696" y="26418"/>
                </a:cubicBezTo>
              </a:path>
            </a:pathLst>
          </a:custGeom>
          <a:solidFill>
            <a:srgbClr val="FFFFFF"/>
          </a:solidFill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21416995">
            <a:off x="4769030" y="5304060"/>
            <a:ext cx="3093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latin typeface="Courier"/>
                <a:cs typeface="Courier"/>
              </a:rPr>
              <a:t>011101111001100110001</a:t>
            </a:r>
            <a:endParaRPr kumimoji="1" lang="zh-CN" altLang="en-US" b="1" dirty="0">
              <a:latin typeface="Courier"/>
              <a:cs typeface="Courier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541994" y="2312009"/>
            <a:ext cx="3319315" cy="881072"/>
          </a:xfrm>
          <a:custGeom>
            <a:avLst/>
            <a:gdLst>
              <a:gd name="connsiteX0" fmla="*/ 3208783 w 3319315"/>
              <a:gd name="connsiteY0" fmla="*/ 73899 h 881072"/>
              <a:gd name="connsiteX1" fmla="*/ 2971392 w 3319315"/>
              <a:gd name="connsiteY1" fmla="*/ 97639 h 881072"/>
              <a:gd name="connsiteX2" fmla="*/ 2484741 w 3319315"/>
              <a:gd name="connsiteY2" fmla="*/ 109509 h 881072"/>
              <a:gd name="connsiteX3" fmla="*/ 2342306 w 3319315"/>
              <a:gd name="connsiteY3" fmla="*/ 121380 h 881072"/>
              <a:gd name="connsiteX4" fmla="*/ 2235480 w 3319315"/>
              <a:gd name="connsiteY4" fmla="*/ 133250 h 881072"/>
              <a:gd name="connsiteX5" fmla="*/ 1950611 w 3319315"/>
              <a:gd name="connsiteY5" fmla="*/ 156990 h 881072"/>
              <a:gd name="connsiteX6" fmla="*/ 1748829 w 3319315"/>
              <a:gd name="connsiteY6" fmla="*/ 180731 h 881072"/>
              <a:gd name="connsiteX7" fmla="*/ 1618264 w 3319315"/>
              <a:gd name="connsiteY7" fmla="*/ 192601 h 881072"/>
              <a:gd name="connsiteX8" fmla="*/ 1523307 w 3319315"/>
              <a:gd name="connsiteY8" fmla="*/ 204471 h 881072"/>
              <a:gd name="connsiteX9" fmla="*/ 1345264 w 3319315"/>
              <a:gd name="connsiteY9" fmla="*/ 216341 h 881072"/>
              <a:gd name="connsiteX10" fmla="*/ 407570 w 3319315"/>
              <a:gd name="connsiteY10" fmla="*/ 251952 h 881072"/>
              <a:gd name="connsiteX11" fmla="*/ 288875 w 3319315"/>
              <a:gd name="connsiteY11" fmla="*/ 275692 h 881072"/>
              <a:gd name="connsiteX12" fmla="*/ 63354 w 3319315"/>
              <a:gd name="connsiteY12" fmla="*/ 287562 h 881072"/>
              <a:gd name="connsiteX13" fmla="*/ 27745 w 3319315"/>
              <a:gd name="connsiteY13" fmla="*/ 299432 h 881072"/>
              <a:gd name="connsiteX14" fmla="*/ 15875 w 3319315"/>
              <a:gd name="connsiteY14" fmla="*/ 465615 h 881072"/>
              <a:gd name="connsiteX15" fmla="*/ 39614 w 3319315"/>
              <a:gd name="connsiteY15" fmla="*/ 548706 h 881072"/>
              <a:gd name="connsiteX16" fmla="*/ 51484 w 3319315"/>
              <a:gd name="connsiteY16" fmla="*/ 619927 h 881072"/>
              <a:gd name="connsiteX17" fmla="*/ 51484 w 3319315"/>
              <a:gd name="connsiteY17" fmla="*/ 869201 h 881072"/>
              <a:gd name="connsiteX18" fmla="*/ 87093 w 3319315"/>
              <a:gd name="connsiteY18" fmla="*/ 881072 h 881072"/>
              <a:gd name="connsiteX19" fmla="*/ 466918 w 3319315"/>
              <a:gd name="connsiteY19" fmla="*/ 869201 h 881072"/>
              <a:gd name="connsiteX20" fmla="*/ 1416482 w 3319315"/>
              <a:gd name="connsiteY20" fmla="*/ 845461 h 881072"/>
              <a:gd name="connsiteX21" fmla="*/ 1547047 w 3319315"/>
              <a:gd name="connsiteY21" fmla="*/ 833591 h 881072"/>
              <a:gd name="connsiteX22" fmla="*/ 1926872 w 3319315"/>
              <a:gd name="connsiteY22" fmla="*/ 809850 h 881072"/>
              <a:gd name="connsiteX23" fmla="*/ 2081176 w 3319315"/>
              <a:gd name="connsiteY23" fmla="*/ 786110 h 881072"/>
              <a:gd name="connsiteX24" fmla="*/ 2389784 w 3319315"/>
              <a:gd name="connsiteY24" fmla="*/ 750499 h 881072"/>
              <a:gd name="connsiteX25" fmla="*/ 2496610 w 3319315"/>
              <a:gd name="connsiteY25" fmla="*/ 738629 h 881072"/>
              <a:gd name="connsiteX26" fmla="*/ 2852696 w 3319315"/>
              <a:gd name="connsiteY26" fmla="*/ 726759 h 881072"/>
              <a:gd name="connsiteX27" fmla="*/ 3113826 w 3319315"/>
              <a:gd name="connsiteY27" fmla="*/ 703019 h 881072"/>
              <a:gd name="connsiteX28" fmla="*/ 3196913 w 3319315"/>
              <a:gd name="connsiteY28" fmla="*/ 691149 h 881072"/>
              <a:gd name="connsiteX29" fmla="*/ 3244391 w 3319315"/>
              <a:gd name="connsiteY29" fmla="*/ 679278 h 881072"/>
              <a:gd name="connsiteX30" fmla="*/ 3315609 w 3319315"/>
              <a:gd name="connsiteY30" fmla="*/ 655538 h 881072"/>
              <a:gd name="connsiteX31" fmla="*/ 3291870 w 3319315"/>
              <a:gd name="connsiteY31" fmla="*/ 85769 h 881072"/>
              <a:gd name="connsiteX32" fmla="*/ 3244391 w 3319315"/>
              <a:gd name="connsiteY32" fmla="*/ 26418 h 881072"/>
              <a:gd name="connsiteX33" fmla="*/ 3125696 w 3319315"/>
              <a:gd name="connsiteY33" fmla="*/ 26418 h 88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319315" h="881072">
                <a:moveTo>
                  <a:pt x="3208783" y="73899"/>
                </a:moveTo>
                <a:cubicBezTo>
                  <a:pt x="3103775" y="94901"/>
                  <a:pt x="3132228" y="91895"/>
                  <a:pt x="2971392" y="97639"/>
                </a:cubicBezTo>
                <a:cubicBezTo>
                  <a:pt x="2809230" y="103431"/>
                  <a:pt x="2646958" y="105552"/>
                  <a:pt x="2484741" y="109509"/>
                </a:cubicBezTo>
                <a:lnTo>
                  <a:pt x="2342306" y="121380"/>
                </a:lnTo>
                <a:cubicBezTo>
                  <a:pt x="2306640" y="124777"/>
                  <a:pt x="2271161" y="130006"/>
                  <a:pt x="2235480" y="133250"/>
                </a:cubicBezTo>
                <a:cubicBezTo>
                  <a:pt x="2059573" y="149242"/>
                  <a:pt x="2113940" y="139797"/>
                  <a:pt x="1950611" y="156990"/>
                </a:cubicBezTo>
                <a:cubicBezTo>
                  <a:pt x="1591015" y="194844"/>
                  <a:pt x="2144669" y="141144"/>
                  <a:pt x="1748829" y="180731"/>
                </a:cubicBezTo>
                <a:lnTo>
                  <a:pt x="1618264" y="192601"/>
                </a:lnTo>
                <a:cubicBezTo>
                  <a:pt x="1586541" y="195940"/>
                  <a:pt x="1555086" y="201708"/>
                  <a:pt x="1523307" y="204471"/>
                </a:cubicBezTo>
                <a:cubicBezTo>
                  <a:pt x="1464051" y="209624"/>
                  <a:pt x="1404672" y="213419"/>
                  <a:pt x="1345264" y="216341"/>
                </a:cubicBezTo>
                <a:cubicBezTo>
                  <a:pt x="873135" y="239561"/>
                  <a:pt x="834810" y="239004"/>
                  <a:pt x="407570" y="251952"/>
                </a:cubicBezTo>
                <a:cubicBezTo>
                  <a:pt x="366915" y="262116"/>
                  <a:pt x="331673" y="272268"/>
                  <a:pt x="288875" y="275692"/>
                </a:cubicBezTo>
                <a:cubicBezTo>
                  <a:pt x="213837" y="281695"/>
                  <a:pt x="138528" y="283605"/>
                  <a:pt x="63354" y="287562"/>
                </a:cubicBezTo>
                <a:cubicBezTo>
                  <a:pt x="51484" y="291519"/>
                  <a:pt x="37515" y="291616"/>
                  <a:pt x="27745" y="299432"/>
                </a:cubicBezTo>
                <a:cubicBezTo>
                  <a:pt x="-22470" y="339606"/>
                  <a:pt x="9561" y="418257"/>
                  <a:pt x="15875" y="465615"/>
                </a:cubicBezTo>
                <a:cubicBezTo>
                  <a:pt x="24490" y="530234"/>
                  <a:pt x="27410" y="493785"/>
                  <a:pt x="39614" y="548706"/>
                </a:cubicBezTo>
                <a:cubicBezTo>
                  <a:pt x="44835" y="572201"/>
                  <a:pt x="47527" y="596187"/>
                  <a:pt x="51484" y="619927"/>
                </a:cubicBezTo>
                <a:cubicBezTo>
                  <a:pt x="35831" y="713848"/>
                  <a:pt x="23195" y="756042"/>
                  <a:pt x="51484" y="869201"/>
                </a:cubicBezTo>
                <a:cubicBezTo>
                  <a:pt x="54518" y="881339"/>
                  <a:pt x="75223" y="877115"/>
                  <a:pt x="87093" y="881072"/>
                </a:cubicBezTo>
                <a:lnTo>
                  <a:pt x="466918" y="869201"/>
                </a:lnTo>
                <a:lnTo>
                  <a:pt x="1416482" y="845461"/>
                </a:lnTo>
                <a:cubicBezTo>
                  <a:pt x="1460004" y="841504"/>
                  <a:pt x="1503437" y="836405"/>
                  <a:pt x="1547047" y="833591"/>
                </a:cubicBezTo>
                <a:cubicBezTo>
                  <a:pt x="1775707" y="818838"/>
                  <a:pt x="1739345" y="828604"/>
                  <a:pt x="1926872" y="809850"/>
                </a:cubicBezTo>
                <a:cubicBezTo>
                  <a:pt x="2165855" y="785950"/>
                  <a:pt x="1912118" y="810262"/>
                  <a:pt x="2081176" y="786110"/>
                </a:cubicBezTo>
                <a:cubicBezTo>
                  <a:pt x="2242475" y="763067"/>
                  <a:pt x="2250034" y="765211"/>
                  <a:pt x="2389784" y="750499"/>
                </a:cubicBezTo>
                <a:cubicBezTo>
                  <a:pt x="2425415" y="746748"/>
                  <a:pt x="2460829" y="740464"/>
                  <a:pt x="2496610" y="738629"/>
                </a:cubicBezTo>
                <a:cubicBezTo>
                  <a:pt x="2615215" y="732546"/>
                  <a:pt x="2734001" y="730716"/>
                  <a:pt x="2852696" y="726759"/>
                </a:cubicBezTo>
                <a:cubicBezTo>
                  <a:pt x="2976961" y="717200"/>
                  <a:pt x="3001401" y="717073"/>
                  <a:pt x="3113826" y="703019"/>
                </a:cubicBezTo>
                <a:cubicBezTo>
                  <a:pt x="3141587" y="699549"/>
                  <a:pt x="3169387" y="696154"/>
                  <a:pt x="3196913" y="691149"/>
                </a:cubicBezTo>
                <a:cubicBezTo>
                  <a:pt x="3212963" y="688231"/>
                  <a:pt x="3228766" y="683966"/>
                  <a:pt x="3244391" y="679278"/>
                </a:cubicBezTo>
                <a:cubicBezTo>
                  <a:pt x="3268359" y="672087"/>
                  <a:pt x="3315609" y="655538"/>
                  <a:pt x="3315609" y="655538"/>
                </a:cubicBezTo>
                <a:cubicBezTo>
                  <a:pt x="3313058" y="545828"/>
                  <a:pt x="3335952" y="262106"/>
                  <a:pt x="3291870" y="85769"/>
                </a:cubicBezTo>
                <a:cubicBezTo>
                  <a:pt x="3284757" y="57315"/>
                  <a:pt x="3279844" y="33509"/>
                  <a:pt x="3244391" y="26418"/>
                </a:cubicBezTo>
                <a:cubicBezTo>
                  <a:pt x="3034321" y="-15598"/>
                  <a:pt x="3070267" y="-1298"/>
                  <a:pt x="3125696" y="26418"/>
                </a:cubicBezTo>
              </a:path>
            </a:pathLst>
          </a:custGeom>
          <a:solidFill>
            <a:srgbClr val="FFFFFF"/>
          </a:solidFill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4919952" y="2227005"/>
            <a:ext cx="3319315" cy="881072"/>
          </a:xfrm>
          <a:custGeom>
            <a:avLst/>
            <a:gdLst>
              <a:gd name="connsiteX0" fmla="*/ 3208783 w 3319315"/>
              <a:gd name="connsiteY0" fmla="*/ 73899 h 881072"/>
              <a:gd name="connsiteX1" fmla="*/ 2971392 w 3319315"/>
              <a:gd name="connsiteY1" fmla="*/ 97639 h 881072"/>
              <a:gd name="connsiteX2" fmla="*/ 2484741 w 3319315"/>
              <a:gd name="connsiteY2" fmla="*/ 109509 h 881072"/>
              <a:gd name="connsiteX3" fmla="*/ 2342306 w 3319315"/>
              <a:gd name="connsiteY3" fmla="*/ 121380 h 881072"/>
              <a:gd name="connsiteX4" fmla="*/ 2235480 w 3319315"/>
              <a:gd name="connsiteY4" fmla="*/ 133250 h 881072"/>
              <a:gd name="connsiteX5" fmla="*/ 1950611 w 3319315"/>
              <a:gd name="connsiteY5" fmla="*/ 156990 h 881072"/>
              <a:gd name="connsiteX6" fmla="*/ 1748829 w 3319315"/>
              <a:gd name="connsiteY6" fmla="*/ 180731 h 881072"/>
              <a:gd name="connsiteX7" fmla="*/ 1618264 w 3319315"/>
              <a:gd name="connsiteY7" fmla="*/ 192601 h 881072"/>
              <a:gd name="connsiteX8" fmla="*/ 1523307 w 3319315"/>
              <a:gd name="connsiteY8" fmla="*/ 204471 h 881072"/>
              <a:gd name="connsiteX9" fmla="*/ 1345264 w 3319315"/>
              <a:gd name="connsiteY9" fmla="*/ 216341 h 881072"/>
              <a:gd name="connsiteX10" fmla="*/ 407570 w 3319315"/>
              <a:gd name="connsiteY10" fmla="*/ 251952 h 881072"/>
              <a:gd name="connsiteX11" fmla="*/ 288875 w 3319315"/>
              <a:gd name="connsiteY11" fmla="*/ 275692 h 881072"/>
              <a:gd name="connsiteX12" fmla="*/ 63354 w 3319315"/>
              <a:gd name="connsiteY12" fmla="*/ 287562 h 881072"/>
              <a:gd name="connsiteX13" fmla="*/ 27745 w 3319315"/>
              <a:gd name="connsiteY13" fmla="*/ 299432 h 881072"/>
              <a:gd name="connsiteX14" fmla="*/ 15875 w 3319315"/>
              <a:gd name="connsiteY14" fmla="*/ 465615 h 881072"/>
              <a:gd name="connsiteX15" fmla="*/ 39614 w 3319315"/>
              <a:gd name="connsiteY15" fmla="*/ 548706 h 881072"/>
              <a:gd name="connsiteX16" fmla="*/ 51484 w 3319315"/>
              <a:gd name="connsiteY16" fmla="*/ 619927 h 881072"/>
              <a:gd name="connsiteX17" fmla="*/ 51484 w 3319315"/>
              <a:gd name="connsiteY17" fmla="*/ 869201 h 881072"/>
              <a:gd name="connsiteX18" fmla="*/ 87093 w 3319315"/>
              <a:gd name="connsiteY18" fmla="*/ 881072 h 881072"/>
              <a:gd name="connsiteX19" fmla="*/ 466918 w 3319315"/>
              <a:gd name="connsiteY19" fmla="*/ 869201 h 881072"/>
              <a:gd name="connsiteX20" fmla="*/ 1416482 w 3319315"/>
              <a:gd name="connsiteY20" fmla="*/ 845461 h 881072"/>
              <a:gd name="connsiteX21" fmla="*/ 1547047 w 3319315"/>
              <a:gd name="connsiteY21" fmla="*/ 833591 h 881072"/>
              <a:gd name="connsiteX22" fmla="*/ 1926872 w 3319315"/>
              <a:gd name="connsiteY22" fmla="*/ 809850 h 881072"/>
              <a:gd name="connsiteX23" fmla="*/ 2081176 w 3319315"/>
              <a:gd name="connsiteY23" fmla="*/ 786110 h 881072"/>
              <a:gd name="connsiteX24" fmla="*/ 2389784 w 3319315"/>
              <a:gd name="connsiteY24" fmla="*/ 750499 h 881072"/>
              <a:gd name="connsiteX25" fmla="*/ 2496610 w 3319315"/>
              <a:gd name="connsiteY25" fmla="*/ 738629 h 881072"/>
              <a:gd name="connsiteX26" fmla="*/ 2852696 w 3319315"/>
              <a:gd name="connsiteY26" fmla="*/ 726759 h 881072"/>
              <a:gd name="connsiteX27" fmla="*/ 3113826 w 3319315"/>
              <a:gd name="connsiteY27" fmla="*/ 703019 h 881072"/>
              <a:gd name="connsiteX28" fmla="*/ 3196913 w 3319315"/>
              <a:gd name="connsiteY28" fmla="*/ 691149 h 881072"/>
              <a:gd name="connsiteX29" fmla="*/ 3244391 w 3319315"/>
              <a:gd name="connsiteY29" fmla="*/ 679278 h 881072"/>
              <a:gd name="connsiteX30" fmla="*/ 3315609 w 3319315"/>
              <a:gd name="connsiteY30" fmla="*/ 655538 h 881072"/>
              <a:gd name="connsiteX31" fmla="*/ 3291870 w 3319315"/>
              <a:gd name="connsiteY31" fmla="*/ 85769 h 881072"/>
              <a:gd name="connsiteX32" fmla="*/ 3244391 w 3319315"/>
              <a:gd name="connsiteY32" fmla="*/ 26418 h 881072"/>
              <a:gd name="connsiteX33" fmla="*/ 3125696 w 3319315"/>
              <a:gd name="connsiteY33" fmla="*/ 26418 h 88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319315" h="881072">
                <a:moveTo>
                  <a:pt x="3208783" y="73899"/>
                </a:moveTo>
                <a:cubicBezTo>
                  <a:pt x="3103775" y="94901"/>
                  <a:pt x="3132228" y="91895"/>
                  <a:pt x="2971392" y="97639"/>
                </a:cubicBezTo>
                <a:cubicBezTo>
                  <a:pt x="2809230" y="103431"/>
                  <a:pt x="2646958" y="105552"/>
                  <a:pt x="2484741" y="109509"/>
                </a:cubicBezTo>
                <a:lnTo>
                  <a:pt x="2342306" y="121380"/>
                </a:lnTo>
                <a:cubicBezTo>
                  <a:pt x="2306640" y="124777"/>
                  <a:pt x="2271161" y="130006"/>
                  <a:pt x="2235480" y="133250"/>
                </a:cubicBezTo>
                <a:cubicBezTo>
                  <a:pt x="2059573" y="149242"/>
                  <a:pt x="2113940" y="139797"/>
                  <a:pt x="1950611" y="156990"/>
                </a:cubicBezTo>
                <a:cubicBezTo>
                  <a:pt x="1591015" y="194844"/>
                  <a:pt x="2144669" y="141144"/>
                  <a:pt x="1748829" y="180731"/>
                </a:cubicBezTo>
                <a:lnTo>
                  <a:pt x="1618264" y="192601"/>
                </a:lnTo>
                <a:cubicBezTo>
                  <a:pt x="1586541" y="195940"/>
                  <a:pt x="1555086" y="201708"/>
                  <a:pt x="1523307" y="204471"/>
                </a:cubicBezTo>
                <a:cubicBezTo>
                  <a:pt x="1464051" y="209624"/>
                  <a:pt x="1404672" y="213419"/>
                  <a:pt x="1345264" y="216341"/>
                </a:cubicBezTo>
                <a:cubicBezTo>
                  <a:pt x="873135" y="239561"/>
                  <a:pt x="834810" y="239004"/>
                  <a:pt x="407570" y="251952"/>
                </a:cubicBezTo>
                <a:cubicBezTo>
                  <a:pt x="366915" y="262116"/>
                  <a:pt x="331673" y="272268"/>
                  <a:pt x="288875" y="275692"/>
                </a:cubicBezTo>
                <a:cubicBezTo>
                  <a:pt x="213837" y="281695"/>
                  <a:pt x="138528" y="283605"/>
                  <a:pt x="63354" y="287562"/>
                </a:cubicBezTo>
                <a:cubicBezTo>
                  <a:pt x="51484" y="291519"/>
                  <a:pt x="37515" y="291616"/>
                  <a:pt x="27745" y="299432"/>
                </a:cubicBezTo>
                <a:cubicBezTo>
                  <a:pt x="-22470" y="339606"/>
                  <a:pt x="9561" y="418257"/>
                  <a:pt x="15875" y="465615"/>
                </a:cubicBezTo>
                <a:cubicBezTo>
                  <a:pt x="24490" y="530234"/>
                  <a:pt x="27410" y="493785"/>
                  <a:pt x="39614" y="548706"/>
                </a:cubicBezTo>
                <a:cubicBezTo>
                  <a:pt x="44835" y="572201"/>
                  <a:pt x="47527" y="596187"/>
                  <a:pt x="51484" y="619927"/>
                </a:cubicBezTo>
                <a:cubicBezTo>
                  <a:pt x="35831" y="713848"/>
                  <a:pt x="23195" y="756042"/>
                  <a:pt x="51484" y="869201"/>
                </a:cubicBezTo>
                <a:cubicBezTo>
                  <a:pt x="54518" y="881339"/>
                  <a:pt x="75223" y="877115"/>
                  <a:pt x="87093" y="881072"/>
                </a:cubicBezTo>
                <a:lnTo>
                  <a:pt x="466918" y="869201"/>
                </a:lnTo>
                <a:lnTo>
                  <a:pt x="1416482" y="845461"/>
                </a:lnTo>
                <a:cubicBezTo>
                  <a:pt x="1460004" y="841504"/>
                  <a:pt x="1503437" y="836405"/>
                  <a:pt x="1547047" y="833591"/>
                </a:cubicBezTo>
                <a:cubicBezTo>
                  <a:pt x="1775707" y="818838"/>
                  <a:pt x="1739345" y="828604"/>
                  <a:pt x="1926872" y="809850"/>
                </a:cubicBezTo>
                <a:cubicBezTo>
                  <a:pt x="2165855" y="785950"/>
                  <a:pt x="1912118" y="810262"/>
                  <a:pt x="2081176" y="786110"/>
                </a:cubicBezTo>
                <a:cubicBezTo>
                  <a:pt x="2242475" y="763067"/>
                  <a:pt x="2250034" y="765211"/>
                  <a:pt x="2389784" y="750499"/>
                </a:cubicBezTo>
                <a:cubicBezTo>
                  <a:pt x="2425415" y="746748"/>
                  <a:pt x="2460829" y="740464"/>
                  <a:pt x="2496610" y="738629"/>
                </a:cubicBezTo>
                <a:cubicBezTo>
                  <a:pt x="2615215" y="732546"/>
                  <a:pt x="2734001" y="730716"/>
                  <a:pt x="2852696" y="726759"/>
                </a:cubicBezTo>
                <a:cubicBezTo>
                  <a:pt x="2976961" y="717200"/>
                  <a:pt x="3001401" y="717073"/>
                  <a:pt x="3113826" y="703019"/>
                </a:cubicBezTo>
                <a:cubicBezTo>
                  <a:pt x="3141587" y="699549"/>
                  <a:pt x="3169387" y="696154"/>
                  <a:pt x="3196913" y="691149"/>
                </a:cubicBezTo>
                <a:cubicBezTo>
                  <a:pt x="3212963" y="688231"/>
                  <a:pt x="3228766" y="683966"/>
                  <a:pt x="3244391" y="679278"/>
                </a:cubicBezTo>
                <a:cubicBezTo>
                  <a:pt x="3268359" y="672087"/>
                  <a:pt x="3315609" y="655538"/>
                  <a:pt x="3315609" y="655538"/>
                </a:cubicBezTo>
                <a:cubicBezTo>
                  <a:pt x="3313058" y="545828"/>
                  <a:pt x="3335952" y="262106"/>
                  <a:pt x="3291870" y="85769"/>
                </a:cubicBezTo>
                <a:cubicBezTo>
                  <a:pt x="3284757" y="57315"/>
                  <a:pt x="3279844" y="33509"/>
                  <a:pt x="3244391" y="26418"/>
                </a:cubicBezTo>
                <a:cubicBezTo>
                  <a:pt x="3034321" y="-15598"/>
                  <a:pt x="3070267" y="-1298"/>
                  <a:pt x="3125696" y="26418"/>
                </a:cubicBezTo>
              </a:path>
            </a:pathLst>
          </a:custGeom>
          <a:solidFill>
            <a:srgbClr val="FFFFFF"/>
          </a:solidFill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21416995">
            <a:off x="592855" y="2635181"/>
            <a:ext cx="3093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latin typeface="Courier"/>
                <a:cs typeface="Courier"/>
              </a:rPr>
              <a:t>010101111101110110101</a:t>
            </a:r>
            <a:endParaRPr kumimoji="1" lang="zh-CN" altLang="en-US" b="1" dirty="0">
              <a:latin typeface="Courier"/>
              <a:cs typeface="Courier"/>
            </a:endParaRPr>
          </a:p>
        </p:txBody>
      </p:sp>
      <p:sp>
        <p:nvSpPr>
          <p:cNvPr id="19" name="TextBox 18"/>
          <p:cNvSpPr txBox="1"/>
          <p:nvPr/>
        </p:nvSpPr>
        <p:spPr>
          <a:xfrm rot="21416995">
            <a:off x="5077636" y="2514567"/>
            <a:ext cx="3093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latin typeface="Courier"/>
                <a:cs typeface="Courier"/>
              </a:rPr>
              <a:t>110100110011001010110</a:t>
            </a:r>
            <a:endParaRPr kumimoji="1" lang="zh-CN" altLang="en-US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9241228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52374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Chris Announcements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84029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425" y="368300"/>
            <a:ext cx="9990138" cy="681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TextBox 6"/>
          <p:cNvSpPr txBox="1">
            <a:spLocks noChangeArrowheads="1"/>
          </p:cNvSpPr>
          <p:nvPr/>
        </p:nvSpPr>
        <p:spPr bwMode="auto">
          <a:xfrm>
            <a:off x="2473146" y="4817995"/>
            <a:ext cx="123623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SL </a:t>
            </a:r>
          </a:p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Priority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5" name="TextBox 13"/>
          <p:cNvSpPr txBox="1">
            <a:spLocks noChangeArrowheads="1"/>
          </p:cNvSpPr>
          <p:nvPr/>
        </p:nvSpPr>
        <p:spPr bwMode="auto">
          <a:xfrm>
            <a:off x="7221216" y="1506538"/>
            <a:ext cx="10567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Friday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6" name="TextBox 17"/>
          <p:cNvSpPr txBox="1">
            <a:spLocks noChangeArrowheads="1"/>
          </p:cNvSpPr>
          <p:nvPr/>
        </p:nvSpPr>
        <p:spPr bwMode="auto">
          <a:xfrm rot="-412880">
            <a:off x="4694273" y="4451499"/>
            <a:ext cx="9984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Heaps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7" name="TextBox 19"/>
          <p:cNvSpPr txBox="1">
            <a:spLocks noChangeArrowheads="1"/>
          </p:cNvSpPr>
          <p:nvPr/>
        </p:nvSpPr>
        <p:spPr bwMode="auto">
          <a:xfrm>
            <a:off x="5691851" y="3402419"/>
            <a:ext cx="14004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Evolution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8" name="TextBox 20"/>
          <p:cNvSpPr txBox="1">
            <a:spLocks noChangeArrowheads="1"/>
          </p:cNvSpPr>
          <p:nvPr/>
        </p:nvSpPr>
        <p:spPr bwMode="auto">
          <a:xfrm>
            <a:off x="-12700" y="5432515"/>
            <a:ext cx="16779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Why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9" name="Title Placeholder 1"/>
          <p:cNvSpPr txBox="1">
            <a:spLocks/>
          </p:cNvSpPr>
          <p:nvPr/>
        </p:nvSpPr>
        <p:spPr bwMode="auto">
          <a:xfrm>
            <a:off x="0" y="-4763"/>
            <a:ext cx="9144000" cy="741363"/>
          </a:xfrm>
          <a:prstGeom prst="rect">
            <a:avLst/>
          </a:prstGeom>
          <a:solidFill>
            <a:srgbClr val="C3D69B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4600">
                <a:latin typeface="Calibri" charset="0"/>
                <a:cs typeface="Calibri" charset="0"/>
              </a:rPr>
              <a:t>Today</a:t>
            </a:r>
            <a:r>
              <a:rPr lang="en-US" sz="4600">
                <a:latin typeface="Calibri" charset="0"/>
                <a:cs typeface="Calibri" charset="0"/>
              </a:rPr>
              <a:t>’</a:t>
            </a:r>
            <a:r>
              <a:rPr lang="en-US" altLang="zh-CN" sz="4600">
                <a:latin typeface="Calibri" charset="0"/>
                <a:cs typeface="Calibri" charset="0"/>
              </a:rPr>
              <a:t>s Goals</a:t>
            </a:r>
          </a:p>
        </p:txBody>
      </p:sp>
      <p:sp>
        <p:nvSpPr>
          <p:cNvPr id="33800" name="TextBox 10"/>
          <p:cNvSpPr txBox="1">
            <a:spLocks noChangeArrowheads="1"/>
          </p:cNvSpPr>
          <p:nvPr/>
        </p:nvSpPr>
        <p:spPr bwMode="auto">
          <a:xfrm rot="20028113">
            <a:off x="3618175" y="5068109"/>
            <a:ext cx="528862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3600" dirty="0" smtClean="0">
                <a:latin typeface="Chalkboard" charset="0"/>
                <a:cs typeface="Chalkboard" charset="0"/>
              </a:rPr>
              <a:t>Priority Queue of Water</a:t>
            </a:r>
            <a:endParaRPr lang="en-US" altLang="zh-CN" sz="3600" dirty="0">
              <a:latin typeface="Chalkboard" charset="0"/>
              <a:cs typeface="Chalkboard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25442" y="2763312"/>
            <a:ext cx="72707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21798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425" y="368300"/>
            <a:ext cx="9990138" cy="681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TextBox 6"/>
          <p:cNvSpPr txBox="1">
            <a:spLocks noChangeArrowheads="1"/>
          </p:cNvSpPr>
          <p:nvPr/>
        </p:nvSpPr>
        <p:spPr bwMode="auto">
          <a:xfrm>
            <a:off x="2473146" y="4817995"/>
            <a:ext cx="123623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SL </a:t>
            </a:r>
          </a:p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Priority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5" name="TextBox 13"/>
          <p:cNvSpPr txBox="1">
            <a:spLocks noChangeArrowheads="1"/>
          </p:cNvSpPr>
          <p:nvPr/>
        </p:nvSpPr>
        <p:spPr bwMode="auto">
          <a:xfrm>
            <a:off x="7221216" y="1506538"/>
            <a:ext cx="10567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Friday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6" name="TextBox 17"/>
          <p:cNvSpPr txBox="1">
            <a:spLocks noChangeArrowheads="1"/>
          </p:cNvSpPr>
          <p:nvPr/>
        </p:nvSpPr>
        <p:spPr bwMode="auto">
          <a:xfrm rot="-412880">
            <a:off x="4694273" y="4451499"/>
            <a:ext cx="9984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Heaps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7" name="TextBox 19"/>
          <p:cNvSpPr txBox="1">
            <a:spLocks noChangeArrowheads="1"/>
          </p:cNvSpPr>
          <p:nvPr/>
        </p:nvSpPr>
        <p:spPr bwMode="auto">
          <a:xfrm>
            <a:off x="5691851" y="3402419"/>
            <a:ext cx="14004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Evolution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8" name="TextBox 20"/>
          <p:cNvSpPr txBox="1">
            <a:spLocks noChangeArrowheads="1"/>
          </p:cNvSpPr>
          <p:nvPr/>
        </p:nvSpPr>
        <p:spPr bwMode="auto">
          <a:xfrm>
            <a:off x="-12700" y="5432515"/>
            <a:ext cx="16779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Why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9" name="Title Placeholder 1"/>
          <p:cNvSpPr txBox="1">
            <a:spLocks/>
          </p:cNvSpPr>
          <p:nvPr/>
        </p:nvSpPr>
        <p:spPr bwMode="auto">
          <a:xfrm>
            <a:off x="0" y="-4763"/>
            <a:ext cx="9144000" cy="741363"/>
          </a:xfrm>
          <a:prstGeom prst="rect">
            <a:avLst/>
          </a:prstGeom>
          <a:solidFill>
            <a:srgbClr val="C3D69B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4600">
                <a:latin typeface="Calibri" charset="0"/>
                <a:cs typeface="Calibri" charset="0"/>
              </a:rPr>
              <a:t>Today</a:t>
            </a:r>
            <a:r>
              <a:rPr lang="en-US" sz="4600">
                <a:latin typeface="Calibri" charset="0"/>
                <a:cs typeface="Calibri" charset="0"/>
              </a:rPr>
              <a:t>’</a:t>
            </a:r>
            <a:r>
              <a:rPr lang="en-US" altLang="zh-CN" sz="4600">
                <a:latin typeface="Calibri" charset="0"/>
                <a:cs typeface="Calibri" charset="0"/>
              </a:rPr>
              <a:t>s Goals</a:t>
            </a:r>
          </a:p>
        </p:txBody>
      </p:sp>
      <p:sp>
        <p:nvSpPr>
          <p:cNvPr id="33800" name="TextBox 10"/>
          <p:cNvSpPr txBox="1">
            <a:spLocks noChangeArrowheads="1"/>
          </p:cNvSpPr>
          <p:nvPr/>
        </p:nvSpPr>
        <p:spPr bwMode="auto">
          <a:xfrm rot="20028113">
            <a:off x="3618175" y="5068109"/>
            <a:ext cx="528862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3600" dirty="0" smtClean="0">
                <a:latin typeface="Chalkboard" charset="0"/>
                <a:cs typeface="Chalkboard" charset="0"/>
              </a:rPr>
              <a:t>Priority Queue of Water</a:t>
            </a:r>
            <a:endParaRPr lang="en-US" altLang="zh-CN" sz="3600" dirty="0">
              <a:latin typeface="Chalkboard" charset="0"/>
              <a:cs typeface="Chalkboard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6787" y="769121"/>
            <a:ext cx="72707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95650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138"/>
            <a:ext cx="9144000" cy="6138862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770" name="Title Placeholder 1"/>
          <p:cNvSpPr txBox="1">
            <a:spLocks/>
          </p:cNvSpPr>
          <p:nvPr/>
        </p:nvSpPr>
        <p:spPr bwMode="auto">
          <a:xfrm>
            <a:off x="0" y="-4763"/>
            <a:ext cx="9144000" cy="741363"/>
          </a:xfrm>
          <a:prstGeom prst="rect">
            <a:avLst/>
          </a:prstGeom>
          <a:solidFill>
            <a:srgbClr val="C3D69B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4600">
                <a:latin typeface="Calibri" charset="0"/>
                <a:cs typeface="Calibri" charset="0"/>
              </a:rPr>
              <a:t>Today</a:t>
            </a:r>
            <a:r>
              <a:rPr lang="en-US" sz="4600">
                <a:latin typeface="Calibri" charset="0"/>
                <a:cs typeface="Calibri" charset="0"/>
              </a:rPr>
              <a:t>’</a:t>
            </a:r>
            <a:r>
              <a:rPr lang="en-US" altLang="zh-CN" sz="4600">
                <a:latin typeface="Calibri" charset="0"/>
                <a:cs typeface="Calibri" charset="0"/>
              </a:rPr>
              <a:t>s Goals</a:t>
            </a:r>
          </a:p>
        </p:txBody>
      </p:sp>
      <p:pic>
        <p:nvPicPr>
          <p:cNvPr id="32771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81000" y="1101725"/>
            <a:ext cx="9144000" cy="609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TextBox 17"/>
          <p:cNvSpPr txBox="1">
            <a:spLocks noChangeArrowheads="1"/>
          </p:cNvSpPr>
          <p:nvPr/>
        </p:nvSpPr>
        <p:spPr bwMode="auto">
          <a:xfrm>
            <a:off x="0" y="1135063"/>
            <a:ext cx="91440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FontTx/>
              <a:buAutoNum type="arabicPeriod"/>
            </a:pPr>
            <a:r>
              <a:rPr lang="en-US" altLang="zh-CN" sz="3200" dirty="0" smtClean="0">
                <a:latin typeface="Chalkboard" charset="0"/>
                <a:cs typeface="Chalkboard" charset="0"/>
              </a:rPr>
              <a:t>Care About Priority Queues</a:t>
            </a:r>
          </a:p>
          <a:p>
            <a:pPr algn="ctr" eaLnBrk="1" hangingPunct="1">
              <a:buFontTx/>
              <a:buAutoNum type="arabicPeriod"/>
            </a:pPr>
            <a:r>
              <a:rPr lang="en-US" altLang="zh-CN" sz="3200" dirty="0" smtClean="0">
                <a:latin typeface="Chalkboard" charset="0"/>
                <a:cs typeface="Chalkboard" charset="0"/>
              </a:rPr>
              <a:t>Learn about Heaps</a:t>
            </a:r>
            <a:endParaRPr lang="en-US" altLang="zh-CN" sz="3200" dirty="0">
              <a:latin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30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President’s Day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0" y="1495643"/>
            <a:ext cx="3355551" cy="44323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42172" y="1507513"/>
            <a:ext cx="2575692" cy="4472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545" y="1436293"/>
            <a:ext cx="3072484" cy="459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86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Gravitational Waves Observed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14709"/>
            <a:ext cx="9289695" cy="619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316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Boggle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1324625"/>
            <a:ext cx="7213600" cy="48133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863555" y="3252431"/>
            <a:ext cx="2611299" cy="25758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48455" y="3978588"/>
            <a:ext cx="15629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000" dirty="0" smtClean="0">
                <a:latin typeface="Calibri"/>
                <a:cs typeface="Calibri"/>
              </a:rPr>
              <a:t>Due</a:t>
            </a:r>
          </a:p>
          <a:p>
            <a:pPr algn="ctr"/>
            <a:r>
              <a:rPr kumimoji="1" lang="en-US" altLang="zh-CN" sz="3000" dirty="0" smtClean="0">
                <a:latin typeface="Calibri"/>
                <a:cs typeface="Calibri"/>
              </a:rPr>
              <a:t>Feb </a:t>
            </a:r>
            <a:r>
              <a:rPr kumimoji="1" lang="en-US" altLang="zh-CN" sz="3000" dirty="0" smtClean="0">
                <a:latin typeface="Calibri"/>
                <a:cs typeface="Calibri"/>
              </a:rPr>
              <a:t>15</a:t>
            </a:r>
            <a:r>
              <a:rPr kumimoji="1" lang="en-US" altLang="zh-CN" sz="3000" dirty="0" smtClean="0">
                <a:latin typeface="Calibri"/>
                <a:cs typeface="Calibri"/>
              </a:rPr>
              <a:t>th</a:t>
            </a:r>
            <a:endParaRPr kumimoji="1" lang="zh-CN" altLang="en-US" sz="3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7841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Priority Queue</a:t>
            </a:r>
            <a:endParaRPr kumimoji="1" lang="zh-CN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40" y="878393"/>
            <a:ext cx="8502234" cy="564601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863555" y="3252431"/>
            <a:ext cx="2611299" cy="25758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48455" y="4570020"/>
            <a:ext cx="15629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000" dirty="0" smtClean="0">
                <a:latin typeface="Calibri"/>
                <a:cs typeface="Calibri"/>
              </a:rPr>
              <a:t>Due</a:t>
            </a:r>
          </a:p>
          <a:p>
            <a:pPr algn="ctr"/>
            <a:r>
              <a:rPr kumimoji="1" lang="en-US" altLang="zh-CN" sz="3000" dirty="0" smtClean="0">
                <a:latin typeface="Calibri"/>
                <a:cs typeface="Calibri"/>
              </a:rPr>
              <a:t>Feb 24th</a:t>
            </a:r>
            <a:endParaRPr kumimoji="1" lang="zh-CN" altLang="en-US" sz="30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98050" y="3333611"/>
            <a:ext cx="16361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000" dirty="0" smtClean="0">
                <a:latin typeface="Calibri"/>
                <a:cs typeface="Calibri"/>
              </a:rPr>
              <a:t>Start</a:t>
            </a:r>
          </a:p>
          <a:p>
            <a:pPr algn="ctr"/>
            <a:r>
              <a:rPr kumimoji="1" lang="en-US" altLang="zh-CN" sz="3000" dirty="0" smtClean="0">
                <a:latin typeface="Calibri"/>
                <a:cs typeface="Calibri"/>
              </a:rPr>
              <a:t>Feb 15nd</a:t>
            </a:r>
            <a:endParaRPr kumimoji="1" lang="zh-CN" altLang="en-US" sz="3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8870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Priority Queue</a:t>
            </a:r>
            <a:endParaRPr kumimoji="1" lang="zh-CN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40" y="878393"/>
            <a:ext cx="8502234" cy="564601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863555" y="3252431"/>
            <a:ext cx="2611299" cy="25758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48455" y="4570020"/>
            <a:ext cx="15629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000" dirty="0" smtClean="0">
                <a:latin typeface="Calibri"/>
                <a:cs typeface="Calibri"/>
              </a:rPr>
              <a:t>Due</a:t>
            </a:r>
          </a:p>
          <a:p>
            <a:pPr algn="ctr"/>
            <a:r>
              <a:rPr kumimoji="1" lang="en-US" altLang="zh-CN" sz="3000" dirty="0" smtClean="0">
                <a:latin typeface="Calibri"/>
                <a:cs typeface="Calibri"/>
              </a:rPr>
              <a:t>Feb 24th</a:t>
            </a:r>
            <a:endParaRPr kumimoji="1" lang="zh-CN" altLang="en-US" sz="30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98050" y="3333611"/>
            <a:ext cx="16361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000" dirty="0" smtClean="0">
                <a:latin typeface="Calibri"/>
                <a:cs typeface="Calibri"/>
              </a:rPr>
              <a:t>Start</a:t>
            </a:r>
          </a:p>
          <a:p>
            <a:pPr algn="ctr"/>
            <a:r>
              <a:rPr kumimoji="1" lang="en-US" altLang="zh-CN" sz="3000" dirty="0" smtClean="0">
                <a:latin typeface="Calibri"/>
                <a:cs typeface="Calibri"/>
              </a:rPr>
              <a:t>Feb 15nd</a:t>
            </a:r>
            <a:endParaRPr kumimoji="1" lang="zh-CN" altLang="en-US" sz="3000" dirty="0">
              <a:latin typeface="Calibri"/>
              <a:cs typeface="Calibri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20356" y="1719265"/>
            <a:ext cx="2611299" cy="257583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6914" y="1800445"/>
            <a:ext cx="1972077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000" b="1" dirty="0" smtClean="0">
                <a:latin typeface="Calibri"/>
                <a:cs typeface="Calibri"/>
              </a:rPr>
              <a:t>Concepts:</a:t>
            </a:r>
          </a:p>
          <a:p>
            <a:pPr algn="ctr"/>
            <a:r>
              <a:rPr kumimoji="1" lang="en-US" altLang="zh-CN" sz="3000" dirty="0" smtClean="0">
                <a:latin typeface="Calibri"/>
                <a:cs typeface="Calibri"/>
              </a:rPr>
              <a:t>Classes</a:t>
            </a:r>
          </a:p>
          <a:p>
            <a:pPr algn="ctr"/>
            <a:r>
              <a:rPr kumimoji="1" lang="en-US" altLang="zh-CN" sz="3000" dirty="0" smtClean="0">
                <a:latin typeface="Calibri"/>
                <a:cs typeface="Calibri"/>
              </a:rPr>
              <a:t>Pointers</a:t>
            </a:r>
          </a:p>
          <a:p>
            <a:pPr algn="ctr"/>
            <a:r>
              <a:rPr kumimoji="1" lang="en-US" altLang="zh-CN" sz="3000" dirty="0" smtClean="0">
                <a:latin typeface="Calibri"/>
                <a:cs typeface="Calibri"/>
              </a:rPr>
              <a:t>Linked Lists</a:t>
            </a:r>
          </a:p>
          <a:p>
            <a:pPr algn="ctr"/>
            <a:r>
              <a:rPr kumimoji="1" lang="en-US" altLang="zh-CN" sz="3000" dirty="0" smtClean="0">
                <a:latin typeface="Calibri"/>
                <a:cs typeface="Calibri"/>
              </a:rPr>
              <a:t>Heaps</a:t>
            </a:r>
            <a:endParaRPr kumimoji="1" lang="zh-CN" altLang="en-US" sz="3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2785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" name="Shape 35"/>
          <p:cNvSpPr txBox="1">
            <a:spLocks/>
          </p:cNvSpPr>
          <p:nvPr/>
        </p:nvSpPr>
        <p:spPr bwMode="auto">
          <a:xfrm>
            <a:off x="457200" y="563759"/>
            <a:ext cx="8229600" cy="30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600" b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pPr algn="l">
              <a:spcBef>
                <a:spcPts val="0"/>
              </a:spcBef>
            </a:pPr>
            <a:r>
              <a:rPr lang="en" sz="7200" dirty="0" smtClean="0">
                <a:solidFill>
                  <a:srgbClr val="FF0000"/>
                </a:solidFill>
                <a:latin typeface="Aires"/>
                <a:cs typeface="Aires"/>
              </a:rPr>
              <a:t>CS198 Section</a:t>
            </a:r>
            <a:endParaRPr lang="en-US" sz="7200" dirty="0" smtClean="0">
              <a:solidFill>
                <a:srgbClr val="FF0000"/>
              </a:solidFill>
              <a:latin typeface="Aires"/>
              <a:cs typeface="Aires"/>
            </a:endParaRPr>
          </a:p>
          <a:p>
            <a:pPr algn="l">
              <a:spcBef>
                <a:spcPts val="0"/>
              </a:spcBef>
            </a:pPr>
            <a:r>
              <a:rPr lang="en" sz="7200" dirty="0" smtClean="0">
                <a:solidFill>
                  <a:srgbClr val="FF0000"/>
                </a:solidFill>
                <a:latin typeface="Aires"/>
                <a:cs typeface="Aires"/>
              </a:rPr>
              <a:t>Leading</a:t>
            </a:r>
            <a:endParaRPr lang="en" sz="7200" dirty="0">
              <a:solidFill>
                <a:srgbClr val="FF0000"/>
              </a:solidFill>
              <a:latin typeface="Aires"/>
              <a:cs typeface="Aires"/>
            </a:endParaRPr>
          </a:p>
        </p:txBody>
      </p:sp>
      <p:sp>
        <p:nvSpPr>
          <p:cNvPr id="6" name="Shape 36"/>
          <p:cNvSpPr txBox="1">
            <a:spLocks/>
          </p:cNvSpPr>
          <p:nvPr/>
        </p:nvSpPr>
        <p:spPr bwMode="auto">
          <a:xfrm>
            <a:off x="439804" y="4881861"/>
            <a:ext cx="8229600" cy="1232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230188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57150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</a:defRPr>
            </a:lvl2pPr>
            <a:lvl3pPr marL="8556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144588" indent="-174625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4874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19446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4018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8590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3162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buFontTx/>
              <a:buNone/>
            </a:pPr>
            <a:r>
              <a:rPr lang="en" sz="4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cs198@cs.stanford.edu</a:t>
            </a:r>
            <a:endParaRPr lang="en" sz="48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7" name="Shape 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96100" y="1567550"/>
            <a:ext cx="1790700" cy="1800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5245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2481" y="3623624"/>
            <a:ext cx="3234376" cy="32343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Midterm</a:t>
            </a:r>
            <a:endParaRPr kumimoji="1" lang="zh-CN" alt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43313" y="4358165"/>
            <a:ext cx="4528185" cy="1766643"/>
            <a:chOff x="2317750" y="2514288"/>
            <a:chExt cx="4528185" cy="176664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03925" y="2514288"/>
              <a:ext cx="3736149" cy="773272"/>
            </a:xfrm>
            <a:prstGeom prst="rect">
              <a:avLst/>
            </a:prstGeom>
          </p:spPr>
        </p:pic>
        <p:sp>
          <p:nvSpPr>
            <p:cNvPr id="7" name="Text Box 4"/>
            <p:cNvSpPr txBox="1"/>
            <p:nvPr/>
          </p:nvSpPr>
          <p:spPr>
            <a:xfrm>
              <a:off x="2317750" y="3308558"/>
              <a:ext cx="4528185" cy="463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sz="1200" kern="1200">
                  <a:solidFill>
                    <a:srgbClr val="000000"/>
                  </a:solidFill>
                  <a:effectLst/>
                  <a:latin typeface="Calibri"/>
                  <a:ea typeface="宋体"/>
                  <a:cs typeface="Times New Roman"/>
                </a:rPr>
                <a:t>Tell us your favorite song and we’ll create a station that explores that part of the music universe.</a:t>
              </a:r>
              <a:endParaRPr lang="en-US" sz="1000">
                <a:effectLst/>
                <a:latin typeface="Times"/>
                <a:ea typeface="宋体"/>
                <a:cs typeface="Times New Roman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37208" y="3987403"/>
              <a:ext cx="2748739" cy="293528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1100">
                  <a:effectLst/>
                  <a:ea typeface="Times New Roman"/>
                  <a:cs typeface="Times New Roman"/>
                </a:rPr>
                <a:t> </a:t>
              </a:r>
              <a:endParaRPr lang="en-US" sz="1100">
                <a:effectLst/>
                <a:ea typeface="Cambria"/>
                <a:cs typeface="Times New Roman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554964" y="3987403"/>
              <a:ext cx="951828" cy="293528"/>
            </a:xfrm>
            <a:prstGeom prst="roundRect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1100">
                  <a:effectLst/>
                  <a:ea typeface="Times New Roman"/>
                  <a:cs typeface="Times New Roman"/>
                </a:rPr>
                <a:t> </a:t>
              </a:r>
              <a:endParaRPr lang="en-US" sz="1100">
                <a:effectLst/>
                <a:ea typeface="Cambria"/>
                <a:cs typeface="Times New Roman"/>
              </a:endParaRPr>
            </a:p>
          </p:txBody>
        </p:sp>
        <p:sp>
          <p:nvSpPr>
            <p:cNvPr id="10" name="Text Box 13"/>
            <p:cNvSpPr txBox="1"/>
            <p:nvPr/>
          </p:nvSpPr>
          <p:spPr>
            <a:xfrm>
              <a:off x="5723854" y="3985647"/>
              <a:ext cx="588010" cy="277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sz="1200" kern="1200" dirty="0">
                  <a:solidFill>
                    <a:srgbClr val="000000"/>
                  </a:solidFill>
                  <a:effectLst/>
                  <a:latin typeface="Calibri"/>
                  <a:ea typeface="宋体"/>
                  <a:cs typeface="Times New Roman"/>
                </a:rPr>
                <a:t>Create</a:t>
              </a:r>
              <a:endParaRPr lang="en-US" sz="1000" dirty="0">
                <a:effectLst/>
                <a:latin typeface="Times"/>
                <a:ea typeface="宋体"/>
                <a:cs typeface="Times New Roman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37208" y="3986143"/>
              <a:ext cx="9012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i="1" dirty="0" smtClean="0"/>
                <a:t>Enter Song</a:t>
              </a:r>
              <a:endParaRPr kumimoji="1" lang="zh-CN" altLang="en-US" sz="1200" i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71576" y="1303611"/>
            <a:ext cx="7306761" cy="1968883"/>
            <a:chOff x="1154179" y="2677820"/>
            <a:chExt cx="7306761" cy="1968883"/>
          </a:xfrm>
        </p:grpSpPr>
        <p:sp>
          <p:nvSpPr>
            <p:cNvPr id="13" name="TextBox 12"/>
            <p:cNvSpPr txBox="1"/>
            <p:nvPr/>
          </p:nvSpPr>
          <p:spPr>
            <a:xfrm>
              <a:off x="4386977" y="3567326"/>
              <a:ext cx="949844" cy="369332"/>
            </a:xfrm>
            <a:prstGeom prst="rect">
              <a:avLst/>
            </a:prstGeom>
            <a:noFill/>
            <a:ln w="28575" cmpd="sng">
              <a:solidFill>
                <a:srgbClr val="FFFFF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err="1" smtClean="0">
                  <a:latin typeface="Chalkboard"/>
                  <a:cs typeface="Chalkboard"/>
                </a:rPr>
                <a:t>Mehran</a:t>
              </a:r>
              <a:endParaRPr kumimoji="1" lang="zh-CN" altLang="en-US" dirty="0">
                <a:latin typeface="Chalkboard"/>
                <a:cs typeface="Chalkboard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710657" y="2810326"/>
              <a:ext cx="764163" cy="369332"/>
            </a:xfrm>
            <a:prstGeom prst="rect">
              <a:avLst/>
            </a:prstGeom>
            <a:noFill/>
            <a:ln w="28575" cmpd="sng">
              <a:solidFill>
                <a:srgbClr val="FFFFF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>
                  <a:latin typeface="Chalkboard"/>
                  <a:cs typeface="Chalkboard"/>
                </a:rPr>
                <a:t>Santa</a:t>
              </a:r>
              <a:endParaRPr kumimoji="1" lang="zh-CN" altLang="en-US" dirty="0">
                <a:latin typeface="Chalkboard"/>
                <a:cs typeface="Chalkboar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32047" y="2827259"/>
              <a:ext cx="860575" cy="369332"/>
            </a:xfrm>
            <a:prstGeom prst="rect">
              <a:avLst/>
            </a:prstGeom>
            <a:noFill/>
            <a:ln w="28575" cmpd="sng">
              <a:solidFill>
                <a:srgbClr val="FFFFF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>
                  <a:latin typeface="Chalkboard"/>
                  <a:cs typeface="Chalkboard"/>
                </a:rPr>
                <a:t>Megan </a:t>
              </a:r>
              <a:endParaRPr kumimoji="1" lang="zh-CN" altLang="en-US" dirty="0">
                <a:latin typeface="Chalkboard"/>
                <a:cs typeface="Chalkboard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91297" y="3977947"/>
              <a:ext cx="710451" cy="369332"/>
            </a:xfrm>
            <a:prstGeom prst="rect">
              <a:avLst/>
            </a:prstGeom>
            <a:noFill/>
            <a:ln w="28575" cmpd="sng">
              <a:solidFill>
                <a:srgbClr val="FFFFF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>
                  <a:latin typeface="Chalkboard"/>
                  <a:cs typeface="Chalkboard"/>
                </a:rPr>
                <a:t>Chris</a:t>
              </a:r>
              <a:endParaRPr kumimoji="1" lang="zh-CN" altLang="en-US" dirty="0">
                <a:latin typeface="Chalkboard"/>
                <a:cs typeface="Chalkboard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363534" y="3888979"/>
              <a:ext cx="864339" cy="369332"/>
            </a:xfrm>
            <a:prstGeom prst="rect">
              <a:avLst/>
            </a:prstGeom>
            <a:noFill/>
            <a:ln w="28575" cmpd="sng">
              <a:solidFill>
                <a:srgbClr val="FFFFF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>
                  <a:latin typeface="Chalkboard"/>
                  <a:cs typeface="Chalkboard"/>
                </a:rPr>
                <a:t>Rudolf</a:t>
              </a:r>
              <a:endParaRPr kumimoji="1" lang="zh-CN" altLang="en-US" dirty="0">
                <a:latin typeface="Chalkboard"/>
                <a:cs typeface="Chalkboard"/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>
              <a:off x="1154179" y="3829629"/>
              <a:ext cx="1481302" cy="736593"/>
            </a:xfrm>
            <a:custGeom>
              <a:avLst/>
              <a:gdLst>
                <a:gd name="connsiteX0" fmla="*/ 1182957 w 1618494"/>
                <a:gd name="connsiteY0" fmla="*/ 33211 h 937753"/>
                <a:gd name="connsiteX1" fmla="*/ 469703 w 1618494"/>
                <a:gd name="connsiteY1" fmla="*/ 33211 h 937753"/>
                <a:gd name="connsiteX2" fmla="*/ 295739 w 1618494"/>
                <a:gd name="connsiteY2" fmla="*/ 85396 h 937753"/>
                <a:gd name="connsiteX3" fmla="*/ 243550 w 1618494"/>
                <a:gd name="connsiteY3" fmla="*/ 102791 h 937753"/>
                <a:gd name="connsiteX4" fmla="*/ 191360 w 1618494"/>
                <a:gd name="connsiteY4" fmla="*/ 120186 h 937753"/>
                <a:gd name="connsiteX5" fmla="*/ 86982 w 1618494"/>
                <a:gd name="connsiteY5" fmla="*/ 224556 h 937753"/>
                <a:gd name="connsiteX6" fmla="*/ 17396 w 1618494"/>
                <a:gd name="connsiteY6" fmla="*/ 328926 h 937753"/>
                <a:gd name="connsiteX7" fmla="*/ 0 w 1618494"/>
                <a:gd name="connsiteY7" fmla="*/ 381112 h 937753"/>
                <a:gd name="connsiteX8" fmla="*/ 17396 w 1618494"/>
                <a:gd name="connsiteY8" fmla="*/ 624642 h 937753"/>
                <a:gd name="connsiteX9" fmla="*/ 34792 w 1618494"/>
                <a:gd name="connsiteY9" fmla="*/ 676828 h 937753"/>
                <a:gd name="connsiteX10" fmla="*/ 86982 w 1618494"/>
                <a:gd name="connsiteY10" fmla="*/ 711618 h 937753"/>
                <a:gd name="connsiteX11" fmla="*/ 191360 w 1618494"/>
                <a:gd name="connsiteY11" fmla="*/ 798593 h 937753"/>
                <a:gd name="connsiteX12" fmla="*/ 243550 w 1618494"/>
                <a:gd name="connsiteY12" fmla="*/ 815988 h 937753"/>
                <a:gd name="connsiteX13" fmla="*/ 365325 w 1618494"/>
                <a:gd name="connsiteY13" fmla="*/ 868173 h 937753"/>
                <a:gd name="connsiteX14" fmla="*/ 469703 w 1618494"/>
                <a:gd name="connsiteY14" fmla="*/ 885568 h 937753"/>
                <a:gd name="connsiteX15" fmla="*/ 574082 w 1618494"/>
                <a:gd name="connsiteY15" fmla="*/ 920358 h 937753"/>
                <a:gd name="connsiteX16" fmla="*/ 643668 w 1618494"/>
                <a:gd name="connsiteY16" fmla="*/ 937753 h 937753"/>
                <a:gd name="connsiteX17" fmla="*/ 939407 w 1618494"/>
                <a:gd name="connsiteY17" fmla="*/ 920358 h 937753"/>
                <a:gd name="connsiteX18" fmla="*/ 1130768 w 1618494"/>
                <a:gd name="connsiteY18" fmla="*/ 868173 h 937753"/>
                <a:gd name="connsiteX19" fmla="*/ 1217750 w 1618494"/>
                <a:gd name="connsiteY19" fmla="*/ 833383 h 937753"/>
                <a:gd name="connsiteX20" fmla="*/ 1287336 w 1618494"/>
                <a:gd name="connsiteY20" fmla="*/ 815988 h 937753"/>
                <a:gd name="connsiteX21" fmla="*/ 1339525 w 1618494"/>
                <a:gd name="connsiteY21" fmla="*/ 781198 h 937753"/>
                <a:gd name="connsiteX22" fmla="*/ 1391714 w 1618494"/>
                <a:gd name="connsiteY22" fmla="*/ 763803 h 937753"/>
                <a:gd name="connsiteX23" fmla="*/ 1530886 w 1618494"/>
                <a:gd name="connsiteY23" fmla="*/ 659432 h 937753"/>
                <a:gd name="connsiteX24" fmla="*/ 1583075 w 1618494"/>
                <a:gd name="connsiteY24" fmla="*/ 624642 h 937753"/>
                <a:gd name="connsiteX25" fmla="*/ 1617868 w 1618494"/>
                <a:gd name="connsiteY25" fmla="*/ 520272 h 937753"/>
                <a:gd name="connsiteX26" fmla="*/ 1565678 w 1618494"/>
                <a:gd name="connsiteY26" fmla="*/ 294136 h 937753"/>
                <a:gd name="connsiteX27" fmla="*/ 1496093 w 1618494"/>
                <a:gd name="connsiteY27" fmla="*/ 189766 h 937753"/>
                <a:gd name="connsiteX28" fmla="*/ 1391714 w 1618494"/>
                <a:gd name="connsiteY28" fmla="*/ 120186 h 937753"/>
                <a:gd name="connsiteX29" fmla="*/ 1235146 w 1618494"/>
                <a:gd name="connsiteY29" fmla="*/ 50606 h 937753"/>
                <a:gd name="connsiteX30" fmla="*/ 1095975 w 1618494"/>
                <a:gd name="connsiteY30" fmla="*/ 50606 h 937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618494" h="937753">
                  <a:moveTo>
                    <a:pt x="1182957" y="33211"/>
                  </a:moveTo>
                  <a:cubicBezTo>
                    <a:pt x="899446" y="-23490"/>
                    <a:pt x="1067239" y="3336"/>
                    <a:pt x="469703" y="33211"/>
                  </a:cubicBezTo>
                  <a:cubicBezTo>
                    <a:pt x="438771" y="34758"/>
                    <a:pt x="308932" y="80999"/>
                    <a:pt x="295739" y="85396"/>
                  </a:cubicBezTo>
                  <a:lnTo>
                    <a:pt x="243550" y="102791"/>
                  </a:lnTo>
                  <a:lnTo>
                    <a:pt x="191360" y="120186"/>
                  </a:lnTo>
                  <a:cubicBezTo>
                    <a:pt x="156567" y="154976"/>
                    <a:pt x="114276" y="183618"/>
                    <a:pt x="86982" y="224556"/>
                  </a:cubicBezTo>
                  <a:lnTo>
                    <a:pt x="17396" y="328926"/>
                  </a:lnTo>
                  <a:cubicBezTo>
                    <a:pt x="11597" y="346321"/>
                    <a:pt x="0" y="362776"/>
                    <a:pt x="0" y="381112"/>
                  </a:cubicBezTo>
                  <a:cubicBezTo>
                    <a:pt x="0" y="462496"/>
                    <a:pt x="7887" y="543816"/>
                    <a:pt x="17396" y="624642"/>
                  </a:cubicBezTo>
                  <a:cubicBezTo>
                    <a:pt x="19539" y="642853"/>
                    <a:pt x="23337" y="662510"/>
                    <a:pt x="34792" y="676828"/>
                  </a:cubicBezTo>
                  <a:cubicBezTo>
                    <a:pt x="47853" y="693154"/>
                    <a:pt x="70920" y="698234"/>
                    <a:pt x="86982" y="711618"/>
                  </a:cubicBezTo>
                  <a:cubicBezTo>
                    <a:pt x="144694" y="759707"/>
                    <a:pt x="126572" y="766202"/>
                    <a:pt x="191360" y="798593"/>
                  </a:cubicBezTo>
                  <a:cubicBezTo>
                    <a:pt x="207762" y="806793"/>
                    <a:pt x="226695" y="808765"/>
                    <a:pt x="243550" y="815988"/>
                  </a:cubicBezTo>
                  <a:cubicBezTo>
                    <a:pt x="300831" y="840535"/>
                    <a:pt x="308832" y="855620"/>
                    <a:pt x="365325" y="868173"/>
                  </a:cubicBezTo>
                  <a:cubicBezTo>
                    <a:pt x="399758" y="875824"/>
                    <a:pt x="435483" y="877014"/>
                    <a:pt x="469703" y="885568"/>
                  </a:cubicBezTo>
                  <a:cubicBezTo>
                    <a:pt x="505283" y="894462"/>
                    <a:pt x="538502" y="911464"/>
                    <a:pt x="574082" y="920358"/>
                  </a:cubicBezTo>
                  <a:lnTo>
                    <a:pt x="643668" y="937753"/>
                  </a:lnTo>
                  <a:cubicBezTo>
                    <a:pt x="742248" y="931955"/>
                    <a:pt x="841360" y="932123"/>
                    <a:pt x="939407" y="920358"/>
                  </a:cubicBezTo>
                  <a:cubicBezTo>
                    <a:pt x="974778" y="916114"/>
                    <a:pt x="1079842" y="887269"/>
                    <a:pt x="1130768" y="868173"/>
                  </a:cubicBezTo>
                  <a:cubicBezTo>
                    <a:pt x="1160007" y="857209"/>
                    <a:pt x="1188125" y="843257"/>
                    <a:pt x="1217750" y="833383"/>
                  </a:cubicBezTo>
                  <a:cubicBezTo>
                    <a:pt x="1240432" y="825823"/>
                    <a:pt x="1264141" y="821786"/>
                    <a:pt x="1287336" y="815988"/>
                  </a:cubicBezTo>
                  <a:cubicBezTo>
                    <a:pt x="1304732" y="804391"/>
                    <a:pt x="1320825" y="790547"/>
                    <a:pt x="1339525" y="781198"/>
                  </a:cubicBezTo>
                  <a:cubicBezTo>
                    <a:pt x="1355927" y="772998"/>
                    <a:pt x="1375684" y="772708"/>
                    <a:pt x="1391714" y="763803"/>
                  </a:cubicBezTo>
                  <a:cubicBezTo>
                    <a:pt x="1590352" y="653458"/>
                    <a:pt x="1434906" y="736211"/>
                    <a:pt x="1530886" y="659432"/>
                  </a:cubicBezTo>
                  <a:cubicBezTo>
                    <a:pt x="1547212" y="646372"/>
                    <a:pt x="1565679" y="636239"/>
                    <a:pt x="1583075" y="624642"/>
                  </a:cubicBezTo>
                  <a:cubicBezTo>
                    <a:pt x="1594673" y="589852"/>
                    <a:pt x="1623055" y="556576"/>
                    <a:pt x="1617868" y="520272"/>
                  </a:cubicBezTo>
                  <a:cubicBezTo>
                    <a:pt x="1609847" y="464134"/>
                    <a:pt x="1600412" y="346233"/>
                    <a:pt x="1565678" y="294136"/>
                  </a:cubicBezTo>
                  <a:cubicBezTo>
                    <a:pt x="1542483" y="259346"/>
                    <a:pt x="1530885" y="212958"/>
                    <a:pt x="1496093" y="189766"/>
                  </a:cubicBezTo>
                  <a:lnTo>
                    <a:pt x="1391714" y="120186"/>
                  </a:lnTo>
                  <a:cubicBezTo>
                    <a:pt x="1344414" y="88655"/>
                    <a:pt x="1297254" y="50606"/>
                    <a:pt x="1235146" y="50606"/>
                  </a:cubicBezTo>
                  <a:lnTo>
                    <a:pt x="1095975" y="50606"/>
                  </a:lnTo>
                </a:path>
              </a:pathLst>
            </a:cu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2471530" y="2677820"/>
              <a:ext cx="1481302" cy="736593"/>
            </a:xfrm>
            <a:custGeom>
              <a:avLst/>
              <a:gdLst>
                <a:gd name="connsiteX0" fmla="*/ 1182957 w 1618494"/>
                <a:gd name="connsiteY0" fmla="*/ 33211 h 937753"/>
                <a:gd name="connsiteX1" fmla="*/ 469703 w 1618494"/>
                <a:gd name="connsiteY1" fmla="*/ 33211 h 937753"/>
                <a:gd name="connsiteX2" fmla="*/ 295739 w 1618494"/>
                <a:gd name="connsiteY2" fmla="*/ 85396 h 937753"/>
                <a:gd name="connsiteX3" fmla="*/ 243550 w 1618494"/>
                <a:gd name="connsiteY3" fmla="*/ 102791 h 937753"/>
                <a:gd name="connsiteX4" fmla="*/ 191360 w 1618494"/>
                <a:gd name="connsiteY4" fmla="*/ 120186 h 937753"/>
                <a:gd name="connsiteX5" fmla="*/ 86982 w 1618494"/>
                <a:gd name="connsiteY5" fmla="*/ 224556 h 937753"/>
                <a:gd name="connsiteX6" fmla="*/ 17396 w 1618494"/>
                <a:gd name="connsiteY6" fmla="*/ 328926 h 937753"/>
                <a:gd name="connsiteX7" fmla="*/ 0 w 1618494"/>
                <a:gd name="connsiteY7" fmla="*/ 381112 h 937753"/>
                <a:gd name="connsiteX8" fmla="*/ 17396 w 1618494"/>
                <a:gd name="connsiteY8" fmla="*/ 624642 h 937753"/>
                <a:gd name="connsiteX9" fmla="*/ 34792 w 1618494"/>
                <a:gd name="connsiteY9" fmla="*/ 676828 h 937753"/>
                <a:gd name="connsiteX10" fmla="*/ 86982 w 1618494"/>
                <a:gd name="connsiteY10" fmla="*/ 711618 h 937753"/>
                <a:gd name="connsiteX11" fmla="*/ 191360 w 1618494"/>
                <a:gd name="connsiteY11" fmla="*/ 798593 h 937753"/>
                <a:gd name="connsiteX12" fmla="*/ 243550 w 1618494"/>
                <a:gd name="connsiteY12" fmla="*/ 815988 h 937753"/>
                <a:gd name="connsiteX13" fmla="*/ 365325 w 1618494"/>
                <a:gd name="connsiteY13" fmla="*/ 868173 h 937753"/>
                <a:gd name="connsiteX14" fmla="*/ 469703 w 1618494"/>
                <a:gd name="connsiteY14" fmla="*/ 885568 h 937753"/>
                <a:gd name="connsiteX15" fmla="*/ 574082 w 1618494"/>
                <a:gd name="connsiteY15" fmla="*/ 920358 h 937753"/>
                <a:gd name="connsiteX16" fmla="*/ 643668 w 1618494"/>
                <a:gd name="connsiteY16" fmla="*/ 937753 h 937753"/>
                <a:gd name="connsiteX17" fmla="*/ 939407 w 1618494"/>
                <a:gd name="connsiteY17" fmla="*/ 920358 h 937753"/>
                <a:gd name="connsiteX18" fmla="*/ 1130768 w 1618494"/>
                <a:gd name="connsiteY18" fmla="*/ 868173 h 937753"/>
                <a:gd name="connsiteX19" fmla="*/ 1217750 w 1618494"/>
                <a:gd name="connsiteY19" fmla="*/ 833383 h 937753"/>
                <a:gd name="connsiteX20" fmla="*/ 1287336 w 1618494"/>
                <a:gd name="connsiteY20" fmla="*/ 815988 h 937753"/>
                <a:gd name="connsiteX21" fmla="*/ 1339525 w 1618494"/>
                <a:gd name="connsiteY21" fmla="*/ 781198 h 937753"/>
                <a:gd name="connsiteX22" fmla="*/ 1391714 w 1618494"/>
                <a:gd name="connsiteY22" fmla="*/ 763803 h 937753"/>
                <a:gd name="connsiteX23" fmla="*/ 1530886 w 1618494"/>
                <a:gd name="connsiteY23" fmla="*/ 659432 h 937753"/>
                <a:gd name="connsiteX24" fmla="*/ 1583075 w 1618494"/>
                <a:gd name="connsiteY24" fmla="*/ 624642 h 937753"/>
                <a:gd name="connsiteX25" fmla="*/ 1617868 w 1618494"/>
                <a:gd name="connsiteY25" fmla="*/ 520272 h 937753"/>
                <a:gd name="connsiteX26" fmla="*/ 1565678 w 1618494"/>
                <a:gd name="connsiteY26" fmla="*/ 294136 h 937753"/>
                <a:gd name="connsiteX27" fmla="*/ 1496093 w 1618494"/>
                <a:gd name="connsiteY27" fmla="*/ 189766 h 937753"/>
                <a:gd name="connsiteX28" fmla="*/ 1391714 w 1618494"/>
                <a:gd name="connsiteY28" fmla="*/ 120186 h 937753"/>
                <a:gd name="connsiteX29" fmla="*/ 1235146 w 1618494"/>
                <a:gd name="connsiteY29" fmla="*/ 50606 h 937753"/>
                <a:gd name="connsiteX30" fmla="*/ 1095975 w 1618494"/>
                <a:gd name="connsiteY30" fmla="*/ 50606 h 937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618494" h="937753">
                  <a:moveTo>
                    <a:pt x="1182957" y="33211"/>
                  </a:moveTo>
                  <a:cubicBezTo>
                    <a:pt x="899446" y="-23490"/>
                    <a:pt x="1067239" y="3336"/>
                    <a:pt x="469703" y="33211"/>
                  </a:cubicBezTo>
                  <a:cubicBezTo>
                    <a:pt x="438771" y="34758"/>
                    <a:pt x="308932" y="80999"/>
                    <a:pt x="295739" y="85396"/>
                  </a:cubicBezTo>
                  <a:lnTo>
                    <a:pt x="243550" y="102791"/>
                  </a:lnTo>
                  <a:lnTo>
                    <a:pt x="191360" y="120186"/>
                  </a:lnTo>
                  <a:cubicBezTo>
                    <a:pt x="156567" y="154976"/>
                    <a:pt x="114276" y="183618"/>
                    <a:pt x="86982" y="224556"/>
                  </a:cubicBezTo>
                  <a:lnTo>
                    <a:pt x="17396" y="328926"/>
                  </a:lnTo>
                  <a:cubicBezTo>
                    <a:pt x="11597" y="346321"/>
                    <a:pt x="0" y="362776"/>
                    <a:pt x="0" y="381112"/>
                  </a:cubicBezTo>
                  <a:cubicBezTo>
                    <a:pt x="0" y="462496"/>
                    <a:pt x="7887" y="543816"/>
                    <a:pt x="17396" y="624642"/>
                  </a:cubicBezTo>
                  <a:cubicBezTo>
                    <a:pt x="19539" y="642853"/>
                    <a:pt x="23337" y="662510"/>
                    <a:pt x="34792" y="676828"/>
                  </a:cubicBezTo>
                  <a:cubicBezTo>
                    <a:pt x="47853" y="693154"/>
                    <a:pt x="70920" y="698234"/>
                    <a:pt x="86982" y="711618"/>
                  </a:cubicBezTo>
                  <a:cubicBezTo>
                    <a:pt x="144694" y="759707"/>
                    <a:pt x="126572" y="766202"/>
                    <a:pt x="191360" y="798593"/>
                  </a:cubicBezTo>
                  <a:cubicBezTo>
                    <a:pt x="207762" y="806793"/>
                    <a:pt x="226695" y="808765"/>
                    <a:pt x="243550" y="815988"/>
                  </a:cubicBezTo>
                  <a:cubicBezTo>
                    <a:pt x="300831" y="840535"/>
                    <a:pt x="308832" y="855620"/>
                    <a:pt x="365325" y="868173"/>
                  </a:cubicBezTo>
                  <a:cubicBezTo>
                    <a:pt x="399758" y="875824"/>
                    <a:pt x="435483" y="877014"/>
                    <a:pt x="469703" y="885568"/>
                  </a:cubicBezTo>
                  <a:cubicBezTo>
                    <a:pt x="505283" y="894462"/>
                    <a:pt x="538502" y="911464"/>
                    <a:pt x="574082" y="920358"/>
                  </a:cubicBezTo>
                  <a:lnTo>
                    <a:pt x="643668" y="937753"/>
                  </a:lnTo>
                  <a:cubicBezTo>
                    <a:pt x="742248" y="931955"/>
                    <a:pt x="841360" y="932123"/>
                    <a:pt x="939407" y="920358"/>
                  </a:cubicBezTo>
                  <a:cubicBezTo>
                    <a:pt x="974778" y="916114"/>
                    <a:pt x="1079842" y="887269"/>
                    <a:pt x="1130768" y="868173"/>
                  </a:cubicBezTo>
                  <a:cubicBezTo>
                    <a:pt x="1160007" y="857209"/>
                    <a:pt x="1188125" y="843257"/>
                    <a:pt x="1217750" y="833383"/>
                  </a:cubicBezTo>
                  <a:cubicBezTo>
                    <a:pt x="1240432" y="825823"/>
                    <a:pt x="1264141" y="821786"/>
                    <a:pt x="1287336" y="815988"/>
                  </a:cubicBezTo>
                  <a:cubicBezTo>
                    <a:pt x="1304732" y="804391"/>
                    <a:pt x="1320825" y="790547"/>
                    <a:pt x="1339525" y="781198"/>
                  </a:cubicBezTo>
                  <a:cubicBezTo>
                    <a:pt x="1355927" y="772998"/>
                    <a:pt x="1375684" y="772708"/>
                    <a:pt x="1391714" y="763803"/>
                  </a:cubicBezTo>
                  <a:cubicBezTo>
                    <a:pt x="1590352" y="653458"/>
                    <a:pt x="1434906" y="736211"/>
                    <a:pt x="1530886" y="659432"/>
                  </a:cubicBezTo>
                  <a:cubicBezTo>
                    <a:pt x="1547212" y="646372"/>
                    <a:pt x="1565679" y="636239"/>
                    <a:pt x="1583075" y="624642"/>
                  </a:cubicBezTo>
                  <a:cubicBezTo>
                    <a:pt x="1594673" y="589852"/>
                    <a:pt x="1623055" y="556576"/>
                    <a:pt x="1617868" y="520272"/>
                  </a:cubicBezTo>
                  <a:cubicBezTo>
                    <a:pt x="1609847" y="464134"/>
                    <a:pt x="1600412" y="346233"/>
                    <a:pt x="1565678" y="294136"/>
                  </a:cubicBezTo>
                  <a:cubicBezTo>
                    <a:pt x="1542483" y="259346"/>
                    <a:pt x="1530885" y="212958"/>
                    <a:pt x="1496093" y="189766"/>
                  </a:cubicBezTo>
                  <a:lnTo>
                    <a:pt x="1391714" y="120186"/>
                  </a:lnTo>
                  <a:cubicBezTo>
                    <a:pt x="1344414" y="88655"/>
                    <a:pt x="1297254" y="50606"/>
                    <a:pt x="1235146" y="50606"/>
                  </a:cubicBezTo>
                  <a:lnTo>
                    <a:pt x="1095975" y="50606"/>
                  </a:lnTo>
                </a:path>
              </a:pathLst>
            </a:cu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4232963" y="3522194"/>
              <a:ext cx="1481302" cy="736593"/>
            </a:xfrm>
            <a:custGeom>
              <a:avLst/>
              <a:gdLst>
                <a:gd name="connsiteX0" fmla="*/ 1182957 w 1618494"/>
                <a:gd name="connsiteY0" fmla="*/ 33211 h 937753"/>
                <a:gd name="connsiteX1" fmla="*/ 469703 w 1618494"/>
                <a:gd name="connsiteY1" fmla="*/ 33211 h 937753"/>
                <a:gd name="connsiteX2" fmla="*/ 295739 w 1618494"/>
                <a:gd name="connsiteY2" fmla="*/ 85396 h 937753"/>
                <a:gd name="connsiteX3" fmla="*/ 243550 w 1618494"/>
                <a:gd name="connsiteY3" fmla="*/ 102791 h 937753"/>
                <a:gd name="connsiteX4" fmla="*/ 191360 w 1618494"/>
                <a:gd name="connsiteY4" fmla="*/ 120186 h 937753"/>
                <a:gd name="connsiteX5" fmla="*/ 86982 w 1618494"/>
                <a:gd name="connsiteY5" fmla="*/ 224556 h 937753"/>
                <a:gd name="connsiteX6" fmla="*/ 17396 w 1618494"/>
                <a:gd name="connsiteY6" fmla="*/ 328926 h 937753"/>
                <a:gd name="connsiteX7" fmla="*/ 0 w 1618494"/>
                <a:gd name="connsiteY7" fmla="*/ 381112 h 937753"/>
                <a:gd name="connsiteX8" fmla="*/ 17396 w 1618494"/>
                <a:gd name="connsiteY8" fmla="*/ 624642 h 937753"/>
                <a:gd name="connsiteX9" fmla="*/ 34792 w 1618494"/>
                <a:gd name="connsiteY9" fmla="*/ 676828 h 937753"/>
                <a:gd name="connsiteX10" fmla="*/ 86982 w 1618494"/>
                <a:gd name="connsiteY10" fmla="*/ 711618 h 937753"/>
                <a:gd name="connsiteX11" fmla="*/ 191360 w 1618494"/>
                <a:gd name="connsiteY11" fmla="*/ 798593 h 937753"/>
                <a:gd name="connsiteX12" fmla="*/ 243550 w 1618494"/>
                <a:gd name="connsiteY12" fmla="*/ 815988 h 937753"/>
                <a:gd name="connsiteX13" fmla="*/ 365325 w 1618494"/>
                <a:gd name="connsiteY13" fmla="*/ 868173 h 937753"/>
                <a:gd name="connsiteX14" fmla="*/ 469703 w 1618494"/>
                <a:gd name="connsiteY14" fmla="*/ 885568 h 937753"/>
                <a:gd name="connsiteX15" fmla="*/ 574082 w 1618494"/>
                <a:gd name="connsiteY15" fmla="*/ 920358 h 937753"/>
                <a:gd name="connsiteX16" fmla="*/ 643668 w 1618494"/>
                <a:gd name="connsiteY16" fmla="*/ 937753 h 937753"/>
                <a:gd name="connsiteX17" fmla="*/ 939407 w 1618494"/>
                <a:gd name="connsiteY17" fmla="*/ 920358 h 937753"/>
                <a:gd name="connsiteX18" fmla="*/ 1130768 w 1618494"/>
                <a:gd name="connsiteY18" fmla="*/ 868173 h 937753"/>
                <a:gd name="connsiteX19" fmla="*/ 1217750 w 1618494"/>
                <a:gd name="connsiteY19" fmla="*/ 833383 h 937753"/>
                <a:gd name="connsiteX20" fmla="*/ 1287336 w 1618494"/>
                <a:gd name="connsiteY20" fmla="*/ 815988 h 937753"/>
                <a:gd name="connsiteX21" fmla="*/ 1339525 w 1618494"/>
                <a:gd name="connsiteY21" fmla="*/ 781198 h 937753"/>
                <a:gd name="connsiteX22" fmla="*/ 1391714 w 1618494"/>
                <a:gd name="connsiteY22" fmla="*/ 763803 h 937753"/>
                <a:gd name="connsiteX23" fmla="*/ 1530886 w 1618494"/>
                <a:gd name="connsiteY23" fmla="*/ 659432 h 937753"/>
                <a:gd name="connsiteX24" fmla="*/ 1583075 w 1618494"/>
                <a:gd name="connsiteY24" fmla="*/ 624642 h 937753"/>
                <a:gd name="connsiteX25" fmla="*/ 1617868 w 1618494"/>
                <a:gd name="connsiteY25" fmla="*/ 520272 h 937753"/>
                <a:gd name="connsiteX26" fmla="*/ 1565678 w 1618494"/>
                <a:gd name="connsiteY26" fmla="*/ 294136 h 937753"/>
                <a:gd name="connsiteX27" fmla="*/ 1496093 w 1618494"/>
                <a:gd name="connsiteY27" fmla="*/ 189766 h 937753"/>
                <a:gd name="connsiteX28" fmla="*/ 1391714 w 1618494"/>
                <a:gd name="connsiteY28" fmla="*/ 120186 h 937753"/>
                <a:gd name="connsiteX29" fmla="*/ 1235146 w 1618494"/>
                <a:gd name="connsiteY29" fmla="*/ 50606 h 937753"/>
                <a:gd name="connsiteX30" fmla="*/ 1095975 w 1618494"/>
                <a:gd name="connsiteY30" fmla="*/ 50606 h 937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618494" h="937753">
                  <a:moveTo>
                    <a:pt x="1182957" y="33211"/>
                  </a:moveTo>
                  <a:cubicBezTo>
                    <a:pt x="899446" y="-23490"/>
                    <a:pt x="1067239" y="3336"/>
                    <a:pt x="469703" y="33211"/>
                  </a:cubicBezTo>
                  <a:cubicBezTo>
                    <a:pt x="438771" y="34758"/>
                    <a:pt x="308932" y="80999"/>
                    <a:pt x="295739" y="85396"/>
                  </a:cubicBezTo>
                  <a:lnTo>
                    <a:pt x="243550" y="102791"/>
                  </a:lnTo>
                  <a:lnTo>
                    <a:pt x="191360" y="120186"/>
                  </a:lnTo>
                  <a:cubicBezTo>
                    <a:pt x="156567" y="154976"/>
                    <a:pt x="114276" y="183618"/>
                    <a:pt x="86982" y="224556"/>
                  </a:cubicBezTo>
                  <a:lnTo>
                    <a:pt x="17396" y="328926"/>
                  </a:lnTo>
                  <a:cubicBezTo>
                    <a:pt x="11597" y="346321"/>
                    <a:pt x="0" y="362776"/>
                    <a:pt x="0" y="381112"/>
                  </a:cubicBezTo>
                  <a:cubicBezTo>
                    <a:pt x="0" y="462496"/>
                    <a:pt x="7887" y="543816"/>
                    <a:pt x="17396" y="624642"/>
                  </a:cubicBezTo>
                  <a:cubicBezTo>
                    <a:pt x="19539" y="642853"/>
                    <a:pt x="23337" y="662510"/>
                    <a:pt x="34792" y="676828"/>
                  </a:cubicBezTo>
                  <a:cubicBezTo>
                    <a:pt x="47853" y="693154"/>
                    <a:pt x="70920" y="698234"/>
                    <a:pt x="86982" y="711618"/>
                  </a:cubicBezTo>
                  <a:cubicBezTo>
                    <a:pt x="144694" y="759707"/>
                    <a:pt x="126572" y="766202"/>
                    <a:pt x="191360" y="798593"/>
                  </a:cubicBezTo>
                  <a:cubicBezTo>
                    <a:pt x="207762" y="806793"/>
                    <a:pt x="226695" y="808765"/>
                    <a:pt x="243550" y="815988"/>
                  </a:cubicBezTo>
                  <a:cubicBezTo>
                    <a:pt x="300831" y="840535"/>
                    <a:pt x="308832" y="855620"/>
                    <a:pt x="365325" y="868173"/>
                  </a:cubicBezTo>
                  <a:cubicBezTo>
                    <a:pt x="399758" y="875824"/>
                    <a:pt x="435483" y="877014"/>
                    <a:pt x="469703" y="885568"/>
                  </a:cubicBezTo>
                  <a:cubicBezTo>
                    <a:pt x="505283" y="894462"/>
                    <a:pt x="538502" y="911464"/>
                    <a:pt x="574082" y="920358"/>
                  </a:cubicBezTo>
                  <a:lnTo>
                    <a:pt x="643668" y="937753"/>
                  </a:lnTo>
                  <a:cubicBezTo>
                    <a:pt x="742248" y="931955"/>
                    <a:pt x="841360" y="932123"/>
                    <a:pt x="939407" y="920358"/>
                  </a:cubicBezTo>
                  <a:cubicBezTo>
                    <a:pt x="974778" y="916114"/>
                    <a:pt x="1079842" y="887269"/>
                    <a:pt x="1130768" y="868173"/>
                  </a:cubicBezTo>
                  <a:cubicBezTo>
                    <a:pt x="1160007" y="857209"/>
                    <a:pt x="1188125" y="843257"/>
                    <a:pt x="1217750" y="833383"/>
                  </a:cubicBezTo>
                  <a:cubicBezTo>
                    <a:pt x="1240432" y="825823"/>
                    <a:pt x="1264141" y="821786"/>
                    <a:pt x="1287336" y="815988"/>
                  </a:cubicBezTo>
                  <a:cubicBezTo>
                    <a:pt x="1304732" y="804391"/>
                    <a:pt x="1320825" y="790547"/>
                    <a:pt x="1339525" y="781198"/>
                  </a:cubicBezTo>
                  <a:cubicBezTo>
                    <a:pt x="1355927" y="772998"/>
                    <a:pt x="1375684" y="772708"/>
                    <a:pt x="1391714" y="763803"/>
                  </a:cubicBezTo>
                  <a:cubicBezTo>
                    <a:pt x="1590352" y="653458"/>
                    <a:pt x="1434906" y="736211"/>
                    <a:pt x="1530886" y="659432"/>
                  </a:cubicBezTo>
                  <a:cubicBezTo>
                    <a:pt x="1547212" y="646372"/>
                    <a:pt x="1565679" y="636239"/>
                    <a:pt x="1583075" y="624642"/>
                  </a:cubicBezTo>
                  <a:cubicBezTo>
                    <a:pt x="1594673" y="589852"/>
                    <a:pt x="1623055" y="556576"/>
                    <a:pt x="1617868" y="520272"/>
                  </a:cubicBezTo>
                  <a:cubicBezTo>
                    <a:pt x="1609847" y="464134"/>
                    <a:pt x="1600412" y="346233"/>
                    <a:pt x="1565678" y="294136"/>
                  </a:cubicBezTo>
                  <a:cubicBezTo>
                    <a:pt x="1542483" y="259346"/>
                    <a:pt x="1530885" y="212958"/>
                    <a:pt x="1496093" y="189766"/>
                  </a:cubicBezTo>
                  <a:lnTo>
                    <a:pt x="1391714" y="120186"/>
                  </a:lnTo>
                  <a:cubicBezTo>
                    <a:pt x="1344414" y="88655"/>
                    <a:pt x="1297254" y="50606"/>
                    <a:pt x="1235146" y="50606"/>
                  </a:cubicBezTo>
                  <a:lnTo>
                    <a:pt x="1095975" y="50606"/>
                  </a:lnTo>
                </a:path>
              </a:pathLst>
            </a:cu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5988881" y="2756367"/>
              <a:ext cx="1481302" cy="736593"/>
            </a:xfrm>
            <a:custGeom>
              <a:avLst/>
              <a:gdLst>
                <a:gd name="connsiteX0" fmla="*/ 1182957 w 1618494"/>
                <a:gd name="connsiteY0" fmla="*/ 33211 h 937753"/>
                <a:gd name="connsiteX1" fmla="*/ 469703 w 1618494"/>
                <a:gd name="connsiteY1" fmla="*/ 33211 h 937753"/>
                <a:gd name="connsiteX2" fmla="*/ 295739 w 1618494"/>
                <a:gd name="connsiteY2" fmla="*/ 85396 h 937753"/>
                <a:gd name="connsiteX3" fmla="*/ 243550 w 1618494"/>
                <a:gd name="connsiteY3" fmla="*/ 102791 h 937753"/>
                <a:gd name="connsiteX4" fmla="*/ 191360 w 1618494"/>
                <a:gd name="connsiteY4" fmla="*/ 120186 h 937753"/>
                <a:gd name="connsiteX5" fmla="*/ 86982 w 1618494"/>
                <a:gd name="connsiteY5" fmla="*/ 224556 h 937753"/>
                <a:gd name="connsiteX6" fmla="*/ 17396 w 1618494"/>
                <a:gd name="connsiteY6" fmla="*/ 328926 h 937753"/>
                <a:gd name="connsiteX7" fmla="*/ 0 w 1618494"/>
                <a:gd name="connsiteY7" fmla="*/ 381112 h 937753"/>
                <a:gd name="connsiteX8" fmla="*/ 17396 w 1618494"/>
                <a:gd name="connsiteY8" fmla="*/ 624642 h 937753"/>
                <a:gd name="connsiteX9" fmla="*/ 34792 w 1618494"/>
                <a:gd name="connsiteY9" fmla="*/ 676828 h 937753"/>
                <a:gd name="connsiteX10" fmla="*/ 86982 w 1618494"/>
                <a:gd name="connsiteY10" fmla="*/ 711618 h 937753"/>
                <a:gd name="connsiteX11" fmla="*/ 191360 w 1618494"/>
                <a:gd name="connsiteY11" fmla="*/ 798593 h 937753"/>
                <a:gd name="connsiteX12" fmla="*/ 243550 w 1618494"/>
                <a:gd name="connsiteY12" fmla="*/ 815988 h 937753"/>
                <a:gd name="connsiteX13" fmla="*/ 365325 w 1618494"/>
                <a:gd name="connsiteY13" fmla="*/ 868173 h 937753"/>
                <a:gd name="connsiteX14" fmla="*/ 469703 w 1618494"/>
                <a:gd name="connsiteY14" fmla="*/ 885568 h 937753"/>
                <a:gd name="connsiteX15" fmla="*/ 574082 w 1618494"/>
                <a:gd name="connsiteY15" fmla="*/ 920358 h 937753"/>
                <a:gd name="connsiteX16" fmla="*/ 643668 w 1618494"/>
                <a:gd name="connsiteY16" fmla="*/ 937753 h 937753"/>
                <a:gd name="connsiteX17" fmla="*/ 939407 w 1618494"/>
                <a:gd name="connsiteY17" fmla="*/ 920358 h 937753"/>
                <a:gd name="connsiteX18" fmla="*/ 1130768 w 1618494"/>
                <a:gd name="connsiteY18" fmla="*/ 868173 h 937753"/>
                <a:gd name="connsiteX19" fmla="*/ 1217750 w 1618494"/>
                <a:gd name="connsiteY19" fmla="*/ 833383 h 937753"/>
                <a:gd name="connsiteX20" fmla="*/ 1287336 w 1618494"/>
                <a:gd name="connsiteY20" fmla="*/ 815988 h 937753"/>
                <a:gd name="connsiteX21" fmla="*/ 1339525 w 1618494"/>
                <a:gd name="connsiteY21" fmla="*/ 781198 h 937753"/>
                <a:gd name="connsiteX22" fmla="*/ 1391714 w 1618494"/>
                <a:gd name="connsiteY22" fmla="*/ 763803 h 937753"/>
                <a:gd name="connsiteX23" fmla="*/ 1530886 w 1618494"/>
                <a:gd name="connsiteY23" fmla="*/ 659432 h 937753"/>
                <a:gd name="connsiteX24" fmla="*/ 1583075 w 1618494"/>
                <a:gd name="connsiteY24" fmla="*/ 624642 h 937753"/>
                <a:gd name="connsiteX25" fmla="*/ 1617868 w 1618494"/>
                <a:gd name="connsiteY25" fmla="*/ 520272 h 937753"/>
                <a:gd name="connsiteX26" fmla="*/ 1565678 w 1618494"/>
                <a:gd name="connsiteY26" fmla="*/ 294136 h 937753"/>
                <a:gd name="connsiteX27" fmla="*/ 1496093 w 1618494"/>
                <a:gd name="connsiteY27" fmla="*/ 189766 h 937753"/>
                <a:gd name="connsiteX28" fmla="*/ 1391714 w 1618494"/>
                <a:gd name="connsiteY28" fmla="*/ 120186 h 937753"/>
                <a:gd name="connsiteX29" fmla="*/ 1235146 w 1618494"/>
                <a:gd name="connsiteY29" fmla="*/ 50606 h 937753"/>
                <a:gd name="connsiteX30" fmla="*/ 1095975 w 1618494"/>
                <a:gd name="connsiteY30" fmla="*/ 50606 h 937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618494" h="937753">
                  <a:moveTo>
                    <a:pt x="1182957" y="33211"/>
                  </a:moveTo>
                  <a:cubicBezTo>
                    <a:pt x="899446" y="-23490"/>
                    <a:pt x="1067239" y="3336"/>
                    <a:pt x="469703" y="33211"/>
                  </a:cubicBezTo>
                  <a:cubicBezTo>
                    <a:pt x="438771" y="34758"/>
                    <a:pt x="308932" y="80999"/>
                    <a:pt x="295739" y="85396"/>
                  </a:cubicBezTo>
                  <a:lnTo>
                    <a:pt x="243550" y="102791"/>
                  </a:lnTo>
                  <a:lnTo>
                    <a:pt x="191360" y="120186"/>
                  </a:lnTo>
                  <a:cubicBezTo>
                    <a:pt x="156567" y="154976"/>
                    <a:pt x="114276" y="183618"/>
                    <a:pt x="86982" y="224556"/>
                  </a:cubicBezTo>
                  <a:lnTo>
                    <a:pt x="17396" y="328926"/>
                  </a:lnTo>
                  <a:cubicBezTo>
                    <a:pt x="11597" y="346321"/>
                    <a:pt x="0" y="362776"/>
                    <a:pt x="0" y="381112"/>
                  </a:cubicBezTo>
                  <a:cubicBezTo>
                    <a:pt x="0" y="462496"/>
                    <a:pt x="7887" y="543816"/>
                    <a:pt x="17396" y="624642"/>
                  </a:cubicBezTo>
                  <a:cubicBezTo>
                    <a:pt x="19539" y="642853"/>
                    <a:pt x="23337" y="662510"/>
                    <a:pt x="34792" y="676828"/>
                  </a:cubicBezTo>
                  <a:cubicBezTo>
                    <a:pt x="47853" y="693154"/>
                    <a:pt x="70920" y="698234"/>
                    <a:pt x="86982" y="711618"/>
                  </a:cubicBezTo>
                  <a:cubicBezTo>
                    <a:pt x="144694" y="759707"/>
                    <a:pt x="126572" y="766202"/>
                    <a:pt x="191360" y="798593"/>
                  </a:cubicBezTo>
                  <a:cubicBezTo>
                    <a:pt x="207762" y="806793"/>
                    <a:pt x="226695" y="808765"/>
                    <a:pt x="243550" y="815988"/>
                  </a:cubicBezTo>
                  <a:cubicBezTo>
                    <a:pt x="300831" y="840535"/>
                    <a:pt x="308832" y="855620"/>
                    <a:pt x="365325" y="868173"/>
                  </a:cubicBezTo>
                  <a:cubicBezTo>
                    <a:pt x="399758" y="875824"/>
                    <a:pt x="435483" y="877014"/>
                    <a:pt x="469703" y="885568"/>
                  </a:cubicBezTo>
                  <a:cubicBezTo>
                    <a:pt x="505283" y="894462"/>
                    <a:pt x="538502" y="911464"/>
                    <a:pt x="574082" y="920358"/>
                  </a:cubicBezTo>
                  <a:lnTo>
                    <a:pt x="643668" y="937753"/>
                  </a:lnTo>
                  <a:cubicBezTo>
                    <a:pt x="742248" y="931955"/>
                    <a:pt x="841360" y="932123"/>
                    <a:pt x="939407" y="920358"/>
                  </a:cubicBezTo>
                  <a:cubicBezTo>
                    <a:pt x="974778" y="916114"/>
                    <a:pt x="1079842" y="887269"/>
                    <a:pt x="1130768" y="868173"/>
                  </a:cubicBezTo>
                  <a:cubicBezTo>
                    <a:pt x="1160007" y="857209"/>
                    <a:pt x="1188125" y="843257"/>
                    <a:pt x="1217750" y="833383"/>
                  </a:cubicBezTo>
                  <a:cubicBezTo>
                    <a:pt x="1240432" y="825823"/>
                    <a:pt x="1264141" y="821786"/>
                    <a:pt x="1287336" y="815988"/>
                  </a:cubicBezTo>
                  <a:cubicBezTo>
                    <a:pt x="1304732" y="804391"/>
                    <a:pt x="1320825" y="790547"/>
                    <a:pt x="1339525" y="781198"/>
                  </a:cubicBezTo>
                  <a:cubicBezTo>
                    <a:pt x="1355927" y="772998"/>
                    <a:pt x="1375684" y="772708"/>
                    <a:pt x="1391714" y="763803"/>
                  </a:cubicBezTo>
                  <a:cubicBezTo>
                    <a:pt x="1590352" y="653458"/>
                    <a:pt x="1434906" y="736211"/>
                    <a:pt x="1530886" y="659432"/>
                  </a:cubicBezTo>
                  <a:cubicBezTo>
                    <a:pt x="1547212" y="646372"/>
                    <a:pt x="1565679" y="636239"/>
                    <a:pt x="1583075" y="624642"/>
                  </a:cubicBezTo>
                  <a:cubicBezTo>
                    <a:pt x="1594673" y="589852"/>
                    <a:pt x="1623055" y="556576"/>
                    <a:pt x="1617868" y="520272"/>
                  </a:cubicBezTo>
                  <a:cubicBezTo>
                    <a:pt x="1609847" y="464134"/>
                    <a:pt x="1600412" y="346233"/>
                    <a:pt x="1565678" y="294136"/>
                  </a:cubicBezTo>
                  <a:cubicBezTo>
                    <a:pt x="1542483" y="259346"/>
                    <a:pt x="1530885" y="212958"/>
                    <a:pt x="1496093" y="189766"/>
                  </a:cubicBezTo>
                  <a:lnTo>
                    <a:pt x="1391714" y="120186"/>
                  </a:lnTo>
                  <a:cubicBezTo>
                    <a:pt x="1344414" y="88655"/>
                    <a:pt x="1297254" y="50606"/>
                    <a:pt x="1235146" y="50606"/>
                  </a:cubicBezTo>
                  <a:lnTo>
                    <a:pt x="1095975" y="50606"/>
                  </a:lnTo>
                </a:path>
              </a:pathLst>
            </a:cu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6979638" y="3910110"/>
              <a:ext cx="1481302" cy="736593"/>
            </a:xfrm>
            <a:custGeom>
              <a:avLst/>
              <a:gdLst>
                <a:gd name="connsiteX0" fmla="*/ 1182957 w 1618494"/>
                <a:gd name="connsiteY0" fmla="*/ 33211 h 937753"/>
                <a:gd name="connsiteX1" fmla="*/ 469703 w 1618494"/>
                <a:gd name="connsiteY1" fmla="*/ 33211 h 937753"/>
                <a:gd name="connsiteX2" fmla="*/ 295739 w 1618494"/>
                <a:gd name="connsiteY2" fmla="*/ 85396 h 937753"/>
                <a:gd name="connsiteX3" fmla="*/ 243550 w 1618494"/>
                <a:gd name="connsiteY3" fmla="*/ 102791 h 937753"/>
                <a:gd name="connsiteX4" fmla="*/ 191360 w 1618494"/>
                <a:gd name="connsiteY4" fmla="*/ 120186 h 937753"/>
                <a:gd name="connsiteX5" fmla="*/ 86982 w 1618494"/>
                <a:gd name="connsiteY5" fmla="*/ 224556 h 937753"/>
                <a:gd name="connsiteX6" fmla="*/ 17396 w 1618494"/>
                <a:gd name="connsiteY6" fmla="*/ 328926 h 937753"/>
                <a:gd name="connsiteX7" fmla="*/ 0 w 1618494"/>
                <a:gd name="connsiteY7" fmla="*/ 381112 h 937753"/>
                <a:gd name="connsiteX8" fmla="*/ 17396 w 1618494"/>
                <a:gd name="connsiteY8" fmla="*/ 624642 h 937753"/>
                <a:gd name="connsiteX9" fmla="*/ 34792 w 1618494"/>
                <a:gd name="connsiteY9" fmla="*/ 676828 h 937753"/>
                <a:gd name="connsiteX10" fmla="*/ 86982 w 1618494"/>
                <a:gd name="connsiteY10" fmla="*/ 711618 h 937753"/>
                <a:gd name="connsiteX11" fmla="*/ 191360 w 1618494"/>
                <a:gd name="connsiteY11" fmla="*/ 798593 h 937753"/>
                <a:gd name="connsiteX12" fmla="*/ 243550 w 1618494"/>
                <a:gd name="connsiteY12" fmla="*/ 815988 h 937753"/>
                <a:gd name="connsiteX13" fmla="*/ 365325 w 1618494"/>
                <a:gd name="connsiteY13" fmla="*/ 868173 h 937753"/>
                <a:gd name="connsiteX14" fmla="*/ 469703 w 1618494"/>
                <a:gd name="connsiteY14" fmla="*/ 885568 h 937753"/>
                <a:gd name="connsiteX15" fmla="*/ 574082 w 1618494"/>
                <a:gd name="connsiteY15" fmla="*/ 920358 h 937753"/>
                <a:gd name="connsiteX16" fmla="*/ 643668 w 1618494"/>
                <a:gd name="connsiteY16" fmla="*/ 937753 h 937753"/>
                <a:gd name="connsiteX17" fmla="*/ 939407 w 1618494"/>
                <a:gd name="connsiteY17" fmla="*/ 920358 h 937753"/>
                <a:gd name="connsiteX18" fmla="*/ 1130768 w 1618494"/>
                <a:gd name="connsiteY18" fmla="*/ 868173 h 937753"/>
                <a:gd name="connsiteX19" fmla="*/ 1217750 w 1618494"/>
                <a:gd name="connsiteY19" fmla="*/ 833383 h 937753"/>
                <a:gd name="connsiteX20" fmla="*/ 1287336 w 1618494"/>
                <a:gd name="connsiteY20" fmla="*/ 815988 h 937753"/>
                <a:gd name="connsiteX21" fmla="*/ 1339525 w 1618494"/>
                <a:gd name="connsiteY21" fmla="*/ 781198 h 937753"/>
                <a:gd name="connsiteX22" fmla="*/ 1391714 w 1618494"/>
                <a:gd name="connsiteY22" fmla="*/ 763803 h 937753"/>
                <a:gd name="connsiteX23" fmla="*/ 1530886 w 1618494"/>
                <a:gd name="connsiteY23" fmla="*/ 659432 h 937753"/>
                <a:gd name="connsiteX24" fmla="*/ 1583075 w 1618494"/>
                <a:gd name="connsiteY24" fmla="*/ 624642 h 937753"/>
                <a:gd name="connsiteX25" fmla="*/ 1617868 w 1618494"/>
                <a:gd name="connsiteY25" fmla="*/ 520272 h 937753"/>
                <a:gd name="connsiteX26" fmla="*/ 1565678 w 1618494"/>
                <a:gd name="connsiteY26" fmla="*/ 294136 h 937753"/>
                <a:gd name="connsiteX27" fmla="*/ 1496093 w 1618494"/>
                <a:gd name="connsiteY27" fmla="*/ 189766 h 937753"/>
                <a:gd name="connsiteX28" fmla="*/ 1391714 w 1618494"/>
                <a:gd name="connsiteY28" fmla="*/ 120186 h 937753"/>
                <a:gd name="connsiteX29" fmla="*/ 1235146 w 1618494"/>
                <a:gd name="connsiteY29" fmla="*/ 50606 h 937753"/>
                <a:gd name="connsiteX30" fmla="*/ 1095975 w 1618494"/>
                <a:gd name="connsiteY30" fmla="*/ 50606 h 937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618494" h="937753">
                  <a:moveTo>
                    <a:pt x="1182957" y="33211"/>
                  </a:moveTo>
                  <a:cubicBezTo>
                    <a:pt x="899446" y="-23490"/>
                    <a:pt x="1067239" y="3336"/>
                    <a:pt x="469703" y="33211"/>
                  </a:cubicBezTo>
                  <a:cubicBezTo>
                    <a:pt x="438771" y="34758"/>
                    <a:pt x="308932" y="80999"/>
                    <a:pt x="295739" y="85396"/>
                  </a:cubicBezTo>
                  <a:lnTo>
                    <a:pt x="243550" y="102791"/>
                  </a:lnTo>
                  <a:lnTo>
                    <a:pt x="191360" y="120186"/>
                  </a:lnTo>
                  <a:cubicBezTo>
                    <a:pt x="156567" y="154976"/>
                    <a:pt x="114276" y="183618"/>
                    <a:pt x="86982" y="224556"/>
                  </a:cubicBezTo>
                  <a:lnTo>
                    <a:pt x="17396" y="328926"/>
                  </a:lnTo>
                  <a:cubicBezTo>
                    <a:pt x="11597" y="346321"/>
                    <a:pt x="0" y="362776"/>
                    <a:pt x="0" y="381112"/>
                  </a:cubicBezTo>
                  <a:cubicBezTo>
                    <a:pt x="0" y="462496"/>
                    <a:pt x="7887" y="543816"/>
                    <a:pt x="17396" y="624642"/>
                  </a:cubicBezTo>
                  <a:cubicBezTo>
                    <a:pt x="19539" y="642853"/>
                    <a:pt x="23337" y="662510"/>
                    <a:pt x="34792" y="676828"/>
                  </a:cubicBezTo>
                  <a:cubicBezTo>
                    <a:pt x="47853" y="693154"/>
                    <a:pt x="70920" y="698234"/>
                    <a:pt x="86982" y="711618"/>
                  </a:cubicBezTo>
                  <a:cubicBezTo>
                    <a:pt x="144694" y="759707"/>
                    <a:pt x="126572" y="766202"/>
                    <a:pt x="191360" y="798593"/>
                  </a:cubicBezTo>
                  <a:cubicBezTo>
                    <a:pt x="207762" y="806793"/>
                    <a:pt x="226695" y="808765"/>
                    <a:pt x="243550" y="815988"/>
                  </a:cubicBezTo>
                  <a:cubicBezTo>
                    <a:pt x="300831" y="840535"/>
                    <a:pt x="308832" y="855620"/>
                    <a:pt x="365325" y="868173"/>
                  </a:cubicBezTo>
                  <a:cubicBezTo>
                    <a:pt x="399758" y="875824"/>
                    <a:pt x="435483" y="877014"/>
                    <a:pt x="469703" y="885568"/>
                  </a:cubicBezTo>
                  <a:cubicBezTo>
                    <a:pt x="505283" y="894462"/>
                    <a:pt x="538502" y="911464"/>
                    <a:pt x="574082" y="920358"/>
                  </a:cubicBezTo>
                  <a:lnTo>
                    <a:pt x="643668" y="937753"/>
                  </a:lnTo>
                  <a:cubicBezTo>
                    <a:pt x="742248" y="931955"/>
                    <a:pt x="841360" y="932123"/>
                    <a:pt x="939407" y="920358"/>
                  </a:cubicBezTo>
                  <a:cubicBezTo>
                    <a:pt x="974778" y="916114"/>
                    <a:pt x="1079842" y="887269"/>
                    <a:pt x="1130768" y="868173"/>
                  </a:cubicBezTo>
                  <a:cubicBezTo>
                    <a:pt x="1160007" y="857209"/>
                    <a:pt x="1188125" y="843257"/>
                    <a:pt x="1217750" y="833383"/>
                  </a:cubicBezTo>
                  <a:cubicBezTo>
                    <a:pt x="1240432" y="825823"/>
                    <a:pt x="1264141" y="821786"/>
                    <a:pt x="1287336" y="815988"/>
                  </a:cubicBezTo>
                  <a:cubicBezTo>
                    <a:pt x="1304732" y="804391"/>
                    <a:pt x="1320825" y="790547"/>
                    <a:pt x="1339525" y="781198"/>
                  </a:cubicBezTo>
                  <a:cubicBezTo>
                    <a:pt x="1355927" y="772998"/>
                    <a:pt x="1375684" y="772708"/>
                    <a:pt x="1391714" y="763803"/>
                  </a:cubicBezTo>
                  <a:cubicBezTo>
                    <a:pt x="1590352" y="653458"/>
                    <a:pt x="1434906" y="736211"/>
                    <a:pt x="1530886" y="659432"/>
                  </a:cubicBezTo>
                  <a:cubicBezTo>
                    <a:pt x="1547212" y="646372"/>
                    <a:pt x="1565679" y="636239"/>
                    <a:pt x="1583075" y="624642"/>
                  </a:cubicBezTo>
                  <a:cubicBezTo>
                    <a:pt x="1594673" y="589852"/>
                    <a:pt x="1623055" y="556576"/>
                    <a:pt x="1617868" y="520272"/>
                  </a:cubicBezTo>
                  <a:cubicBezTo>
                    <a:pt x="1609847" y="464134"/>
                    <a:pt x="1600412" y="346233"/>
                    <a:pt x="1565678" y="294136"/>
                  </a:cubicBezTo>
                  <a:cubicBezTo>
                    <a:pt x="1542483" y="259346"/>
                    <a:pt x="1530885" y="212958"/>
                    <a:pt x="1496093" y="189766"/>
                  </a:cubicBezTo>
                  <a:lnTo>
                    <a:pt x="1391714" y="120186"/>
                  </a:lnTo>
                  <a:cubicBezTo>
                    <a:pt x="1344414" y="88655"/>
                    <a:pt x="1297254" y="50606"/>
                    <a:pt x="1235146" y="50606"/>
                  </a:cubicBezTo>
                  <a:lnTo>
                    <a:pt x="1095975" y="50606"/>
                  </a:lnTo>
                </a:path>
              </a:pathLst>
            </a:cu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1910997" y="3306022"/>
              <a:ext cx="557868" cy="409346"/>
            </a:xfrm>
            <a:custGeom>
              <a:avLst/>
              <a:gdLst>
                <a:gd name="connsiteX0" fmla="*/ 0 w 557868"/>
                <a:gd name="connsiteY0" fmla="*/ 409346 h 409346"/>
                <a:gd name="connsiteX1" fmla="*/ 23739 w 557868"/>
                <a:gd name="connsiteY1" fmla="*/ 314385 h 409346"/>
                <a:gd name="connsiteX2" fmla="*/ 47478 w 557868"/>
                <a:gd name="connsiteY2" fmla="*/ 290644 h 409346"/>
                <a:gd name="connsiteX3" fmla="*/ 71217 w 557868"/>
                <a:gd name="connsiteY3" fmla="*/ 255034 h 409346"/>
                <a:gd name="connsiteX4" fmla="*/ 118695 w 557868"/>
                <a:gd name="connsiteY4" fmla="*/ 231293 h 409346"/>
                <a:gd name="connsiteX5" fmla="*/ 189912 w 557868"/>
                <a:gd name="connsiteY5" fmla="*/ 183813 h 409346"/>
                <a:gd name="connsiteX6" fmla="*/ 213651 w 557868"/>
                <a:gd name="connsiteY6" fmla="*/ 160072 h 409346"/>
                <a:gd name="connsiteX7" fmla="*/ 249260 w 557868"/>
                <a:gd name="connsiteY7" fmla="*/ 148202 h 409346"/>
                <a:gd name="connsiteX8" fmla="*/ 320477 w 557868"/>
                <a:gd name="connsiteY8" fmla="*/ 100721 h 409346"/>
                <a:gd name="connsiteX9" fmla="*/ 427303 w 557868"/>
                <a:gd name="connsiteY9" fmla="*/ 65111 h 409346"/>
                <a:gd name="connsiteX10" fmla="*/ 462912 w 557868"/>
                <a:gd name="connsiteY10" fmla="*/ 53241 h 409346"/>
                <a:gd name="connsiteX11" fmla="*/ 498520 w 557868"/>
                <a:gd name="connsiteY11" fmla="*/ 41370 h 409346"/>
                <a:gd name="connsiteX12" fmla="*/ 522260 w 557868"/>
                <a:gd name="connsiteY12" fmla="*/ 17630 h 409346"/>
                <a:gd name="connsiteX13" fmla="*/ 356086 w 557868"/>
                <a:gd name="connsiteY13" fmla="*/ 29500 h 409346"/>
                <a:gd name="connsiteX14" fmla="*/ 522260 w 557868"/>
                <a:gd name="connsiteY14" fmla="*/ 41370 h 409346"/>
                <a:gd name="connsiteX15" fmla="*/ 545999 w 557868"/>
                <a:gd name="connsiteY15" fmla="*/ 136332 h 409346"/>
                <a:gd name="connsiteX16" fmla="*/ 557868 w 557868"/>
                <a:gd name="connsiteY16" fmla="*/ 183813 h 409346"/>
                <a:gd name="connsiteX17" fmla="*/ 557868 w 557868"/>
                <a:gd name="connsiteY17" fmla="*/ 148202 h 40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7868" h="409346">
                  <a:moveTo>
                    <a:pt x="0" y="409346"/>
                  </a:moveTo>
                  <a:cubicBezTo>
                    <a:pt x="2554" y="396576"/>
                    <a:pt x="12788" y="332638"/>
                    <a:pt x="23739" y="314385"/>
                  </a:cubicBezTo>
                  <a:cubicBezTo>
                    <a:pt x="29497" y="304789"/>
                    <a:pt x="40487" y="299383"/>
                    <a:pt x="47478" y="290644"/>
                  </a:cubicBezTo>
                  <a:cubicBezTo>
                    <a:pt x="56389" y="279504"/>
                    <a:pt x="60258" y="264167"/>
                    <a:pt x="71217" y="255034"/>
                  </a:cubicBezTo>
                  <a:cubicBezTo>
                    <a:pt x="84810" y="243706"/>
                    <a:pt x="103522" y="240397"/>
                    <a:pt x="118695" y="231293"/>
                  </a:cubicBezTo>
                  <a:cubicBezTo>
                    <a:pt x="143160" y="216613"/>
                    <a:pt x="169738" y="203988"/>
                    <a:pt x="189912" y="183813"/>
                  </a:cubicBezTo>
                  <a:cubicBezTo>
                    <a:pt x="197825" y="175899"/>
                    <a:pt x="204055" y="165830"/>
                    <a:pt x="213651" y="160072"/>
                  </a:cubicBezTo>
                  <a:cubicBezTo>
                    <a:pt x="224380" y="153634"/>
                    <a:pt x="238323" y="154279"/>
                    <a:pt x="249260" y="148202"/>
                  </a:cubicBezTo>
                  <a:cubicBezTo>
                    <a:pt x="274201" y="134345"/>
                    <a:pt x="293410" y="109744"/>
                    <a:pt x="320477" y="100721"/>
                  </a:cubicBezTo>
                  <a:lnTo>
                    <a:pt x="427303" y="65111"/>
                  </a:lnTo>
                  <a:lnTo>
                    <a:pt x="462912" y="53241"/>
                  </a:lnTo>
                  <a:lnTo>
                    <a:pt x="498520" y="41370"/>
                  </a:lnTo>
                  <a:cubicBezTo>
                    <a:pt x="506433" y="33457"/>
                    <a:pt x="533412" y="18559"/>
                    <a:pt x="522260" y="17630"/>
                  </a:cubicBezTo>
                  <a:cubicBezTo>
                    <a:pt x="466919" y="13018"/>
                    <a:pt x="356086" y="-26032"/>
                    <a:pt x="356086" y="29500"/>
                  </a:cubicBezTo>
                  <a:cubicBezTo>
                    <a:pt x="356086" y="85032"/>
                    <a:pt x="466869" y="37413"/>
                    <a:pt x="522260" y="41370"/>
                  </a:cubicBezTo>
                  <a:lnTo>
                    <a:pt x="545999" y="136332"/>
                  </a:lnTo>
                  <a:cubicBezTo>
                    <a:pt x="549955" y="152159"/>
                    <a:pt x="557868" y="200127"/>
                    <a:pt x="557868" y="183813"/>
                  </a:cubicBezTo>
                  <a:lnTo>
                    <a:pt x="557868" y="148202"/>
                  </a:lnTo>
                </a:path>
              </a:pathLst>
            </a:cu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2456991" y="3442354"/>
              <a:ext cx="367960" cy="391716"/>
            </a:xfrm>
            <a:custGeom>
              <a:avLst/>
              <a:gdLst>
                <a:gd name="connsiteX0" fmla="*/ 367960 w 367960"/>
                <a:gd name="connsiteY0" fmla="*/ 0 h 391716"/>
                <a:gd name="connsiteX1" fmla="*/ 344221 w 367960"/>
                <a:gd name="connsiteY1" fmla="*/ 59351 h 391716"/>
                <a:gd name="connsiteX2" fmla="*/ 296743 w 367960"/>
                <a:gd name="connsiteY2" fmla="*/ 118702 h 391716"/>
                <a:gd name="connsiteX3" fmla="*/ 273004 w 367960"/>
                <a:gd name="connsiteY3" fmla="*/ 154312 h 391716"/>
                <a:gd name="connsiteX4" fmla="*/ 249265 w 367960"/>
                <a:gd name="connsiteY4" fmla="*/ 178053 h 391716"/>
                <a:gd name="connsiteX5" fmla="*/ 225526 w 367960"/>
                <a:gd name="connsiteY5" fmla="*/ 213663 h 391716"/>
                <a:gd name="connsiteX6" fmla="*/ 201787 w 367960"/>
                <a:gd name="connsiteY6" fmla="*/ 237404 h 391716"/>
                <a:gd name="connsiteX7" fmla="*/ 178048 w 367960"/>
                <a:gd name="connsiteY7" fmla="*/ 273014 h 391716"/>
                <a:gd name="connsiteX8" fmla="*/ 106831 w 367960"/>
                <a:gd name="connsiteY8" fmla="*/ 320495 h 391716"/>
                <a:gd name="connsiteX9" fmla="*/ 71222 w 367960"/>
                <a:gd name="connsiteY9" fmla="*/ 344235 h 391716"/>
                <a:gd name="connsiteX10" fmla="*/ 47483 w 367960"/>
                <a:gd name="connsiteY10" fmla="*/ 367976 h 391716"/>
                <a:gd name="connsiteX11" fmla="*/ 11874 w 367960"/>
                <a:gd name="connsiteY11" fmla="*/ 379846 h 391716"/>
                <a:gd name="connsiteX12" fmla="*/ 5 w 367960"/>
                <a:gd name="connsiteY12" fmla="*/ 344235 h 391716"/>
                <a:gd name="connsiteX13" fmla="*/ 11874 w 367960"/>
                <a:gd name="connsiteY13" fmla="*/ 261144 h 391716"/>
                <a:gd name="connsiteX14" fmla="*/ 23744 w 367960"/>
                <a:gd name="connsiteY14" fmla="*/ 391716 h 391716"/>
                <a:gd name="connsiteX15" fmla="*/ 154309 w 367960"/>
                <a:gd name="connsiteY15" fmla="*/ 379846 h 391716"/>
                <a:gd name="connsiteX16" fmla="*/ 213656 w 367960"/>
                <a:gd name="connsiteY16" fmla="*/ 367976 h 391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7960" h="391716">
                  <a:moveTo>
                    <a:pt x="367960" y="0"/>
                  </a:moveTo>
                  <a:cubicBezTo>
                    <a:pt x="360047" y="19784"/>
                    <a:pt x="353750" y="40293"/>
                    <a:pt x="344221" y="59351"/>
                  </a:cubicBezTo>
                  <a:cubicBezTo>
                    <a:pt x="319868" y="108060"/>
                    <a:pt x="326181" y="81902"/>
                    <a:pt x="296743" y="118702"/>
                  </a:cubicBezTo>
                  <a:cubicBezTo>
                    <a:pt x="287832" y="129842"/>
                    <a:pt x="281915" y="143172"/>
                    <a:pt x="273004" y="154312"/>
                  </a:cubicBezTo>
                  <a:cubicBezTo>
                    <a:pt x="266013" y="163051"/>
                    <a:pt x="256256" y="169314"/>
                    <a:pt x="249265" y="178053"/>
                  </a:cubicBezTo>
                  <a:cubicBezTo>
                    <a:pt x="240354" y="189193"/>
                    <a:pt x="234437" y="202523"/>
                    <a:pt x="225526" y="213663"/>
                  </a:cubicBezTo>
                  <a:cubicBezTo>
                    <a:pt x="218535" y="222402"/>
                    <a:pt x="208778" y="228665"/>
                    <a:pt x="201787" y="237404"/>
                  </a:cubicBezTo>
                  <a:cubicBezTo>
                    <a:pt x="192876" y="248544"/>
                    <a:pt x="188784" y="263620"/>
                    <a:pt x="178048" y="273014"/>
                  </a:cubicBezTo>
                  <a:cubicBezTo>
                    <a:pt x="156577" y="291803"/>
                    <a:pt x="130570" y="304668"/>
                    <a:pt x="106831" y="320495"/>
                  </a:cubicBezTo>
                  <a:cubicBezTo>
                    <a:pt x="94961" y="328408"/>
                    <a:pt x="81309" y="334147"/>
                    <a:pt x="71222" y="344235"/>
                  </a:cubicBezTo>
                  <a:cubicBezTo>
                    <a:pt x="63309" y="352149"/>
                    <a:pt x="57079" y="362218"/>
                    <a:pt x="47483" y="367976"/>
                  </a:cubicBezTo>
                  <a:cubicBezTo>
                    <a:pt x="36754" y="374414"/>
                    <a:pt x="23744" y="375889"/>
                    <a:pt x="11874" y="379846"/>
                  </a:cubicBezTo>
                  <a:cubicBezTo>
                    <a:pt x="7918" y="367976"/>
                    <a:pt x="5" y="356747"/>
                    <a:pt x="5" y="344235"/>
                  </a:cubicBezTo>
                  <a:cubicBezTo>
                    <a:pt x="5" y="316257"/>
                    <a:pt x="-638" y="236119"/>
                    <a:pt x="11874" y="261144"/>
                  </a:cubicBezTo>
                  <a:cubicBezTo>
                    <a:pt x="31418" y="300234"/>
                    <a:pt x="19787" y="348192"/>
                    <a:pt x="23744" y="391716"/>
                  </a:cubicBezTo>
                  <a:cubicBezTo>
                    <a:pt x="67266" y="387759"/>
                    <a:pt x="111047" y="386027"/>
                    <a:pt x="154309" y="379846"/>
                  </a:cubicBezTo>
                  <a:cubicBezTo>
                    <a:pt x="254912" y="365474"/>
                    <a:pt x="141047" y="367976"/>
                    <a:pt x="213656" y="367976"/>
                  </a:cubicBezTo>
                </a:path>
              </a:pathLst>
            </a:cu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3715167" y="3406743"/>
              <a:ext cx="403565" cy="357204"/>
            </a:xfrm>
            <a:custGeom>
              <a:avLst/>
              <a:gdLst>
                <a:gd name="connsiteX0" fmla="*/ 0 w 403565"/>
                <a:gd name="connsiteY0" fmla="*/ 0 h 357204"/>
                <a:gd name="connsiteX1" fmla="*/ 11870 w 403565"/>
                <a:gd name="connsiteY1" fmla="*/ 83092 h 357204"/>
                <a:gd name="connsiteX2" fmla="*/ 106826 w 403565"/>
                <a:gd name="connsiteY2" fmla="*/ 166183 h 357204"/>
                <a:gd name="connsiteX3" fmla="*/ 154304 w 403565"/>
                <a:gd name="connsiteY3" fmla="*/ 189923 h 357204"/>
                <a:gd name="connsiteX4" fmla="*/ 189913 w 403565"/>
                <a:gd name="connsiteY4" fmla="*/ 201794 h 357204"/>
                <a:gd name="connsiteX5" fmla="*/ 225522 w 403565"/>
                <a:gd name="connsiteY5" fmla="*/ 225534 h 357204"/>
                <a:gd name="connsiteX6" fmla="*/ 308608 w 403565"/>
                <a:gd name="connsiteY6" fmla="*/ 249274 h 357204"/>
                <a:gd name="connsiteX7" fmla="*/ 391695 w 403565"/>
                <a:gd name="connsiteY7" fmla="*/ 273015 h 357204"/>
                <a:gd name="connsiteX8" fmla="*/ 367956 w 403565"/>
                <a:gd name="connsiteY8" fmla="*/ 201794 h 357204"/>
                <a:gd name="connsiteX9" fmla="*/ 403565 w 403565"/>
                <a:gd name="connsiteY9" fmla="*/ 273015 h 357204"/>
                <a:gd name="connsiteX10" fmla="*/ 332348 w 403565"/>
                <a:gd name="connsiteY10" fmla="*/ 356106 h 357204"/>
                <a:gd name="connsiteX11" fmla="*/ 320478 w 403565"/>
                <a:gd name="connsiteY11" fmla="*/ 356106 h 35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565" h="357204">
                  <a:moveTo>
                    <a:pt x="0" y="0"/>
                  </a:moveTo>
                  <a:cubicBezTo>
                    <a:pt x="3957" y="27697"/>
                    <a:pt x="-642" y="58067"/>
                    <a:pt x="11870" y="83092"/>
                  </a:cubicBezTo>
                  <a:cubicBezTo>
                    <a:pt x="25001" y="109355"/>
                    <a:pt x="76648" y="148938"/>
                    <a:pt x="106826" y="166183"/>
                  </a:cubicBezTo>
                  <a:cubicBezTo>
                    <a:pt x="122189" y="174962"/>
                    <a:pt x="138041" y="182953"/>
                    <a:pt x="154304" y="189923"/>
                  </a:cubicBezTo>
                  <a:cubicBezTo>
                    <a:pt x="165804" y="194852"/>
                    <a:pt x="178722" y="196198"/>
                    <a:pt x="189913" y="201794"/>
                  </a:cubicBezTo>
                  <a:cubicBezTo>
                    <a:pt x="202672" y="208174"/>
                    <a:pt x="212762" y="219154"/>
                    <a:pt x="225522" y="225534"/>
                  </a:cubicBezTo>
                  <a:cubicBezTo>
                    <a:pt x="244495" y="235021"/>
                    <a:pt x="290859" y="244203"/>
                    <a:pt x="308608" y="249274"/>
                  </a:cubicBezTo>
                  <a:cubicBezTo>
                    <a:pt x="427846" y="283343"/>
                    <a:pt x="243220" y="235891"/>
                    <a:pt x="391695" y="273015"/>
                  </a:cubicBezTo>
                  <a:cubicBezTo>
                    <a:pt x="383782" y="249275"/>
                    <a:pt x="354075" y="180972"/>
                    <a:pt x="367956" y="201794"/>
                  </a:cubicBezTo>
                  <a:cubicBezTo>
                    <a:pt x="398635" y="247815"/>
                    <a:pt x="387184" y="223870"/>
                    <a:pt x="403565" y="273015"/>
                  </a:cubicBezTo>
                  <a:cubicBezTo>
                    <a:pt x="377895" y="311522"/>
                    <a:pt x="373465" y="323211"/>
                    <a:pt x="332348" y="356106"/>
                  </a:cubicBezTo>
                  <a:cubicBezTo>
                    <a:pt x="329258" y="358578"/>
                    <a:pt x="324435" y="356106"/>
                    <a:pt x="320478" y="356106"/>
                  </a:cubicBezTo>
                </a:path>
              </a:pathLst>
            </a:cu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3945742" y="3311664"/>
              <a:ext cx="398511" cy="178171"/>
            </a:xfrm>
            <a:custGeom>
              <a:avLst/>
              <a:gdLst>
                <a:gd name="connsiteX0" fmla="*/ 398511 w 398511"/>
                <a:gd name="connsiteY0" fmla="*/ 178171 h 178171"/>
                <a:gd name="connsiteX1" fmla="*/ 339163 w 398511"/>
                <a:gd name="connsiteY1" fmla="*/ 142560 h 178171"/>
                <a:gd name="connsiteX2" fmla="*/ 303555 w 398511"/>
                <a:gd name="connsiteY2" fmla="*/ 118820 h 178171"/>
                <a:gd name="connsiteX3" fmla="*/ 232338 w 398511"/>
                <a:gd name="connsiteY3" fmla="*/ 95079 h 178171"/>
                <a:gd name="connsiteX4" fmla="*/ 208598 w 398511"/>
                <a:gd name="connsiteY4" fmla="*/ 71339 h 178171"/>
                <a:gd name="connsiteX5" fmla="*/ 137381 w 398511"/>
                <a:gd name="connsiteY5" fmla="*/ 47599 h 178171"/>
                <a:gd name="connsiteX6" fmla="*/ 101773 w 398511"/>
                <a:gd name="connsiteY6" fmla="*/ 35728 h 178171"/>
                <a:gd name="connsiteX7" fmla="*/ 18686 w 398511"/>
                <a:gd name="connsiteY7" fmla="*/ 11988 h 178171"/>
                <a:gd name="connsiteX8" fmla="*/ 6816 w 398511"/>
                <a:gd name="connsiteY8" fmla="*/ 11988 h 178171"/>
                <a:gd name="connsiteX9" fmla="*/ 30555 w 398511"/>
                <a:gd name="connsiteY9" fmla="*/ 154430 h 178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8511" h="178171">
                  <a:moveTo>
                    <a:pt x="398511" y="178171"/>
                  </a:moveTo>
                  <a:cubicBezTo>
                    <a:pt x="378728" y="166301"/>
                    <a:pt x="358727" y="154788"/>
                    <a:pt x="339163" y="142560"/>
                  </a:cubicBezTo>
                  <a:cubicBezTo>
                    <a:pt x="327066" y="134999"/>
                    <a:pt x="316591" y="124614"/>
                    <a:pt x="303555" y="118820"/>
                  </a:cubicBezTo>
                  <a:cubicBezTo>
                    <a:pt x="280689" y="108656"/>
                    <a:pt x="232338" y="95079"/>
                    <a:pt x="232338" y="95079"/>
                  </a:cubicBezTo>
                  <a:cubicBezTo>
                    <a:pt x="224425" y="87166"/>
                    <a:pt x="218608" y="76344"/>
                    <a:pt x="208598" y="71339"/>
                  </a:cubicBezTo>
                  <a:cubicBezTo>
                    <a:pt x="186217" y="60148"/>
                    <a:pt x="161120" y="55513"/>
                    <a:pt x="137381" y="47599"/>
                  </a:cubicBezTo>
                  <a:cubicBezTo>
                    <a:pt x="125512" y="43642"/>
                    <a:pt x="113911" y="38763"/>
                    <a:pt x="101773" y="35728"/>
                  </a:cubicBezTo>
                  <a:cubicBezTo>
                    <a:pt x="42156" y="20823"/>
                    <a:pt x="69770" y="29017"/>
                    <a:pt x="18686" y="11988"/>
                  </a:cubicBezTo>
                  <a:cubicBezTo>
                    <a:pt x="69770" y="-5041"/>
                    <a:pt x="66432" y="-2917"/>
                    <a:pt x="6816" y="11988"/>
                  </a:cubicBezTo>
                  <a:cubicBezTo>
                    <a:pt x="19015" y="158373"/>
                    <a:pt x="-28959" y="154430"/>
                    <a:pt x="30555" y="154430"/>
                  </a:cubicBezTo>
                </a:path>
              </a:pathLst>
            </a:cu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5483729" y="3250233"/>
              <a:ext cx="445236" cy="239602"/>
            </a:xfrm>
            <a:custGeom>
              <a:avLst/>
              <a:gdLst>
                <a:gd name="connsiteX0" fmla="*/ 0 w 445236"/>
                <a:gd name="connsiteY0" fmla="*/ 239602 h 239602"/>
                <a:gd name="connsiteX1" fmla="*/ 71218 w 445236"/>
                <a:gd name="connsiteY1" fmla="*/ 144640 h 239602"/>
                <a:gd name="connsiteX2" fmla="*/ 106826 w 445236"/>
                <a:gd name="connsiteY2" fmla="*/ 132770 h 239602"/>
                <a:gd name="connsiteX3" fmla="*/ 189913 w 445236"/>
                <a:gd name="connsiteY3" fmla="*/ 85289 h 239602"/>
                <a:gd name="connsiteX4" fmla="*/ 308608 w 445236"/>
                <a:gd name="connsiteY4" fmla="*/ 49679 h 239602"/>
                <a:gd name="connsiteX5" fmla="*/ 344217 w 445236"/>
                <a:gd name="connsiteY5" fmla="*/ 37809 h 239602"/>
                <a:gd name="connsiteX6" fmla="*/ 379826 w 445236"/>
                <a:gd name="connsiteY6" fmla="*/ 14068 h 239602"/>
                <a:gd name="connsiteX7" fmla="*/ 308608 w 445236"/>
                <a:gd name="connsiteY7" fmla="*/ 14068 h 239602"/>
                <a:gd name="connsiteX8" fmla="*/ 344217 w 445236"/>
                <a:gd name="connsiteY8" fmla="*/ 25938 h 239602"/>
                <a:gd name="connsiteX9" fmla="*/ 439173 w 445236"/>
                <a:gd name="connsiteY9" fmla="*/ 37809 h 239602"/>
                <a:gd name="connsiteX10" fmla="*/ 427304 w 445236"/>
                <a:gd name="connsiteY10" fmla="*/ 109030 h 239602"/>
                <a:gd name="connsiteX11" fmla="*/ 415434 w 445236"/>
                <a:gd name="connsiteY11" fmla="*/ 144640 h 239602"/>
                <a:gd name="connsiteX12" fmla="*/ 415434 w 445236"/>
                <a:gd name="connsiteY12" fmla="*/ 120900 h 239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5236" h="239602">
                  <a:moveTo>
                    <a:pt x="0" y="239602"/>
                  </a:moveTo>
                  <a:cubicBezTo>
                    <a:pt x="20458" y="205503"/>
                    <a:pt x="36603" y="167718"/>
                    <a:pt x="71218" y="144640"/>
                  </a:cubicBezTo>
                  <a:cubicBezTo>
                    <a:pt x="81628" y="137700"/>
                    <a:pt x="95636" y="138365"/>
                    <a:pt x="106826" y="132770"/>
                  </a:cubicBezTo>
                  <a:cubicBezTo>
                    <a:pt x="192470" y="89946"/>
                    <a:pt x="85876" y="126906"/>
                    <a:pt x="189913" y="85289"/>
                  </a:cubicBezTo>
                  <a:cubicBezTo>
                    <a:pt x="260424" y="57083"/>
                    <a:pt x="247403" y="67167"/>
                    <a:pt x="308608" y="49679"/>
                  </a:cubicBezTo>
                  <a:cubicBezTo>
                    <a:pt x="320638" y="46242"/>
                    <a:pt x="332347" y="41766"/>
                    <a:pt x="344217" y="37809"/>
                  </a:cubicBezTo>
                  <a:cubicBezTo>
                    <a:pt x="356087" y="29895"/>
                    <a:pt x="379826" y="28334"/>
                    <a:pt x="379826" y="14068"/>
                  </a:cubicBezTo>
                  <a:cubicBezTo>
                    <a:pt x="379826" y="-17585"/>
                    <a:pt x="308608" y="14068"/>
                    <a:pt x="308608" y="14068"/>
                  </a:cubicBezTo>
                  <a:cubicBezTo>
                    <a:pt x="320478" y="18025"/>
                    <a:pt x="331907" y="23700"/>
                    <a:pt x="344217" y="25938"/>
                  </a:cubicBezTo>
                  <a:cubicBezTo>
                    <a:pt x="375601" y="31645"/>
                    <a:pt x="416618" y="15253"/>
                    <a:pt x="439173" y="37809"/>
                  </a:cubicBezTo>
                  <a:cubicBezTo>
                    <a:pt x="456191" y="54828"/>
                    <a:pt x="432525" y="85535"/>
                    <a:pt x="427304" y="109030"/>
                  </a:cubicBezTo>
                  <a:cubicBezTo>
                    <a:pt x="424590" y="121244"/>
                    <a:pt x="424281" y="135793"/>
                    <a:pt x="415434" y="144640"/>
                  </a:cubicBezTo>
                  <a:lnTo>
                    <a:pt x="415434" y="120900"/>
                  </a:lnTo>
                </a:path>
              </a:pathLst>
            </a:cu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5732985" y="3406743"/>
              <a:ext cx="296743" cy="308625"/>
            </a:xfrm>
            <a:custGeom>
              <a:avLst/>
              <a:gdLst>
                <a:gd name="connsiteX0" fmla="*/ 296743 w 296743"/>
                <a:gd name="connsiteY0" fmla="*/ 0 h 308625"/>
                <a:gd name="connsiteX1" fmla="*/ 284874 w 296743"/>
                <a:gd name="connsiteY1" fmla="*/ 59351 h 308625"/>
                <a:gd name="connsiteX2" fmla="*/ 225526 w 296743"/>
                <a:gd name="connsiteY2" fmla="*/ 106832 h 308625"/>
                <a:gd name="connsiteX3" fmla="*/ 189917 w 296743"/>
                <a:gd name="connsiteY3" fmla="*/ 142443 h 308625"/>
                <a:gd name="connsiteX4" fmla="*/ 154309 w 296743"/>
                <a:gd name="connsiteY4" fmla="*/ 154313 h 308625"/>
                <a:gd name="connsiteX5" fmla="*/ 118700 w 296743"/>
                <a:gd name="connsiteY5" fmla="*/ 178053 h 308625"/>
                <a:gd name="connsiteX6" fmla="*/ 11874 w 296743"/>
                <a:gd name="connsiteY6" fmla="*/ 225534 h 308625"/>
                <a:gd name="connsiteX7" fmla="*/ 5 w 296743"/>
                <a:gd name="connsiteY7" fmla="*/ 189923 h 308625"/>
                <a:gd name="connsiteX8" fmla="*/ 11874 w 296743"/>
                <a:gd name="connsiteY8" fmla="*/ 154313 h 308625"/>
                <a:gd name="connsiteX9" fmla="*/ 23744 w 296743"/>
                <a:gd name="connsiteY9" fmla="*/ 189923 h 308625"/>
                <a:gd name="connsiteX10" fmla="*/ 11874 w 296743"/>
                <a:gd name="connsiteY10" fmla="*/ 225534 h 308625"/>
                <a:gd name="connsiteX11" fmla="*/ 154309 w 296743"/>
                <a:gd name="connsiteY11" fmla="*/ 249274 h 308625"/>
                <a:gd name="connsiteX12" fmla="*/ 213657 w 296743"/>
                <a:gd name="connsiteY12" fmla="*/ 237404 h 308625"/>
                <a:gd name="connsiteX13" fmla="*/ 237396 w 296743"/>
                <a:gd name="connsiteY13" fmla="*/ 296755 h 308625"/>
                <a:gd name="connsiteX14" fmla="*/ 261135 w 296743"/>
                <a:gd name="connsiteY14" fmla="*/ 308625 h 30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6743" h="308625">
                  <a:moveTo>
                    <a:pt x="296743" y="0"/>
                  </a:moveTo>
                  <a:cubicBezTo>
                    <a:pt x="292787" y="19784"/>
                    <a:pt x="292821" y="40807"/>
                    <a:pt x="284874" y="59351"/>
                  </a:cubicBezTo>
                  <a:cubicBezTo>
                    <a:pt x="277199" y="77260"/>
                    <a:pt x="237111" y="97178"/>
                    <a:pt x="225526" y="106832"/>
                  </a:cubicBezTo>
                  <a:cubicBezTo>
                    <a:pt x="212630" y="117579"/>
                    <a:pt x="203884" y="133131"/>
                    <a:pt x="189917" y="142443"/>
                  </a:cubicBezTo>
                  <a:cubicBezTo>
                    <a:pt x="179507" y="149383"/>
                    <a:pt x="165499" y="148718"/>
                    <a:pt x="154309" y="154313"/>
                  </a:cubicBezTo>
                  <a:cubicBezTo>
                    <a:pt x="141549" y="160693"/>
                    <a:pt x="131736" y="172259"/>
                    <a:pt x="118700" y="178053"/>
                  </a:cubicBezTo>
                  <a:cubicBezTo>
                    <a:pt x="-8426" y="234557"/>
                    <a:pt x="92462" y="171807"/>
                    <a:pt x="11874" y="225534"/>
                  </a:cubicBezTo>
                  <a:cubicBezTo>
                    <a:pt x="7918" y="213664"/>
                    <a:pt x="5" y="202435"/>
                    <a:pt x="5" y="189923"/>
                  </a:cubicBezTo>
                  <a:cubicBezTo>
                    <a:pt x="5" y="177411"/>
                    <a:pt x="-638" y="154313"/>
                    <a:pt x="11874" y="154313"/>
                  </a:cubicBezTo>
                  <a:cubicBezTo>
                    <a:pt x="24386" y="154313"/>
                    <a:pt x="19787" y="178053"/>
                    <a:pt x="23744" y="189923"/>
                  </a:cubicBezTo>
                  <a:cubicBezTo>
                    <a:pt x="19787" y="201793"/>
                    <a:pt x="11874" y="213022"/>
                    <a:pt x="11874" y="225534"/>
                  </a:cubicBezTo>
                  <a:cubicBezTo>
                    <a:pt x="11874" y="304938"/>
                    <a:pt x="101010" y="254120"/>
                    <a:pt x="154309" y="249274"/>
                  </a:cubicBezTo>
                  <a:cubicBezTo>
                    <a:pt x="174092" y="245317"/>
                    <a:pt x="196141" y="227394"/>
                    <a:pt x="213657" y="237404"/>
                  </a:cubicBezTo>
                  <a:cubicBezTo>
                    <a:pt x="232157" y="247976"/>
                    <a:pt x="225577" y="279026"/>
                    <a:pt x="237396" y="296755"/>
                  </a:cubicBezTo>
                  <a:cubicBezTo>
                    <a:pt x="242303" y="304116"/>
                    <a:pt x="253222" y="304668"/>
                    <a:pt x="261135" y="308625"/>
                  </a:cubicBezTo>
                </a:path>
              </a:pathLst>
            </a:cu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7109857" y="3513575"/>
              <a:ext cx="249260" cy="383713"/>
            </a:xfrm>
            <a:custGeom>
              <a:avLst/>
              <a:gdLst>
                <a:gd name="connsiteX0" fmla="*/ 0 w 249260"/>
                <a:gd name="connsiteY0" fmla="*/ 0 h 383713"/>
                <a:gd name="connsiteX1" fmla="*/ 71217 w 249260"/>
                <a:gd name="connsiteY1" fmla="*/ 94962 h 383713"/>
                <a:gd name="connsiteX2" fmla="*/ 83087 w 249260"/>
                <a:gd name="connsiteY2" fmla="*/ 130572 h 383713"/>
                <a:gd name="connsiteX3" fmla="*/ 130565 w 249260"/>
                <a:gd name="connsiteY3" fmla="*/ 213663 h 383713"/>
                <a:gd name="connsiteX4" fmla="*/ 154304 w 249260"/>
                <a:gd name="connsiteY4" fmla="*/ 284885 h 383713"/>
                <a:gd name="connsiteX5" fmla="*/ 166174 w 249260"/>
                <a:gd name="connsiteY5" fmla="*/ 320495 h 383713"/>
                <a:gd name="connsiteX6" fmla="*/ 189913 w 249260"/>
                <a:gd name="connsiteY6" fmla="*/ 273014 h 383713"/>
                <a:gd name="connsiteX7" fmla="*/ 213652 w 249260"/>
                <a:gd name="connsiteY7" fmla="*/ 237404 h 383713"/>
                <a:gd name="connsiteX8" fmla="*/ 249260 w 249260"/>
                <a:gd name="connsiteY8" fmla="*/ 166183 h 383713"/>
                <a:gd name="connsiteX9" fmla="*/ 213652 w 249260"/>
                <a:gd name="connsiteY9" fmla="*/ 261144 h 383713"/>
                <a:gd name="connsiteX10" fmla="*/ 189913 w 249260"/>
                <a:gd name="connsiteY10" fmla="*/ 284885 h 383713"/>
                <a:gd name="connsiteX11" fmla="*/ 166174 w 249260"/>
                <a:gd name="connsiteY11" fmla="*/ 379846 h 383713"/>
                <a:gd name="connsiteX12" fmla="*/ 118695 w 249260"/>
                <a:gd name="connsiteY12" fmla="*/ 332365 h 383713"/>
                <a:gd name="connsiteX13" fmla="*/ 83087 w 249260"/>
                <a:gd name="connsiteY13" fmla="*/ 308625 h 383713"/>
                <a:gd name="connsiteX14" fmla="*/ 47478 w 249260"/>
                <a:gd name="connsiteY14" fmla="*/ 273014 h 383713"/>
                <a:gd name="connsiteX15" fmla="*/ 47478 w 249260"/>
                <a:gd name="connsiteY15" fmla="*/ 284885 h 38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9260" h="383713">
                  <a:moveTo>
                    <a:pt x="0" y="0"/>
                  </a:moveTo>
                  <a:cubicBezTo>
                    <a:pt x="11650" y="14563"/>
                    <a:pt x="58618" y="69764"/>
                    <a:pt x="71217" y="94962"/>
                  </a:cubicBezTo>
                  <a:cubicBezTo>
                    <a:pt x="76812" y="106153"/>
                    <a:pt x="77492" y="119381"/>
                    <a:pt x="83087" y="130572"/>
                  </a:cubicBezTo>
                  <a:cubicBezTo>
                    <a:pt x="125906" y="216213"/>
                    <a:pt x="88954" y="109630"/>
                    <a:pt x="130565" y="213663"/>
                  </a:cubicBezTo>
                  <a:cubicBezTo>
                    <a:pt x="139858" y="236898"/>
                    <a:pt x="146391" y="261144"/>
                    <a:pt x="154304" y="284885"/>
                  </a:cubicBezTo>
                  <a:lnTo>
                    <a:pt x="166174" y="320495"/>
                  </a:lnTo>
                  <a:cubicBezTo>
                    <a:pt x="174087" y="304668"/>
                    <a:pt x="181134" y="288378"/>
                    <a:pt x="189913" y="273014"/>
                  </a:cubicBezTo>
                  <a:cubicBezTo>
                    <a:pt x="196991" y="260628"/>
                    <a:pt x="207273" y="250164"/>
                    <a:pt x="213652" y="237404"/>
                  </a:cubicBezTo>
                  <a:cubicBezTo>
                    <a:pt x="262793" y="139116"/>
                    <a:pt x="181229" y="268235"/>
                    <a:pt x="249260" y="166183"/>
                  </a:cubicBezTo>
                  <a:cubicBezTo>
                    <a:pt x="238822" y="207939"/>
                    <a:pt x="238480" y="223900"/>
                    <a:pt x="213652" y="261144"/>
                  </a:cubicBezTo>
                  <a:cubicBezTo>
                    <a:pt x="207445" y="270456"/>
                    <a:pt x="197826" y="276971"/>
                    <a:pt x="189913" y="284885"/>
                  </a:cubicBezTo>
                  <a:cubicBezTo>
                    <a:pt x="182000" y="316539"/>
                    <a:pt x="189245" y="402918"/>
                    <a:pt x="166174" y="379846"/>
                  </a:cubicBezTo>
                  <a:lnTo>
                    <a:pt x="118695" y="332365"/>
                  </a:lnTo>
                  <a:cubicBezTo>
                    <a:pt x="108608" y="322278"/>
                    <a:pt x="94046" y="317758"/>
                    <a:pt x="83087" y="308625"/>
                  </a:cubicBezTo>
                  <a:cubicBezTo>
                    <a:pt x="70191" y="297878"/>
                    <a:pt x="61445" y="282326"/>
                    <a:pt x="47478" y="273014"/>
                  </a:cubicBezTo>
                  <a:cubicBezTo>
                    <a:pt x="44186" y="270819"/>
                    <a:pt x="47478" y="280928"/>
                    <a:pt x="47478" y="284885"/>
                  </a:cubicBezTo>
                </a:path>
              </a:pathLst>
            </a:cu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6908075" y="3549186"/>
              <a:ext cx="189912" cy="415456"/>
            </a:xfrm>
            <a:custGeom>
              <a:avLst/>
              <a:gdLst>
                <a:gd name="connsiteX0" fmla="*/ 189912 w 189912"/>
                <a:gd name="connsiteY0" fmla="*/ 415456 h 415456"/>
                <a:gd name="connsiteX1" fmla="*/ 154304 w 189912"/>
                <a:gd name="connsiteY1" fmla="*/ 356105 h 415456"/>
                <a:gd name="connsiteX2" fmla="*/ 118695 w 189912"/>
                <a:gd name="connsiteY2" fmla="*/ 332365 h 415456"/>
                <a:gd name="connsiteX3" fmla="*/ 94956 w 189912"/>
                <a:gd name="connsiteY3" fmla="*/ 308624 h 415456"/>
                <a:gd name="connsiteX4" fmla="*/ 59347 w 189912"/>
                <a:gd name="connsiteY4" fmla="*/ 154312 h 415456"/>
                <a:gd name="connsiteX5" fmla="*/ 35608 w 189912"/>
                <a:gd name="connsiteY5" fmla="*/ 35610 h 415456"/>
                <a:gd name="connsiteX6" fmla="*/ 11869 w 189912"/>
                <a:gd name="connsiteY6" fmla="*/ 71221 h 415456"/>
                <a:gd name="connsiteX7" fmla="*/ 0 w 189912"/>
                <a:gd name="connsiteY7" fmla="*/ 118701 h 415456"/>
                <a:gd name="connsiteX8" fmla="*/ 23739 w 189912"/>
                <a:gd name="connsiteY8" fmla="*/ 23740 h 415456"/>
                <a:gd name="connsiteX9" fmla="*/ 59347 w 189912"/>
                <a:gd name="connsiteY9" fmla="*/ 0 h 415456"/>
                <a:gd name="connsiteX10" fmla="*/ 94956 w 189912"/>
                <a:gd name="connsiteY10" fmla="*/ 11870 h 415456"/>
                <a:gd name="connsiteX11" fmla="*/ 166173 w 189912"/>
                <a:gd name="connsiteY11" fmla="*/ 59351 h 41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912" h="415456">
                  <a:moveTo>
                    <a:pt x="189912" y="415456"/>
                  </a:moveTo>
                  <a:cubicBezTo>
                    <a:pt x="178043" y="395672"/>
                    <a:pt x="169318" y="373622"/>
                    <a:pt x="154304" y="356105"/>
                  </a:cubicBezTo>
                  <a:cubicBezTo>
                    <a:pt x="145020" y="345273"/>
                    <a:pt x="129834" y="341277"/>
                    <a:pt x="118695" y="332365"/>
                  </a:cubicBezTo>
                  <a:cubicBezTo>
                    <a:pt x="109956" y="325374"/>
                    <a:pt x="102869" y="316538"/>
                    <a:pt x="94956" y="308624"/>
                  </a:cubicBezTo>
                  <a:cubicBezTo>
                    <a:pt x="55480" y="190189"/>
                    <a:pt x="82459" y="285287"/>
                    <a:pt x="59347" y="154312"/>
                  </a:cubicBezTo>
                  <a:cubicBezTo>
                    <a:pt x="52335" y="114575"/>
                    <a:pt x="35608" y="35610"/>
                    <a:pt x="35608" y="35610"/>
                  </a:cubicBezTo>
                  <a:cubicBezTo>
                    <a:pt x="27695" y="47480"/>
                    <a:pt x="17488" y="58108"/>
                    <a:pt x="11869" y="71221"/>
                  </a:cubicBezTo>
                  <a:cubicBezTo>
                    <a:pt x="5443" y="86216"/>
                    <a:pt x="0" y="135015"/>
                    <a:pt x="0" y="118701"/>
                  </a:cubicBezTo>
                  <a:cubicBezTo>
                    <a:pt x="0" y="116482"/>
                    <a:pt x="14372" y="35449"/>
                    <a:pt x="23739" y="23740"/>
                  </a:cubicBezTo>
                  <a:cubicBezTo>
                    <a:pt x="32650" y="12600"/>
                    <a:pt x="47478" y="7913"/>
                    <a:pt x="59347" y="0"/>
                  </a:cubicBezTo>
                  <a:cubicBezTo>
                    <a:pt x="71217" y="3957"/>
                    <a:pt x="84947" y="4363"/>
                    <a:pt x="94956" y="11870"/>
                  </a:cubicBezTo>
                  <a:cubicBezTo>
                    <a:pt x="167304" y="66133"/>
                    <a:pt x="132713" y="92814"/>
                    <a:pt x="166173" y="59351"/>
                  </a:cubicBezTo>
                </a:path>
              </a:pathLst>
            </a:cu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5839816" y="3952772"/>
              <a:ext cx="1044520" cy="284884"/>
            </a:xfrm>
            <a:custGeom>
              <a:avLst/>
              <a:gdLst>
                <a:gd name="connsiteX0" fmla="*/ 0 w 1044520"/>
                <a:gd name="connsiteY0" fmla="*/ 0 h 284884"/>
                <a:gd name="connsiteX1" fmla="*/ 59347 w 1044520"/>
                <a:gd name="connsiteY1" fmla="*/ 35611 h 284884"/>
                <a:gd name="connsiteX2" fmla="*/ 130565 w 1044520"/>
                <a:gd name="connsiteY2" fmla="*/ 47481 h 284884"/>
                <a:gd name="connsiteX3" fmla="*/ 189912 w 1044520"/>
                <a:gd name="connsiteY3" fmla="*/ 59351 h 284884"/>
                <a:gd name="connsiteX4" fmla="*/ 284869 w 1044520"/>
                <a:gd name="connsiteY4" fmla="*/ 83091 h 284884"/>
                <a:gd name="connsiteX5" fmla="*/ 486651 w 1044520"/>
                <a:gd name="connsiteY5" fmla="*/ 106832 h 284884"/>
                <a:gd name="connsiteX6" fmla="*/ 795259 w 1044520"/>
                <a:gd name="connsiteY6" fmla="*/ 142442 h 284884"/>
                <a:gd name="connsiteX7" fmla="*/ 854607 w 1044520"/>
                <a:gd name="connsiteY7" fmla="*/ 154312 h 284884"/>
                <a:gd name="connsiteX8" fmla="*/ 902085 w 1044520"/>
                <a:gd name="connsiteY8" fmla="*/ 166183 h 284884"/>
                <a:gd name="connsiteX9" fmla="*/ 1032650 w 1044520"/>
                <a:gd name="connsiteY9" fmla="*/ 178053 h 284884"/>
                <a:gd name="connsiteX10" fmla="*/ 1008911 w 1044520"/>
                <a:gd name="connsiteY10" fmla="*/ 154312 h 284884"/>
                <a:gd name="connsiteX11" fmla="*/ 937694 w 1044520"/>
                <a:gd name="connsiteY11" fmla="*/ 106832 h 284884"/>
                <a:gd name="connsiteX12" fmla="*/ 1008911 w 1044520"/>
                <a:gd name="connsiteY12" fmla="*/ 178053 h 284884"/>
                <a:gd name="connsiteX13" fmla="*/ 1044520 w 1044520"/>
                <a:gd name="connsiteY13" fmla="*/ 213663 h 284884"/>
                <a:gd name="connsiteX14" fmla="*/ 973302 w 1044520"/>
                <a:gd name="connsiteY14" fmla="*/ 249274 h 284884"/>
                <a:gd name="connsiteX15" fmla="*/ 937694 w 1044520"/>
                <a:gd name="connsiteY15" fmla="*/ 261144 h 284884"/>
                <a:gd name="connsiteX16" fmla="*/ 902085 w 1044520"/>
                <a:gd name="connsiteY16" fmla="*/ 284884 h 284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4520" h="284884">
                  <a:moveTo>
                    <a:pt x="0" y="0"/>
                  </a:moveTo>
                  <a:cubicBezTo>
                    <a:pt x="19782" y="11870"/>
                    <a:pt x="37666" y="27726"/>
                    <a:pt x="59347" y="35611"/>
                  </a:cubicBezTo>
                  <a:cubicBezTo>
                    <a:pt x="81965" y="43836"/>
                    <a:pt x="106886" y="43176"/>
                    <a:pt x="130565" y="47481"/>
                  </a:cubicBezTo>
                  <a:cubicBezTo>
                    <a:pt x="150414" y="51090"/>
                    <a:pt x="170255" y="54814"/>
                    <a:pt x="189912" y="59351"/>
                  </a:cubicBezTo>
                  <a:cubicBezTo>
                    <a:pt x="221703" y="66688"/>
                    <a:pt x="252494" y="79044"/>
                    <a:pt x="284869" y="83091"/>
                  </a:cubicBezTo>
                  <a:cubicBezTo>
                    <a:pt x="378795" y="94832"/>
                    <a:pt x="389209" y="96574"/>
                    <a:pt x="486651" y="106832"/>
                  </a:cubicBezTo>
                  <a:cubicBezTo>
                    <a:pt x="589575" y="117667"/>
                    <a:pt x="693082" y="125412"/>
                    <a:pt x="795259" y="142442"/>
                  </a:cubicBezTo>
                  <a:cubicBezTo>
                    <a:pt x="815159" y="145759"/>
                    <a:pt x="834913" y="149935"/>
                    <a:pt x="854607" y="154312"/>
                  </a:cubicBezTo>
                  <a:cubicBezTo>
                    <a:pt x="870532" y="157851"/>
                    <a:pt x="885915" y="164027"/>
                    <a:pt x="902085" y="166183"/>
                  </a:cubicBezTo>
                  <a:cubicBezTo>
                    <a:pt x="945403" y="171959"/>
                    <a:pt x="989128" y="174096"/>
                    <a:pt x="1032650" y="178053"/>
                  </a:cubicBezTo>
                  <a:cubicBezTo>
                    <a:pt x="1024737" y="170139"/>
                    <a:pt x="1017864" y="161027"/>
                    <a:pt x="1008911" y="154312"/>
                  </a:cubicBezTo>
                  <a:cubicBezTo>
                    <a:pt x="986087" y="137193"/>
                    <a:pt x="917520" y="86657"/>
                    <a:pt x="937694" y="106832"/>
                  </a:cubicBezTo>
                  <a:lnTo>
                    <a:pt x="1008911" y="178053"/>
                  </a:lnTo>
                  <a:lnTo>
                    <a:pt x="1044520" y="213663"/>
                  </a:lnTo>
                  <a:cubicBezTo>
                    <a:pt x="1020781" y="225533"/>
                    <a:pt x="997556" y="238494"/>
                    <a:pt x="973302" y="249274"/>
                  </a:cubicBezTo>
                  <a:cubicBezTo>
                    <a:pt x="961869" y="254356"/>
                    <a:pt x="948884" y="255549"/>
                    <a:pt x="937694" y="261144"/>
                  </a:cubicBezTo>
                  <a:cubicBezTo>
                    <a:pt x="924934" y="267524"/>
                    <a:pt x="902085" y="284884"/>
                    <a:pt x="902085" y="284884"/>
                  </a:cubicBezTo>
                </a:path>
              </a:pathLst>
            </a:cu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5792337" y="4107084"/>
              <a:ext cx="1008912" cy="261144"/>
            </a:xfrm>
            <a:custGeom>
              <a:avLst/>
              <a:gdLst>
                <a:gd name="connsiteX0" fmla="*/ 1008912 w 1008912"/>
                <a:gd name="connsiteY0" fmla="*/ 225534 h 261144"/>
                <a:gd name="connsiteX1" fmla="*/ 949564 w 1008912"/>
                <a:gd name="connsiteY1" fmla="*/ 237404 h 261144"/>
                <a:gd name="connsiteX2" fmla="*/ 902086 w 1008912"/>
                <a:gd name="connsiteY2" fmla="*/ 249274 h 261144"/>
                <a:gd name="connsiteX3" fmla="*/ 795260 w 1008912"/>
                <a:gd name="connsiteY3" fmla="*/ 261144 h 261144"/>
                <a:gd name="connsiteX4" fmla="*/ 652825 w 1008912"/>
                <a:gd name="connsiteY4" fmla="*/ 249274 h 261144"/>
                <a:gd name="connsiteX5" fmla="*/ 557869 w 1008912"/>
                <a:gd name="connsiteY5" fmla="*/ 225534 h 261144"/>
                <a:gd name="connsiteX6" fmla="*/ 439174 w 1008912"/>
                <a:gd name="connsiteY6" fmla="*/ 201794 h 261144"/>
                <a:gd name="connsiteX7" fmla="*/ 308609 w 1008912"/>
                <a:gd name="connsiteY7" fmla="*/ 166183 h 261144"/>
                <a:gd name="connsiteX8" fmla="*/ 273000 w 1008912"/>
                <a:gd name="connsiteY8" fmla="*/ 154313 h 261144"/>
                <a:gd name="connsiteX9" fmla="*/ 166174 w 1008912"/>
                <a:gd name="connsiteY9" fmla="*/ 83092 h 261144"/>
                <a:gd name="connsiteX10" fmla="*/ 94957 w 1008912"/>
                <a:gd name="connsiteY10" fmla="*/ 35611 h 261144"/>
                <a:gd name="connsiteX11" fmla="*/ 59348 w 1008912"/>
                <a:gd name="connsiteY11" fmla="*/ 23741 h 261144"/>
                <a:gd name="connsiteX12" fmla="*/ 94957 w 1008912"/>
                <a:gd name="connsiteY12" fmla="*/ 11871 h 261144"/>
                <a:gd name="connsiteX13" fmla="*/ 142435 w 1008912"/>
                <a:gd name="connsiteY13" fmla="*/ 0 h 261144"/>
                <a:gd name="connsiteX14" fmla="*/ 47479 w 1008912"/>
                <a:gd name="connsiteY14" fmla="*/ 11871 h 261144"/>
                <a:gd name="connsiteX15" fmla="*/ 35609 w 1008912"/>
                <a:gd name="connsiteY15" fmla="*/ 59351 h 261144"/>
                <a:gd name="connsiteX16" fmla="*/ 23740 w 1008912"/>
                <a:gd name="connsiteY16" fmla="*/ 130572 h 261144"/>
                <a:gd name="connsiteX17" fmla="*/ 0 w 1008912"/>
                <a:gd name="connsiteY17" fmla="*/ 154313 h 26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08912" h="261144">
                  <a:moveTo>
                    <a:pt x="1008912" y="225534"/>
                  </a:moveTo>
                  <a:cubicBezTo>
                    <a:pt x="989129" y="229491"/>
                    <a:pt x="969258" y="233027"/>
                    <a:pt x="949564" y="237404"/>
                  </a:cubicBezTo>
                  <a:cubicBezTo>
                    <a:pt x="933639" y="240943"/>
                    <a:pt x="918209" y="246793"/>
                    <a:pt x="902086" y="249274"/>
                  </a:cubicBezTo>
                  <a:cubicBezTo>
                    <a:pt x="866675" y="254722"/>
                    <a:pt x="830869" y="257187"/>
                    <a:pt x="795260" y="261144"/>
                  </a:cubicBezTo>
                  <a:cubicBezTo>
                    <a:pt x="747782" y="257187"/>
                    <a:pt x="699941" y="256342"/>
                    <a:pt x="652825" y="249274"/>
                  </a:cubicBezTo>
                  <a:cubicBezTo>
                    <a:pt x="620560" y="244434"/>
                    <a:pt x="589862" y="231933"/>
                    <a:pt x="557869" y="225534"/>
                  </a:cubicBezTo>
                  <a:lnTo>
                    <a:pt x="439174" y="201794"/>
                  </a:lnTo>
                  <a:cubicBezTo>
                    <a:pt x="355294" y="185017"/>
                    <a:pt x="398958" y="196301"/>
                    <a:pt x="308609" y="166183"/>
                  </a:cubicBezTo>
                  <a:lnTo>
                    <a:pt x="273000" y="154313"/>
                  </a:lnTo>
                  <a:lnTo>
                    <a:pt x="166174" y="83092"/>
                  </a:lnTo>
                  <a:lnTo>
                    <a:pt x="94957" y="35611"/>
                  </a:lnTo>
                  <a:lnTo>
                    <a:pt x="59348" y="23741"/>
                  </a:lnTo>
                  <a:cubicBezTo>
                    <a:pt x="71218" y="19784"/>
                    <a:pt x="82927" y="15308"/>
                    <a:pt x="94957" y="11871"/>
                  </a:cubicBezTo>
                  <a:cubicBezTo>
                    <a:pt x="110642" y="7389"/>
                    <a:pt x="158748" y="0"/>
                    <a:pt x="142435" y="0"/>
                  </a:cubicBezTo>
                  <a:cubicBezTo>
                    <a:pt x="110537" y="0"/>
                    <a:pt x="79131" y="7914"/>
                    <a:pt x="47479" y="11871"/>
                  </a:cubicBezTo>
                  <a:cubicBezTo>
                    <a:pt x="43522" y="27698"/>
                    <a:pt x="38808" y="43354"/>
                    <a:pt x="35609" y="59351"/>
                  </a:cubicBezTo>
                  <a:cubicBezTo>
                    <a:pt x="30889" y="82951"/>
                    <a:pt x="32190" y="108037"/>
                    <a:pt x="23740" y="130572"/>
                  </a:cubicBezTo>
                  <a:cubicBezTo>
                    <a:pt x="19811" y="141051"/>
                    <a:pt x="0" y="154313"/>
                    <a:pt x="0" y="154313"/>
                  </a:cubicBezTo>
                </a:path>
              </a:pathLst>
            </a:cu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3" name="Rectangle 32"/>
          <p:cNvSpPr/>
          <p:nvPr/>
        </p:nvSpPr>
        <p:spPr>
          <a:xfrm rot="20464450">
            <a:off x="1846019" y="2881452"/>
            <a:ext cx="5271119" cy="126983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Get them back on Wednesday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060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Something cool.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37684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Computer Invented This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44" y="1463748"/>
            <a:ext cx="3098800" cy="492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01112" y="3347393"/>
            <a:ext cx="964627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>
                <a:latin typeface="Calibri"/>
                <a:cs typeface="Calibri"/>
              </a:rPr>
              <a:t>2006</a:t>
            </a:r>
            <a:endParaRPr kumimoji="1" lang="zh-CN" altLang="en-US" sz="3000" dirty="0"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20886" y="854652"/>
            <a:ext cx="4742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alibri"/>
                <a:cs typeface="Calibri"/>
              </a:rPr>
              <a:t>Antennae for microsatellites (~25kg)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9541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Inspired by Biological Evolution 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1158"/>
            <a:ext cx="9144000" cy="659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71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Evolving Mona Lisa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96" y="817159"/>
            <a:ext cx="6677875" cy="5818589"/>
          </a:xfrm>
          <a:prstGeom prst="rect">
            <a:avLst/>
          </a:prstGeom>
        </p:spPr>
      </p:pic>
      <p:pic>
        <p:nvPicPr>
          <p:cNvPr id="5" name="Picture 4" descr="Screen Shot 2016-02-12 at 10.00.25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14" b="52323"/>
          <a:stretch/>
        </p:blipFill>
        <p:spPr>
          <a:xfrm>
            <a:off x="629086" y="846499"/>
            <a:ext cx="5032687" cy="2809518"/>
          </a:xfrm>
          <a:prstGeom prst="rect">
            <a:avLst/>
          </a:prstGeom>
        </p:spPr>
      </p:pic>
      <p:pic>
        <p:nvPicPr>
          <p:cNvPr id="7" name="Picture 6" descr="Screen Shot 2016-02-12 at 3.35.5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904" y="3880542"/>
            <a:ext cx="2768600" cy="2755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2245" y="4766245"/>
            <a:ext cx="2091755" cy="20917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20959011">
            <a:off x="636167" y="3430484"/>
            <a:ext cx="75919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alibri"/>
                <a:cs typeface="Calibri"/>
              </a:rPr>
              <a:t>Goal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 rot="20959011">
            <a:off x="2453687" y="757780"/>
            <a:ext cx="72868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alibri"/>
                <a:cs typeface="Calibri"/>
              </a:rPr>
              <a:t>Best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 rot="20959011">
            <a:off x="4083490" y="3699675"/>
            <a:ext cx="190448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alibri"/>
                <a:cs typeface="Calibri"/>
              </a:rPr>
              <a:t>Last Offspring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0537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How do Evolutionary Algorithms work?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83180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Short answer: </a:t>
            </a:r>
            <a:r>
              <a:rPr lang="en-US" sz="3600" dirty="0" err="1" smtClean="0"/>
              <a:t>PQueues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37373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CS 106B, Lecture 17</a:t>
            </a:r>
            <a:br>
              <a:rPr lang="en-US" altLang="zh-CN"/>
            </a:br>
            <a:r>
              <a:rPr lang="en-US" altLang="zh-CN"/>
              <a:t>Priority Queues;  Heaps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4572000"/>
            <a:ext cx="6400800" cy="1524000"/>
          </a:xfrm>
        </p:spPr>
        <p:txBody>
          <a:bodyPr/>
          <a:lstStyle/>
          <a:p>
            <a:r>
              <a:rPr lang="en-US" altLang="zh-CN" sz="1500"/>
              <a:t>reading:</a:t>
            </a:r>
          </a:p>
          <a:p>
            <a:r>
              <a:rPr lang="en-US" altLang="zh-CN" sz="1500" i="1"/>
              <a:t>Programming Abstractions in C++</a:t>
            </a:r>
            <a:r>
              <a:rPr lang="en-US" altLang="zh-CN" sz="1500"/>
              <a:t>, section 16.5</a:t>
            </a:r>
            <a:endParaRPr lang="en-US" altLang="zh-CN" sz="1500" b="1" u="sng"/>
          </a:p>
        </p:txBody>
      </p:sp>
      <p:pic>
        <p:nvPicPr>
          <p:cNvPr id="3076" name="Picture 4" descr="KWyhJdX1J89vCBnW_1SzTMFa19-qR75Rs7h629koWi1TMtDxv5KrcW0JwnEGTartOimv=w3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53388" y="5753100"/>
            <a:ext cx="110490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1279" y="0"/>
            <a:ext cx="9480741" cy="6882816"/>
          </a:xfrm>
          <a:prstGeom prst="rect">
            <a:avLst/>
          </a:prstGeom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4837268" y="5140867"/>
            <a:ext cx="4151313" cy="13589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  <a:defRPr/>
            </a:pPr>
            <a:r>
              <a:rPr lang="en-US" sz="3200" dirty="0">
                <a:cs typeface="+mn-cs"/>
              </a:rPr>
              <a:t>CS 106B</a:t>
            </a:r>
          </a:p>
          <a:p>
            <a:pPr algn="ctr">
              <a:lnSpc>
                <a:spcPct val="85000"/>
              </a:lnSpc>
              <a:defRPr/>
            </a:pPr>
            <a:r>
              <a:rPr lang="en-US" sz="3200" dirty="0">
                <a:cs typeface="+mn-cs"/>
              </a:rPr>
              <a:t>Lecture 14</a:t>
            </a:r>
          </a:p>
          <a:p>
            <a:pPr algn="ctr">
              <a:lnSpc>
                <a:spcPct val="85000"/>
              </a:lnSpc>
              <a:defRPr/>
            </a:pPr>
            <a:r>
              <a:rPr lang="en-US" sz="3200" dirty="0">
                <a:cs typeface="+mn-cs"/>
              </a:rPr>
              <a:t>Feb 8, 2016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 rot="20996696">
            <a:off x="4069023" y="4598208"/>
            <a:ext cx="2527488" cy="5222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  <a:defRPr/>
            </a:pPr>
            <a:r>
              <a:rPr lang="en-US" sz="3200" dirty="0">
                <a:cs typeface="+mn-cs"/>
              </a:rPr>
              <a:t>Chris Piech</a:t>
            </a:r>
          </a:p>
        </p:txBody>
      </p:sp>
      <p:sp>
        <p:nvSpPr>
          <p:cNvPr id="8" name="Title Placeholder 1"/>
          <p:cNvSpPr txBox="1">
            <a:spLocks/>
          </p:cNvSpPr>
          <p:nvPr/>
        </p:nvSpPr>
        <p:spPr bwMode="auto">
          <a:xfrm rot="352975">
            <a:off x="-8239" y="1279411"/>
            <a:ext cx="5162247" cy="1832417"/>
          </a:xfrm>
          <a:prstGeom prst="rect">
            <a:avLst/>
          </a:prstGeom>
          <a:solidFill>
            <a:srgbClr val="C3D6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6000" dirty="0" smtClean="0">
                <a:latin typeface="Calibri" charset="0"/>
                <a:cs typeface="Calibri" charset="0"/>
              </a:rPr>
              <a:t>Priority </a:t>
            </a:r>
            <a:r>
              <a:rPr lang="en-US" altLang="zh-CN" sz="6000" dirty="0" smtClean="0">
                <a:latin typeface="Calibri" charset="0"/>
                <a:cs typeface="Calibri" charset="0"/>
              </a:rPr>
              <a:t>Queues</a:t>
            </a:r>
            <a:endParaRPr lang="en-US" altLang="zh-CN" sz="6000" dirty="0" smtClean="0">
              <a:latin typeface="Calibri" charset="0"/>
              <a:cs typeface="Calibri" charset="0"/>
            </a:endParaRPr>
          </a:p>
          <a:p>
            <a:pPr algn="ctr" eaLnBrk="1" hangingPunct="1"/>
            <a:r>
              <a:rPr lang="en-US" altLang="zh-CN" sz="6000" dirty="0" smtClean="0">
                <a:latin typeface="Calibri" charset="0"/>
                <a:cs typeface="Calibri" charset="0"/>
              </a:rPr>
              <a:t>+ Heaps</a:t>
            </a:r>
            <a:endParaRPr lang="en-US" altLang="zh-CN" sz="6000" dirty="0" smtClean="0">
              <a:latin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897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138"/>
            <a:ext cx="9144000" cy="6138862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770" name="Title Placeholder 1"/>
          <p:cNvSpPr txBox="1">
            <a:spLocks/>
          </p:cNvSpPr>
          <p:nvPr/>
        </p:nvSpPr>
        <p:spPr bwMode="auto">
          <a:xfrm>
            <a:off x="0" y="-4763"/>
            <a:ext cx="9144000" cy="741363"/>
          </a:xfrm>
          <a:prstGeom prst="rect">
            <a:avLst/>
          </a:prstGeom>
          <a:solidFill>
            <a:srgbClr val="C3D69B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4600">
                <a:latin typeface="Calibri" charset="0"/>
                <a:cs typeface="Calibri" charset="0"/>
              </a:rPr>
              <a:t>Today</a:t>
            </a:r>
            <a:r>
              <a:rPr lang="en-US" sz="4600">
                <a:latin typeface="Calibri" charset="0"/>
                <a:cs typeface="Calibri" charset="0"/>
              </a:rPr>
              <a:t>’</a:t>
            </a:r>
            <a:r>
              <a:rPr lang="en-US" altLang="zh-CN" sz="4600">
                <a:latin typeface="Calibri" charset="0"/>
                <a:cs typeface="Calibri" charset="0"/>
              </a:rPr>
              <a:t>s Goals</a:t>
            </a:r>
          </a:p>
        </p:txBody>
      </p:sp>
      <p:pic>
        <p:nvPicPr>
          <p:cNvPr id="32771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81000" y="1101725"/>
            <a:ext cx="9144000" cy="609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TextBox 17"/>
          <p:cNvSpPr txBox="1">
            <a:spLocks noChangeArrowheads="1"/>
          </p:cNvSpPr>
          <p:nvPr/>
        </p:nvSpPr>
        <p:spPr bwMode="auto">
          <a:xfrm>
            <a:off x="0" y="1135063"/>
            <a:ext cx="91440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FontTx/>
              <a:buAutoNum type="arabicPeriod"/>
            </a:pPr>
            <a:r>
              <a:rPr lang="en-US" altLang="zh-CN" sz="3200" dirty="0" smtClean="0">
                <a:latin typeface="Chalkboard" charset="0"/>
                <a:cs typeface="Chalkboard" charset="0"/>
              </a:rPr>
              <a:t>Care About Priority Queues</a:t>
            </a:r>
          </a:p>
          <a:p>
            <a:pPr algn="ctr" eaLnBrk="1" hangingPunct="1">
              <a:buFontTx/>
              <a:buAutoNum type="arabicPeriod"/>
            </a:pPr>
            <a:r>
              <a:rPr lang="en-US" altLang="zh-CN" sz="3200" dirty="0" smtClean="0">
                <a:latin typeface="Chalkboard" charset="0"/>
                <a:cs typeface="Chalkboard" charset="0"/>
              </a:rPr>
              <a:t>Learn about Heaps</a:t>
            </a:r>
            <a:endParaRPr lang="en-US" altLang="zh-CN" sz="3200" dirty="0">
              <a:latin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710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425" y="368300"/>
            <a:ext cx="9990138" cy="681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TextBox 6"/>
          <p:cNvSpPr txBox="1">
            <a:spLocks noChangeArrowheads="1"/>
          </p:cNvSpPr>
          <p:nvPr/>
        </p:nvSpPr>
        <p:spPr bwMode="auto">
          <a:xfrm>
            <a:off x="2473146" y="4817995"/>
            <a:ext cx="123623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SL </a:t>
            </a:r>
          </a:p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Priority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5" name="TextBox 13"/>
          <p:cNvSpPr txBox="1">
            <a:spLocks noChangeArrowheads="1"/>
          </p:cNvSpPr>
          <p:nvPr/>
        </p:nvSpPr>
        <p:spPr bwMode="auto">
          <a:xfrm>
            <a:off x="7221216" y="1506538"/>
            <a:ext cx="10567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Friday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6" name="TextBox 17"/>
          <p:cNvSpPr txBox="1">
            <a:spLocks noChangeArrowheads="1"/>
          </p:cNvSpPr>
          <p:nvPr/>
        </p:nvSpPr>
        <p:spPr bwMode="auto">
          <a:xfrm rot="-412880">
            <a:off x="4694273" y="4451499"/>
            <a:ext cx="9984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Heaps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7" name="TextBox 19"/>
          <p:cNvSpPr txBox="1">
            <a:spLocks noChangeArrowheads="1"/>
          </p:cNvSpPr>
          <p:nvPr/>
        </p:nvSpPr>
        <p:spPr bwMode="auto">
          <a:xfrm>
            <a:off x="5691851" y="3402419"/>
            <a:ext cx="14004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Evolution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8" name="TextBox 20"/>
          <p:cNvSpPr txBox="1">
            <a:spLocks noChangeArrowheads="1"/>
          </p:cNvSpPr>
          <p:nvPr/>
        </p:nvSpPr>
        <p:spPr bwMode="auto">
          <a:xfrm>
            <a:off x="-12700" y="5432515"/>
            <a:ext cx="16779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Why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9" name="Title Placeholder 1"/>
          <p:cNvSpPr txBox="1">
            <a:spLocks/>
          </p:cNvSpPr>
          <p:nvPr/>
        </p:nvSpPr>
        <p:spPr bwMode="auto">
          <a:xfrm>
            <a:off x="0" y="-4763"/>
            <a:ext cx="9144000" cy="741363"/>
          </a:xfrm>
          <a:prstGeom prst="rect">
            <a:avLst/>
          </a:prstGeom>
          <a:solidFill>
            <a:srgbClr val="C3D69B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4600">
                <a:latin typeface="Calibri" charset="0"/>
                <a:cs typeface="Calibri" charset="0"/>
              </a:rPr>
              <a:t>Today</a:t>
            </a:r>
            <a:r>
              <a:rPr lang="en-US" sz="4600">
                <a:latin typeface="Calibri" charset="0"/>
                <a:cs typeface="Calibri" charset="0"/>
              </a:rPr>
              <a:t>’</a:t>
            </a:r>
            <a:r>
              <a:rPr lang="en-US" altLang="zh-CN" sz="4600">
                <a:latin typeface="Calibri" charset="0"/>
                <a:cs typeface="Calibri" charset="0"/>
              </a:rPr>
              <a:t>s Goals</a:t>
            </a:r>
          </a:p>
        </p:txBody>
      </p:sp>
      <p:sp>
        <p:nvSpPr>
          <p:cNvPr id="33800" name="TextBox 10"/>
          <p:cNvSpPr txBox="1">
            <a:spLocks noChangeArrowheads="1"/>
          </p:cNvSpPr>
          <p:nvPr/>
        </p:nvSpPr>
        <p:spPr bwMode="auto">
          <a:xfrm rot="20028113">
            <a:off x="3618175" y="5068109"/>
            <a:ext cx="528862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3600" dirty="0" smtClean="0">
                <a:latin typeface="Chalkboard" charset="0"/>
                <a:cs typeface="Chalkboard" charset="0"/>
              </a:rPr>
              <a:t>Priority Queue of Water</a:t>
            </a:r>
            <a:endParaRPr lang="en-US" altLang="zh-CN" sz="3600" dirty="0">
              <a:latin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2451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What is Section Leading?</a:t>
            </a:r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457200" y="4902100"/>
            <a:ext cx="8229600" cy="1666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dirty="0"/>
              <a:t>Section leaders help with the teaching and grading of CS106A/B/X</a:t>
            </a:r>
          </a:p>
        </p:txBody>
      </p:sp>
      <p:pic>
        <p:nvPicPr>
          <p:cNvPr id="44" name="Shape 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6025" y="2018800"/>
            <a:ext cx="4171950" cy="25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379452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425" y="368300"/>
            <a:ext cx="9990138" cy="681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TextBox 6"/>
          <p:cNvSpPr txBox="1">
            <a:spLocks noChangeArrowheads="1"/>
          </p:cNvSpPr>
          <p:nvPr/>
        </p:nvSpPr>
        <p:spPr bwMode="auto">
          <a:xfrm>
            <a:off x="2473146" y="4817995"/>
            <a:ext cx="123623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SL </a:t>
            </a:r>
          </a:p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Priority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5" name="TextBox 13"/>
          <p:cNvSpPr txBox="1">
            <a:spLocks noChangeArrowheads="1"/>
          </p:cNvSpPr>
          <p:nvPr/>
        </p:nvSpPr>
        <p:spPr bwMode="auto">
          <a:xfrm>
            <a:off x="7221216" y="1506538"/>
            <a:ext cx="10567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Friday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6" name="TextBox 17"/>
          <p:cNvSpPr txBox="1">
            <a:spLocks noChangeArrowheads="1"/>
          </p:cNvSpPr>
          <p:nvPr/>
        </p:nvSpPr>
        <p:spPr bwMode="auto">
          <a:xfrm rot="-412880">
            <a:off x="4694273" y="4451499"/>
            <a:ext cx="9984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Heaps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7" name="TextBox 19"/>
          <p:cNvSpPr txBox="1">
            <a:spLocks noChangeArrowheads="1"/>
          </p:cNvSpPr>
          <p:nvPr/>
        </p:nvSpPr>
        <p:spPr bwMode="auto">
          <a:xfrm>
            <a:off x="5691851" y="3402419"/>
            <a:ext cx="14004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Evolution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8" name="TextBox 20"/>
          <p:cNvSpPr txBox="1">
            <a:spLocks noChangeArrowheads="1"/>
          </p:cNvSpPr>
          <p:nvPr/>
        </p:nvSpPr>
        <p:spPr bwMode="auto">
          <a:xfrm>
            <a:off x="-12700" y="5432515"/>
            <a:ext cx="16779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Why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9" name="Title Placeholder 1"/>
          <p:cNvSpPr txBox="1">
            <a:spLocks/>
          </p:cNvSpPr>
          <p:nvPr/>
        </p:nvSpPr>
        <p:spPr bwMode="auto">
          <a:xfrm>
            <a:off x="0" y="-4763"/>
            <a:ext cx="9144000" cy="741363"/>
          </a:xfrm>
          <a:prstGeom prst="rect">
            <a:avLst/>
          </a:prstGeom>
          <a:solidFill>
            <a:srgbClr val="C3D69B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4600">
                <a:latin typeface="Calibri" charset="0"/>
                <a:cs typeface="Calibri" charset="0"/>
              </a:rPr>
              <a:t>Today</a:t>
            </a:r>
            <a:r>
              <a:rPr lang="en-US" sz="4600">
                <a:latin typeface="Calibri" charset="0"/>
                <a:cs typeface="Calibri" charset="0"/>
              </a:rPr>
              <a:t>’</a:t>
            </a:r>
            <a:r>
              <a:rPr lang="en-US" altLang="zh-CN" sz="4600">
                <a:latin typeface="Calibri" charset="0"/>
                <a:cs typeface="Calibri" charset="0"/>
              </a:rPr>
              <a:t>s Goals</a:t>
            </a:r>
          </a:p>
        </p:txBody>
      </p:sp>
      <p:sp>
        <p:nvSpPr>
          <p:cNvPr id="33800" name="TextBox 10"/>
          <p:cNvSpPr txBox="1">
            <a:spLocks noChangeArrowheads="1"/>
          </p:cNvSpPr>
          <p:nvPr/>
        </p:nvSpPr>
        <p:spPr bwMode="auto">
          <a:xfrm rot="20028113">
            <a:off x="3618175" y="5068109"/>
            <a:ext cx="528862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3600" dirty="0" smtClean="0">
                <a:latin typeface="Chalkboard" charset="0"/>
                <a:cs typeface="Chalkboard" charset="0"/>
              </a:rPr>
              <a:t>Priority Queue of Water</a:t>
            </a:r>
            <a:endParaRPr lang="en-US" altLang="zh-CN" sz="3600" dirty="0">
              <a:latin typeface="Chalkboard" charset="0"/>
              <a:cs typeface="Chalkboard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321" y="4591320"/>
            <a:ext cx="72707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29179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Imagine you worked in the ER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31574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Would look something like this…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33659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Would look something like this…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987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Prioritization problems</a:t>
            </a:r>
          </a:p>
        </p:txBody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3134" y="1295400"/>
            <a:ext cx="8452311" cy="5181600"/>
          </a:xfrm>
        </p:spPr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b="1" dirty="0"/>
              <a:t>ER scheduling:</a:t>
            </a:r>
            <a:r>
              <a:rPr lang="en-US" altLang="zh-CN" dirty="0"/>
              <a:t> Scheduling patients for treatment in the ER.  A gunshot victim should be treated sooner than a guy with a cold, regardless of arrival time. How do we always choose the most urgent case when new patients continue to arrive?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r>
              <a:rPr lang="en-US" altLang="zh-CN" i="1" dirty="0"/>
              <a:t>key operations we want:</a:t>
            </a:r>
          </a:p>
          <a:p>
            <a:r>
              <a:rPr lang="en-US" altLang="zh-CN" b="1" i="1" dirty="0"/>
              <a:t>add</a:t>
            </a:r>
            <a:r>
              <a:rPr lang="en-US" altLang="zh-CN" i="1" dirty="0"/>
              <a:t> an element  (print job, patient, etc.)</a:t>
            </a:r>
          </a:p>
          <a:p>
            <a:r>
              <a:rPr lang="en-US" altLang="zh-CN" b="1" i="1" dirty="0" smtClean="0"/>
              <a:t>Get</a:t>
            </a:r>
            <a:r>
              <a:rPr lang="en-US" altLang="zh-CN" b="1" i="1" dirty="0"/>
              <a:t>/remove</a:t>
            </a:r>
            <a:r>
              <a:rPr lang="en-US" altLang="zh-CN" i="1" dirty="0"/>
              <a:t> the </a:t>
            </a:r>
            <a:r>
              <a:rPr lang="en-US" altLang="zh-CN" b="1" i="1" dirty="0"/>
              <a:t>most "important"</a:t>
            </a:r>
            <a:r>
              <a:rPr lang="en-US" altLang="zh-CN" i="1" dirty="0"/>
              <a:t> or "urgent" element</a:t>
            </a:r>
          </a:p>
        </p:txBody>
      </p:sp>
    </p:spTree>
    <p:extLst>
      <p:ext uri="{BB962C8B-B14F-4D97-AF65-F5344CB8AC3E}">
        <p14:creationId xmlns:p14="http://schemas.microsoft.com/office/powerpoint/2010/main" val="2998489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Priority Queue ADT</a:t>
            </a:r>
          </a:p>
        </p:txBody>
      </p:sp>
      <p:sp>
        <p:nvSpPr>
          <p:cNvPr id="66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  <a:tabLst>
                <a:tab pos="1943100" algn="l"/>
                <a:tab pos="6861175" algn="l"/>
              </a:tabLst>
            </a:pPr>
            <a:r>
              <a:rPr lang="en-US" altLang="zh-CN" b="1" dirty="0"/>
              <a:t>priority queue</a:t>
            </a:r>
            <a:r>
              <a:rPr lang="en-US" altLang="zh-CN" dirty="0"/>
              <a:t>: A collection of ordered elements that provides fast access to the highest-priority element.</a:t>
            </a:r>
            <a:endParaRPr lang="en-US" altLang="zh-CN" sz="2200" dirty="0">
              <a:solidFill>
                <a:schemeClr val="bg2"/>
              </a:solidFill>
            </a:endParaRPr>
          </a:p>
          <a:p>
            <a:pPr>
              <a:tabLst>
                <a:tab pos="1943100" algn="l"/>
                <a:tab pos="6861175" algn="l"/>
              </a:tabLst>
            </a:pPr>
            <a:r>
              <a:rPr lang="en-US" altLang="zh-CN" dirty="0" err="1">
                <a:latin typeface="Consolas" charset="0"/>
              </a:rPr>
              <a:t>enqueue</a:t>
            </a:r>
            <a:r>
              <a:rPr lang="en-US" altLang="zh-CN" dirty="0"/>
              <a:t>: </a:t>
            </a:r>
            <a:r>
              <a:rPr lang="en-US" altLang="zh-CN" dirty="0">
                <a:latin typeface="Courier New" charset="0"/>
              </a:rPr>
              <a:t>	</a:t>
            </a:r>
            <a:r>
              <a:rPr lang="en-US" altLang="zh-CN" dirty="0"/>
              <a:t>adds an element </a:t>
            </a:r>
            <a:r>
              <a:rPr lang="en-US" altLang="zh-CN" dirty="0" smtClean="0"/>
              <a:t>with a </a:t>
            </a:r>
            <a:r>
              <a:rPr lang="en-US" altLang="zh-CN" dirty="0"/>
              <a:t>given priority</a:t>
            </a:r>
          </a:p>
          <a:p>
            <a:pPr>
              <a:tabLst>
                <a:tab pos="1943100" algn="l"/>
                <a:tab pos="6861175" algn="l"/>
              </a:tabLst>
            </a:pPr>
            <a:r>
              <a:rPr lang="en-US" altLang="zh-CN" dirty="0">
                <a:latin typeface="Consolas" charset="0"/>
              </a:rPr>
              <a:t>peek</a:t>
            </a:r>
            <a:r>
              <a:rPr lang="en-US" altLang="zh-CN" dirty="0"/>
              <a:t>:  	returns highest-priority value</a:t>
            </a:r>
          </a:p>
          <a:p>
            <a:pPr>
              <a:tabLst>
                <a:tab pos="1943100" algn="l"/>
                <a:tab pos="6861175" algn="l"/>
              </a:tabLst>
            </a:pPr>
            <a:r>
              <a:rPr lang="en-US" altLang="zh-CN" dirty="0" err="1">
                <a:latin typeface="Consolas" charset="0"/>
              </a:rPr>
              <a:t>dequeue</a:t>
            </a:r>
            <a:r>
              <a:rPr lang="en-US" altLang="zh-CN" dirty="0"/>
              <a:t>:  	removes/returns highest-priority value</a:t>
            </a:r>
          </a:p>
        </p:txBody>
      </p:sp>
      <p:sp>
        <p:nvSpPr>
          <p:cNvPr id="667652" name="Line 4"/>
          <p:cNvSpPr>
            <a:spLocks noChangeShapeType="1"/>
          </p:cNvSpPr>
          <p:nvPr/>
        </p:nvSpPr>
        <p:spPr bwMode="auto">
          <a:xfrm>
            <a:off x="1219200" y="4810565"/>
            <a:ext cx="21828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67653" name="Text Box 5"/>
          <p:cNvSpPr txBox="1">
            <a:spLocks noChangeArrowheads="1"/>
          </p:cNvSpPr>
          <p:nvPr/>
        </p:nvSpPr>
        <p:spPr bwMode="auto">
          <a:xfrm>
            <a:off x="303078" y="3703772"/>
            <a:ext cx="3286977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000" dirty="0" err="1">
                <a:latin typeface="Consolas" charset="0"/>
              </a:rPr>
              <a:t>pq.enqueue</a:t>
            </a:r>
            <a:r>
              <a:rPr lang="en-US" altLang="zh-CN" sz="2000" dirty="0">
                <a:latin typeface="Consolas" charset="0"/>
              </a:rPr>
              <a:t>("if", 2);</a:t>
            </a:r>
            <a:br>
              <a:rPr lang="en-US" altLang="zh-CN" sz="2000" dirty="0">
                <a:latin typeface="Consolas" charset="0"/>
              </a:rPr>
            </a:br>
            <a:r>
              <a:rPr lang="en-US" altLang="zh-CN" sz="2000" dirty="0" err="1">
                <a:latin typeface="Consolas" charset="0"/>
              </a:rPr>
              <a:t>pq.enqueue</a:t>
            </a:r>
            <a:r>
              <a:rPr lang="en-US" altLang="zh-CN" sz="2000" dirty="0">
                <a:latin typeface="Consolas" charset="0"/>
              </a:rPr>
              <a:t>("from", 4);</a:t>
            </a:r>
            <a:br>
              <a:rPr lang="en-US" altLang="zh-CN" sz="2000" dirty="0">
                <a:latin typeface="Consolas" charset="0"/>
              </a:rPr>
            </a:br>
            <a:r>
              <a:rPr lang="en-US" altLang="zh-CN" sz="2000" dirty="0">
                <a:latin typeface="Consolas" charset="0"/>
              </a:rPr>
              <a:t>...</a:t>
            </a:r>
          </a:p>
        </p:txBody>
      </p:sp>
      <p:sp>
        <p:nvSpPr>
          <p:cNvPr id="667654" name="Line 6"/>
          <p:cNvSpPr>
            <a:spLocks noChangeShapeType="1"/>
          </p:cNvSpPr>
          <p:nvPr/>
        </p:nvSpPr>
        <p:spPr bwMode="auto">
          <a:xfrm>
            <a:off x="6394184" y="4783578"/>
            <a:ext cx="1752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67655" name="Text Box 7"/>
          <p:cNvSpPr txBox="1">
            <a:spLocks noChangeArrowheads="1"/>
          </p:cNvSpPr>
          <p:nvPr/>
        </p:nvSpPr>
        <p:spPr bwMode="auto">
          <a:xfrm>
            <a:off x="7051409" y="4524815"/>
            <a:ext cx="184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 sz="1600">
              <a:latin typeface="Consolas" charset="0"/>
            </a:endParaRPr>
          </a:p>
        </p:txBody>
      </p:sp>
      <p:sp>
        <p:nvSpPr>
          <p:cNvPr id="667656" name="Text Box 8"/>
          <p:cNvSpPr txBox="1">
            <a:spLocks noChangeArrowheads="1"/>
          </p:cNvSpPr>
          <p:nvPr/>
        </p:nvSpPr>
        <p:spPr bwMode="auto">
          <a:xfrm>
            <a:off x="1553426" y="5861355"/>
            <a:ext cx="692509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latin typeface="Calibri" charset="0"/>
              </a:rPr>
              <a:t>priority queue (using lengths as priorities, in this case)</a:t>
            </a:r>
          </a:p>
        </p:txBody>
      </p:sp>
      <p:sp>
        <p:nvSpPr>
          <p:cNvPr id="667657" name="Oval 9"/>
          <p:cNvSpPr>
            <a:spLocks noChangeArrowheads="1"/>
          </p:cNvSpPr>
          <p:nvPr/>
        </p:nvSpPr>
        <p:spPr bwMode="auto">
          <a:xfrm>
            <a:off x="3574784" y="3945378"/>
            <a:ext cx="2668588" cy="175895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/>
            <a:endParaRPr lang="zh-CN" altLang="en-US" sz="1600">
              <a:latin typeface="Consolas" charset="0"/>
            </a:endParaRPr>
          </a:p>
        </p:txBody>
      </p:sp>
      <p:sp>
        <p:nvSpPr>
          <p:cNvPr id="667658" name="Text Box 10"/>
          <p:cNvSpPr txBox="1">
            <a:spLocks noChangeArrowheads="1"/>
          </p:cNvSpPr>
          <p:nvPr/>
        </p:nvSpPr>
        <p:spPr bwMode="auto">
          <a:xfrm>
            <a:off x="4365359" y="3989828"/>
            <a:ext cx="9620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600">
                <a:latin typeface="Consolas" charset="0"/>
              </a:rPr>
              <a:t>"the":3</a:t>
            </a:r>
          </a:p>
        </p:txBody>
      </p:sp>
      <p:sp>
        <p:nvSpPr>
          <p:cNvPr id="667659" name="Text Box 11"/>
          <p:cNvSpPr txBox="1">
            <a:spLocks noChangeArrowheads="1"/>
          </p:cNvSpPr>
          <p:nvPr/>
        </p:nvSpPr>
        <p:spPr bwMode="auto">
          <a:xfrm>
            <a:off x="4974959" y="4218428"/>
            <a:ext cx="9620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600">
                <a:latin typeface="Consolas" charset="0"/>
              </a:rPr>
              <a:t>"for":3</a:t>
            </a:r>
          </a:p>
        </p:txBody>
      </p:sp>
      <p:sp>
        <p:nvSpPr>
          <p:cNvPr id="667660" name="Text Box 12"/>
          <p:cNvSpPr txBox="1">
            <a:spLocks noChangeArrowheads="1"/>
          </p:cNvSpPr>
          <p:nvPr/>
        </p:nvSpPr>
        <p:spPr bwMode="auto">
          <a:xfrm>
            <a:off x="4952734" y="4554978"/>
            <a:ext cx="1073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600">
                <a:latin typeface="Consolas" charset="0"/>
              </a:rPr>
              <a:t>"from":4</a:t>
            </a:r>
          </a:p>
        </p:txBody>
      </p:sp>
      <p:sp>
        <p:nvSpPr>
          <p:cNvPr id="667661" name="Text Box 13"/>
          <p:cNvSpPr txBox="1">
            <a:spLocks noChangeArrowheads="1"/>
          </p:cNvSpPr>
          <p:nvPr/>
        </p:nvSpPr>
        <p:spPr bwMode="auto">
          <a:xfrm>
            <a:off x="5022584" y="4918515"/>
            <a:ext cx="9620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600">
                <a:latin typeface="Consolas" charset="0"/>
              </a:rPr>
              <a:t>"you":3</a:t>
            </a:r>
          </a:p>
        </p:txBody>
      </p:sp>
      <p:sp>
        <p:nvSpPr>
          <p:cNvPr id="667662" name="Text Box 14"/>
          <p:cNvSpPr txBox="1">
            <a:spLocks noChangeArrowheads="1"/>
          </p:cNvSpPr>
          <p:nvPr/>
        </p:nvSpPr>
        <p:spPr bwMode="auto">
          <a:xfrm>
            <a:off x="4365359" y="5282053"/>
            <a:ext cx="9620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600">
                <a:latin typeface="Consolas" charset="0"/>
              </a:rPr>
              <a:t>"why":3</a:t>
            </a:r>
          </a:p>
        </p:txBody>
      </p:sp>
      <p:sp>
        <p:nvSpPr>
          <p:cNvPr id="667663" name="Text Box 15"/>
          <p:cNvSpPr txBox="1">
            <a:spLocks noChangeArrowheads="1"/>
          </p:cNvSpPr>
          <p:nvPr/>
        </p:nvSpPr>
        <p:spPr bwMode="auto">
          <a:xfrm>
            <a:off x="3717659" y="4978840"/>
            <a:ext cx="9620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600">
                <a:latin typeface="Consolas" charset="0"/>
              </a:rPr>
              <a:t>"bye":3</a:t>
            </a:r>
          </a:p>
        </p:txBody>
      </p:sp>
      <p:sp>
        <p:nvSpPr>
          <p:cNvPr id="667664" name="Text Box 16"/>
          <p:cNvSpPr txBox="1">
            <a:spLocks noChangeArrowheads="1"/>
          </p:cNvSpPr>
          <p:nvPr/>
        </p:nvSpPr>
        <p:spPr bwMode="auto">
          <a:xfrm>
            <a:off x="3728772" y="4554978"/>
            <a:ext cx="1073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600">
                <a:latin typeface="Consolas" charset="0"/>
              </a:rPr>
              <a:t>"down":4</a:t>
            </a:r>
          </a:p>
        </p:txBody>
      </p:sp>
      <p:sp>
        <p:nvSpPr>
          <p:cNvPr id="667665" name="Text Box 17"/>
          <p:cNvSpPr txBox="1">
            <a:spLocks noChangeArrowheads="1"/>
          </p:cNvSpPr>
          <p:nvPr/>
        </p:nvSpPr>
        <p:spPr bwMode="auto">
          <a:xfrm>
            <a:off x="3943084" y="4251765"/>
            <a:ext cx="8509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600" b="1">
                <a:solidFill>
                  <a:schemeClr val="accent2"/>
                </a:solidFill>
                <a:latin typeface="Consolas" charset="0"/>
              </a:rPr>
              <a:t>"if":2</a:t>
            </a:r>
          </a:p>
        </p:txBody>
      </p:sp>
      <p:sp>
        <p:nvSpPr>
          <p:cNvPr id="667666" name="Text Box 18"/>
          <p:cNvSpPr txBox="1">
            <a:spLocks noChangeArrowheads="1"/>
          </p:cNvSpPr>
          <p:nvPr/>
        </p:nvSpPr>
        <p:spPr bwMode="auto">
          <a:xfrm>
            <a:off x="6139112" y="3964122"/>
            <a:ext cx="187683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 dirty="0" err="1">
                <a:latin typeface="Consolas" charset="0"/>
              </a:rPr>
              <a:t>pq.dequeue</a:t>
            </a:r>
            <a:r>
              <a:rPr lang="en-US" altLang="zh-CN" sz="2000" dirty="0">
                <a:latin typeface="Consolas" charset="0"/>
              </a:rPr>
              <a:t>()</a:t>
            </a:r>
          </a:p>
        </p:txBody>
      </p:sp>
      <p:sp>
        <p:nvSpPr>
          <p:cNvPr id="667667" name="Text Box 19"/>
          <p:cNvSpPr txBox="1">
            <a:spLocks noChangeArrowheads="1"/>
          </p:cNvSpPr>
          <p:nvPr/>
        </p:nvSpPr>
        <p:spPr bwMode="auto">
          <a:xfrm>
            <a:off x="6752743" y="4899465"/>
            <a:ext cx="7487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Consolas" charset="0"/>
              </a:rPr>
              <a:t>"if"</a:t>
            </a:r>
          </a:p>
        </p:txBody>
      </p:sp>
    </p:spTree>
    <p:extLst>
      <p:ext uri="{BB962C8B-B14F-4D97-AF65-F5344CB8AC3E}">
        <p14:creationId xmlns:p14="http://schemas.microsoft.com/office/powerpoint/2010/main" val="4197271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PriorityQueue members</a:t>
            </a:r>
          </a:p>
        </p:txBody>
      </p:sp>
      <p:sp>
        <p:nvSpPr>
          <p:cNvPr id="66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zh-CN" sz="2000" dirty="0">
                <a:latin typeface="Consolas" charset="0"/>
              </a:rPr>
              <a:t>#include "</a:t>
            </a:r>
            <a:r>
              <a:rPr lang="en-US" altLang="zh-CN" sz="2000" dirty="0" err="1">
                <a:latin typeface="Consolas" charset="0"/>
              </a:rPr>
              <a:t>pqueue.h</a:t>
            </a:r>
            <a:r>
              <a:rPr lang="en-US" altLang="zh-CN" sz="2000" dirty="0">
                <a:latin typeface="Consolas" charset="0"/>
              </a:rPr>
              <a:t>"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zh-CN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zh-CN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zh-CN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zh-CN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zh-CN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zh-CN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zh-CN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zh-CN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zh-CN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zh-CN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zh-CN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zh-CN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zh-CN" sz="20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2000" dirty="0" err="1">
                <a:latin typeface="Consolas" charset="0"/>
              </a:rPr>
              <a:t>PriorityQueue</a:t>
            </a:r>
            <a:r>
              <a:rPr lang="en-US" altLang="zh-CN" sz="2000" dirty="0">
                <a:latin typeface="Consolas" charset="0"/>
              </a:rPr>
              <a:t>&lt;string&gt; faculty;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2000" dirty="0" err="1">
                <a:latin typeface="Consolas" charset="0"/>
              </a:rPr>
              <a:t>faculty.enqueue</a:t>
            </a:r>
            <a:r>
              <a:rPr lang="en-US" altLang="zh-CN" sz="2000" dirty="0" smtClean="0">
                <a:latin typeface="Consolas" charset="0"/>
              </a:rPr>
              <a:t>(”Chris"</a:t>
            </a:r>
            <a:r>
              <a:rPr lang="en-US" altLang="zh-CN" sz="2000" dirty="0">
                <a:latin typeface="Consolas" charset="0"/>
              </a:rPr>
              <a:t>, 5);    </a:t>
            </a:r>
            <a:r>
              <a:rPr lang="en-US" altLang="zh-CN" sz="2000" dirty="0">
                <a:solidFill>
                  <a:srgbClr val="008000"/>
                </a:solidFill>
                <a:latin typeface="Consolas" charset="0"/>
              </a:rPr>
              <a:t>// low priority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2000" dirty="0" err="1">
                <a:latin typeface="Consolas" charset="0"/>
              </a:rPr>
              <a:t>faculty.enqueue</a:t>
            </a:r>
            <a:r>
              <a:rPr lang="en-US" altLang="zh-CN" sz="2000" dirty="0">
                <a:latin typeface="Consolas" charset="0"/>
              </a:rPr>
              <a:t>("Eric", 2);     </a:t>
            </a:r>
            <a:r>
              <a:rPr lang="en-US" altLang="zh-CN" sz="2000" dirty="0">
                <a:solidFill>
                  <a:srgbClr val="008000"/>
                </a:solidFill>
                <a:latin typeface="Consolas" charset="0"/>
              </a:rPr>
              <a:t>// high priority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2000" dirty="0">
                <a:latin typeface="Consolas" charset="0"/>
              </a:rPr>
              <a:t>...</a:t>
            </a:r>
          </a:p>
        </p:txBody>
      </p:sp>
      <p:graphicFrame>
        <p:nvGraphicFramePr>
          <p:cNvPr id="666744" name="Group 120"/>
          <p:cNvGraphicFramePr>
            <a:graphicFrameLocks noGrp="1"/>
          </p:cNvGraphicFramePr>
          <p:nvPr/>
        </p:nvGraphicFramePr>
        <p:xfrm>
          <a:off x="228600" y="1746250"/>
          <a:ext cx="8686800" cy="3483863"/>
        </p:xfrm>
        <a:graphic>
          <a:graphicData uri="http://schemas.openxmlformats.org/drawingml/2006/table">
            <a:tbl>
              <a:tblPr/>
              <a:tblGrid>
                <a:gridCol w="3581400"/>
                <a:gridCol w="5105400"/>
              </a:tblGrid>
              <a:tr h="184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pq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.enqueue(</a:t>
                      </a:r>
                      <a:r>
                        <a:rPr kumimoji="0" lang="en-US" altLang="zh-CN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value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, </a:t>
                      </a:r>
                      <a:r>
                        <a:rPr kumimoji="0" lang="en-US" altLang="zh-CN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pri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adds value to queue, with the given priority number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pq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.dequeue()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returns the value in the queue with highest (minimum) priority;  throws an error if queue is empty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pq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.peek()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returns highest (minimum) priority element without removing it;  throws error if queue is empty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pq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.peekPriority()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returns </a:t>
                      </a:r>
                      <a:r>
                        <a:rPr kumimoji="0" lang="en-US" altLang="zh-CN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priority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 of highest (minimum) priority element;  throws error if queue is empty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pq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.isEmpty()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returns 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true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 if queue contains no elements (size 0)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pq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.size()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returns the number of elements in the queue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pq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toString()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returns a string such as 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"{3, 42, -7, 15}"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pq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.changePriority(</a:t>
                      </a:r>
                      <a:r>
                        <a:rPr kumimoji="0" lang="en-US" altLang="zh-CN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value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, </a:t>
                      </a:r>
                      <a:r>
                        <a:rPr kumimoji="0" lang="en-US" altLang="zh-CN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pri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alters an existing element's priority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pq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.clear();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removes all elements of the set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9724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Seen </a:t>
            </a:r>
            <a:r>
              <a:rPr kumimoji="1" lang="en-US" altLang="zh-CN" dirty="0" err="1" smtClean="0"/>
              <a:t>PQueues</a:t>
            </a:r>
            <a:r>
              <a:rPr kumimoji="1" lang="en-US" altLang="zh-CN" dirty="0" smtClean="0"/>
              <a:t> Before</a:t>
            </a:r>
            <a:endParaRPr kumimoji="1" lang="zh-CN" altLang="en-US" dirty="0"/>
          </a:p>
        </p:txBody>
      </p:sp>
      <p:pic>
        <p:nvPicPr>
          <p:cNvPr id="4" name="Picture 3" descr="Screen Shot 2016-01-15 at 8.00.1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44581"/>
            <a:ext cx="9144000" cy="601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466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Exercise: SL scheduling</a:t>
            </a:r>
          </a:p>
        </p:txBody>
      </p:sp>
      <p:sp>
        <p:nvSpPr>
          <p:cNvPr id="623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31775" indent="-231775">
              <a:tabLst>
                <a:tab pos="628650" algn="l"/>
                <a:tab pos="4572000" algn="l"/>
              </a:tabLst>
            </a:pPr>
            <a:r>
              <a:rPr lang="en-US" altLang="zh-CN"/>
              <a:t>Every quarter the SLs choose their LaIR hours.</a:t>
            </a:r>
          </a:p>
          <a:p>
            <a:pPr marL="625475" lvl="1" indent="-279400">
              <a:tabLst>
                <a:tab pos="628650" algn="l"/>
                <a:tab pos="4572000" algn="l"/>
              </a:tabLst>
            </a:pPr>
            <a:r>
              <a:rPr lang="en-US" altLang="zh-CN"/>
              <a:t>SLs with more seniority (quarters worked) get to choose first.</a:t>
            </a:r>
          </a:p>
          <a:p>
            <a:pPr marL="625475" lvl="1" indent="-279400">
              <a:tabLst>
                <a:tab pos="628650" algn="l"/>
                <a:tab pos="4572000" algn="l"/>
              </a:tabLst>
            </a:pPr>
            <a:r>
              <a:rPr lang="en-US" altLang="zh-CN"/>
              <a:t>Each line of the input file contains the year the SL began working with us, and the quarter (1=fall, 2=winter, 3=spring, 4=summer).</a:t>
            </a:r>
          </a:p>
          <a:p>
            <a:pPr marL="625475" lvl="1" indent="-279400">
              <a:tabLst>
                <a:tab pos="628650" algn="l"/>
                <a:tab pos="4572000" algn="l"/>
              </a:tabLst>
            </a:pPr>
            <a:r>
              <a:rPr lang="en-US" altLang="zh-CN"/>
              <a:t>Write code to read the list of SLs and output the order of choosing.</a:t>
            </a:r>
            <a:endParaRPr lang="en-US" altLang="zh-CN" sz="800"/>
          </a:p>
          <a:p>
            <a:pPr marL="625475" lvl="1" indent="-279400">
              <a:tabLst>
                <a:tab pos="628650" algn="l"/>
                <a:tab pos="4572000" algn="l"/>
              </a:tabLst>
            </a:pPr>
            <a:endParaRPr lang="en-US" altLang="zh-CN" sz="800"/>
          </a:p>
          <a:p>
            <a:pPr marL="625475" lvl="1" indent="-279400">
              <a:tabLst>
                <a:tab pos="628650" algn="l"/>
                <a:tab pos="4572000" algn="l"/>
              </a:tabLst>
            </a:pPr>
            <a:endParaRPr lang="en-US" altLang="zh-CN" sz="800"/>
          </a:p>
          <a:p>
            <a:pPr marL="625475" lvl="1" indent="-279400">
              <a:tabLst>
                <a:tab pos="628650" algn="l"/>
                <a:tab pos="4572000" algn="l"/>
              </a:tabLst>
            </a:pPr>
            <a:r>
              <a:rPr lang="en-US" altLang="zh-CN"/>
              <a:t>Input file format:	</a:t>
            </a:r>
          </a:p>
          <a:p>
            <a:pPr marL="625475" lvl="1" indent="-279400">
              <a:buFontTx/>
              <a:buNone/>
              <a:tabLst>
                <a:tab pos="628650" algn="l"/>
                <a:tab pos="4572000" algn="l"/>
              </a:tabLst>
            </a:pPr>
            <a:r>
              <a:rPr lang="en-US" altLang="zh-CN" sz="2000" b="1">
                <a:latin typeface="Consolas" charset="0"/>
                <a:cs typeface="Courier New" charset="0"/>
              </a:rPr>
              <a:t>	</a:t>
            </a:r>
            <a:r>
              <a:rPr lang="en-US" altLang="zh-CN" sz="2000" b="1" i="1">
                <a:latin typeface="Consolas" charset="0"/>
                <a:cs typeface="Courier New" charset="0"/>
              </a:rPr>
              <a:t>name year quarter</a:t>
            </a:r>
            <a:r>
              <a:rPr lang="en-US" altLang="zh-CN" sz="2000" b="1">
                <a:latin typeface="Consolas" charset="0"/>
                <a:cs typeface="Courier New" charset="0"/>
              </a:rPr>
              <a:t>	</a:t>
            </a:r>
            <a:r>
              <a:rPr lang="en-US" altLang="zh-CN" sz="2000">
                <a:latin typeface="Consolas" charset="0"/>
              </a:rPr>
              <a:t>Zack 2014 2</a:t>
            </a:r>
            <a:endParaRPr lang="en-US" altLang="zh-CN" sz="2000" b="1">
              <a:latin typeface="Consolas" charset="0"/>
            </a:endParaRPr>
          </a:p>
          <a:p>
            <a:pPr marL="625475" lvl="1" indent="-279400">
              <a:buFontTx/>
              <a:buNone/>
              <a:tabLst>
                <a:tab pos="628650" algn="l"/>
                <a:tab pos="4572000" algn="l"/>
              </a:tabLst>
            </a:pPr>
            <a:r>
              <a:rPr lang="en-US" altLang="zh-CN" sz="2000" b="1">
                <a:latin typeface="Consolas" charset="0"/>
                <a:cs typeface="Courier New" charset="0"/>
              </a:rPr>
              <a:t>	</a:t>
            </a:r>
            <a:r>
              <a:rPr lang="en-US" altLang="zh-CN" sz="2000" b="1" i="1">
                <a:latin typeface="Consolas" charset="0"/>
                <a:cs typeface="Courier New" charset="0"/>
              </a:rPr>
              <a:t>name year quarter</a:t>
            </a:r>
            <a:r>
              <a:rPr lang="en-US" altLang="zh-CN" sz="2000" b="1">
                <a:latin typeface="Consolas" charset="0"/>
                <a:cs typeface="Courier New" charset="0"/>
              </a:rPr>
              <a:t>	</a:t>
            </a:r>
            <a:r>
              <a:rPr lang="en-US" altLang="zh-CN" sz="2000">
                <a:latin typeface="Consolas" charset="0"/>
              </a:rPr>
              <a:t>Sara 2012 4</a:t>
            </a:r>
          </a:p>
          <a:p>
            <a:pPr marL="625475" lvl="1" indent="-279400">
              <a:buFontTx/>
              <a:buNone/>
              <a:tabLst>
                <a:tab pos="628650" algn="l"/>
                <a:tab pos="4572000" algn="l"/>
              </a:tabLst>
            </a:pPr>
            <a:r>
              <a:rPr lang="en-US" altLang="zh-CN" sz="2000" b="1">
                <a:latin typeface="Consolas" charset="0"/>
                <a:cs typeface="Courier New" charset="0"/>
              </a:rPr>
              <a:t>	</a:t>
            </a:r>
            <a:r>
              <a:rPr lang="en-US" altLang="zh-CN" sz="2000" b="1" i="1">
                <a:latin typeface="Consolas" charset="0"/>
                <a:cs typeface="Courier New" charset="0"/>
              </a:rPr>
              <a:t>name year quarter</a:t>
            </a:r>
            <a:r>
              <a:rPr lang="en-US" altLang="zh-CN" sz="2000" b="1">
                <a:latin typeface="Consolas" charset="0"/>
                <a:cs typeface="Courier New" charset="0"/>
              </a:rPr>
              <a:t>	</a:t>
            </a:r>
            <a:r>
              <a:rPr lang="en-US" altLang="zh-CN" sz="2000">
                <a:latin typeface="Consolas" charset="0"/>
              </a:rPr>
              <a:t>Tyler 2013 1</a:t>
            </a:r>
          </a:p>
          <a:p>
            <a:pPr marL="625475" lvl="1" indent="-279400">
              <a:buFontTx/>
              <a:buNone/>
              <a:tabLst>
                <a:tab pos="628650" algn="l"/>
                <a:tab pos="4572000" algn="l"/>
              </a:tabLst>
            </a:pPr>
            <a:r>
              <a:rPr lang="en-US" altLang="zh-CN" sz="2000">
                <a:latin typeface="Consolas" charset="0"/>
              </a:rPr>
              <a:t>	...</a:t>
            </a:r>
          </a:p>
        </p:txBody>
      </p:sp>
    </p:spTree>
    <p:extLst>
      <p:ext uri="{BB962C8B-B14F-4D97-AF65-F5344CB8AC3E}">
        <p14:creationId xmlns:p14="http://schemas.microsoft.com/office/powerpoint/2010/main" val="1645925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And… Here it is!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54833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do Section Leaders do?</a:t>
            </a:r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457200" y="1890401"/>
            <a:ext cx="8229600" cy="4967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Teach a weekly 50 minute section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Help students in the LaIR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Grade CS106 assignments and exams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Hold IGs with students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Get paid $16/hr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Have fun!</a:t>
            </a:r>
          </a:p>
        </p:txBody>
      </p:sp>
    </p:spTree>
    <p:extLst>
      <p:ext uri="{BB962C8B-B14F-4D97-AF65-F5344CB8AC3E}">
        <p14:creationId xmlns:p14="http://schemas.microsoft.com/office/powerpoint/2010/main" val="3257946157"/>
      </p:ext>
    </p:extLst>
  </p:cSld>
  <p:clrMapOvr>
    <a:masterClrMapping/>
  </p:clrMapOvr>
  <p:transition xmlns:p14="http://schemas.microsoft.com/office/powerpoint/2010/main"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Exercise solution</a:t>
            </a:r>
          </a:p>
        </p:txBody>
      </p:sp>
      <p:sp>
        <p:nvSpPr>
          <p:cNvPr id="67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 err="1">
                <a:latin typeface="Consolas" charset="0"/>
              </a:rPr>
              <a:t>PriorityQueue</a:t>
            </a:r>
            <a:r>
              <a:rPr lang="en-US" altLang="zh-CN" sz="1800" dirty="0">
                <a:latin typeface="Consolas" charset="0"/>
              </a:rPr>
              <a:t>&lt;string&gt; SLs;   </a:t>
            </a:r>
            <a:r>
              <a:rPr lang="en-US" altLang="zh-CN" sz="1800" dirty="0">
                <a:solidFill>
                  <a:srgbClr val="008000"/>
                </a:solidFill>
                <a:latin typeface="Consolas" charset="0"/>
              </a:rPr>
              <a:t>// read the contents of </a:t>
            </a:r>
            <a:r>
              <a:rPr lang="en-US" altLang="zh-CN" sz="1800" dirty="0" err="1">
                <a:solidFill>
                  <a:srgbClr val="008000"/>
                </a:solidFill>
                <a:latin typeface="Consolas" charset="0"/>
              </a:rPr>
              <a:t>sls.txt</a:t>
            </a:r>
            <a:r>
              <a:rPr lang="en-US" altLang="zh-CN" sz="1800" dirty="0">
                <a:solidFill>
                  <a:srgbClr val="008000"/>
                </a:solidFill>
                <a:latin typeface="Consolas" charset="0"/>
              </a:rPr>
              <a:t> </a:t>
            </a:r>
            <a:endParaRPr lang="en-US" altLang="zh-CN" sz="1800" dirty="0">
              <a:latin typeface="Consolas" charset="0"/>
            </a:endParaRP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 err="1">
                <a:latin typeface="Consolas" charset="0"/>
              </a:rPr>
              <a:t>ifstream</a:t>
            </a:r>
            <a:r>
              <a:rPr lang="en-US" altLang="zh-CN" sz="1800" dirty="0">
                <a:latin typeface="Consolas" charset="0"/>
              </a:rPr>
              <a:t> input;              </a:t>
            </a:r>
            <a:r>
              <a:rPr lang="en-US" altLang="zh-CN" sz="1800" dirty="0">
                <a:solidFill>
                  <a:srgbClr val="008000"/>
                </a:solidFill>
                <a:latin typeface="Consolas" charset="0"/>
              </a:rPr>
              <a:t>// into a priority queue</a:t>
            </a: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 err="1">
                <a:latin typeface="Consolas" charset="0"/>
              </a:rPr>
              <a:t>input.open</a:t>
            </a:r>
            <a:r>
              <a:rPr lang="en-US" altLang="zh-CN" sz="1800" dirty="0">
                <a:latin typeface="Consolas" charset="0"/>
              </a:rPr>
              <a:t>("</a:t>
            </a:r>
            <a:r>
              <a:rPr lang="en-US" altLang="zh-CN" sz="1800" dirty="0" err="1">
                <a:latin typeface="Consolas" charset="0"/>
              </a:rPr>
              <a:t>sls.txt</a:t>
            </a:r>
            <a:r>
              <a:rPr lang="en-US" altLang="zh-CN" sz="1800" dirty="0">
                <a:latin typeface="Consolas" charset="0"/>
              </a:rPr>
              <a:t>");</a:t>
            </a: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>
                <a:latin typeface="Consolas" charset="0"/>
              </a:rPr>
              <a:t>string </a:t>
            </a:r>
            <a:r>
              <a:rPr lang="en-US" altLang="zh-CN" sz="1800" dirty="0" err="1">
                <a:latin typeface="Consolas" charset="0"/>
              </a:rPr>
              <a:t>slName</a:t>
            </a:r>
            <a:r>
              <a:rPr lang="en-US" altLang="zh-CN" sz="1800" dirty="0">
                <a:latin typeface="Consolas" charset="0"/>
              </a:rPr>
              <a:t>;</a:t>
            </a: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 err="1">
                <a:latin typeface="Consolas" charset="0"/>
              </a:rPr>
              <a:t>int</a:t>
            </a:r>
            <a:r>
              <a:rPr lang="en-US" altLang="zh-CN" sz="1800" dirty="0">
                <a:latin typeface="Consolas" charset="0"/>
              </a:rPr>
              <a:t> year;</a:t>
            </a: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 err="1">
                <a:latin typeface="Consolas" charset="0"/>
              </a:rPr>
              <a:t>int</a:t>
            </a:r>
            <a:r>
              <a:rPr lang="en-US" altLang="zh-CN" sz="1800" dirty="0">
                <a:latin typeface="Consolas" charset="0"/>
              </a:rPr>
              <a:t> quarter;</a:t>
            </a: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>
                <a:latin typeface="Consolas" charset="0"/>
              </a:rPr>
              <a:t>while (input &gt;&gt; </a:t>
            </a:r>
            <a:r>
              <a:rPr lang="en-US" altLang="zh-CN" sz="1800" dirty="0" err="1">
                <a:latin typeface="Consolas" charset="0"/>
              </a:rPr>
              <a:t>slName</a:t>
            </a:r>
            <a:r>
              <a:rPr lang="en-US" altLang="zh-CN" sz="1800" dirty="0">
                <a:latin typeface="Consolas" charset="0"/>
              </a:rPr>
              <a:t> &gt;&gt; year &gt;&gt; quarter) {</a:t>
            </a: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>
                <a:latin typeface="Consolas" charset="0"/>
              </a:rPr>
              <a:t>    </a:t>
            </a:r>
            <a:r>
              <a:rPr lang="en-US" altLang="zh-CN" sz="1800" dirty="0">
                <a:solidFill>
                  <a:srgbClr val="008000"/>
                </a:solidFill>
                <a:latin typeface="Consolas" charset="0"/>
              </a:rPr>
              <a:t>// store with </a:t>
            </a:r>
            <a:r>
              <a:rPr lang="en-US" altLang="zh-CN" sz="1800" dirty="0" err="1">
                <a:solidFill>
                  <a:srgbClr val="008000"/>
                </a:solidFill>
                <a:latin typeface="Consolas" charset="0"/>
              </a:rPr>
              <a:t>year,quarter</a:t>
            </a:r>
            <a:r>
              <a:rPr lang="en-US" altLang="zh-CN" sz="1800" dirty="0">
                <a:solidFill>
                  <a:srgbClr val="008000"/>
                </a:solidFill>
                <a:latin typeface="Consolas" charset="0"/>
              </a:rPr>
              <a:t> as priority so that the SLs</a:t>
            </a: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>
                <a:latin typeface="Consolas" charset="0"/>
              </a:rPr>
              <a:t>    </a:t>
            </a:r>
            <a:r>
              <a:rPr lang="en-US" altLang="zh-CN" sz="1800" dirty="0">
                <a:solidFill>
                  <a:srgbClr val="008000"/>
                </a:solidFill>
                <a:latin typeface="Consolas" charset="0"/>
              </a:rPr>
              <a:t>// come out of the PQ in descending order of seniority</a:t>
            </a: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>
                <a:latin typeface="Consolas" charset="0"/>
              </a:rPr>
              <a:t>    </a:t>
            </a:r>
            <a:r>
              <a:rPr lang="en-US" altLang="zh-CN" sz="1800" dirty="0">
                <a:solidFill>
                  <a:srgbClr val="008000"/>
                </a:solidFill>
                <a:latin typeface="Consolas" charset="0"/>
              </a:rPr>
              <a:t>// (e.g. year=2013, </a:t>
            </a:r>
            <a:r>
              <a:rPr lang="en-US" altLang="zh-CN" sz="1800" dirty="0" err="1">
                <a:solidFill>
                  <a:srgbClr val="008000"/>
                </a:solidFill>
                <a:latin typeface="Consolas" charset="0"/>
              </a:rPr>
              <a:t>qtr</a:t>
            </a:r>
            <a:r>
              <a:rPr lang="en-US" altLang="zh-CN" sz="1800" dirty="0">
                <a:solidFill>
                  <a:srgbClr val="008000"/>
                </a:solidFill>
                <a:latin typeface="Consolas" charset="0"/>
              </a:rPr>
              <a:t>=4 =&gt; priority = </a:t>
            </a:r>
            <a:r>
              <a:rPr lang="en-US" altLang="zh-CN" sz="1800" dirty="0" smtClean="0">
                <a:solidFill>
                  <a:srgbClr val="008000"/>
                </a:solidFill>
                <a:latin typeface="Consolas" charset="0"/>
              </a:rPr>
              <a:t>1973)</a:t>
            </a:r>
            <a:endParaRPr lang="en-US" altLang="zh-CN" sz="1800" dirty="0">
              <a:solidFill>
                <a:srgbClr val="008000"/>
              </a:solidFill>
              <a:latin typeface="Consolas" charset="0"/>
            </a:endParaRP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>
                <a:latin typeface="Consolas" charset="0"/>
              </a:rPr>
              <a:t>    </a:t>
            </a:r>
            <a:r>
              <a:rPr lang="en-US" altLang="zh-CN" sz="1800" dirty="0" err="1">
                <a:latin typeface="Consolas" charset="0"/>
              </a:rPr>
              <a:t>int</a:t>
            </a:r>
            <a:r>
              <a:rPr lang="en-US" altLang="zh-CN" sz="1800" dirty="0">
                <a:latin typeface="Consolas" charset="0"/>
              </a:rPr>
              <a:t> priority = </a:t>
            </a:r>
            <a:r>
              <a:rPr lang="en-US" altLang="zh-CN" sz="1800" dirty="0" smtClean="0">
                <a:latin typeface="Consolas" charset="0"/>
              </a:rPr>
              <a:t>year – (10 * quarter);</a:t>
            </a:r>
            <a:endParaRPr lang="en-US" altLang="zh-CN" sz="1800" dirty="0">
              <a:latin typeface="Consolas" charset="0"/>
            </a:endParaRP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>
                <a:latin typeface="Consolas" charset="0"/>
              </a:rPr>
              <a:t>    </a:t>
            </a:r>
            <a:r>
              <a:rPr lang="en-US" altLang="zh-CN" sz="1800" dirty="0" err="1">
                <a:latin typeface="Consolas" charset="0"/>
              </a:rPr>
              <a:t>SLs.</a:t>
            </a:r>
            <a:r>
              <a:rPr lang="en-US" altLang="zh-CN" sz="1800" b="1" dirty="0" err="1">
                <a:latin typeface="Consolas" charset="0"/>
              </a:rPr>
              <a:t>enqueue</a:t>
            </a:r>
            <a:r>
              <a:rPr lang="en-US" altLang="zh-CN" sz="1800" dirty="0">
                <a:latin typeface="Consolas" charset="0"/>
              </a:rPr>
              <a:t>(</a:t>
            </a:r>
            <a:r>
              <a:rPr lang="en-US" altLang="zh-CN" sz="1800" dirty="0" err="1">
                <a:latin typeface="Consolas" charset="0"/>
              </a:rPr>
              <a:t>slName</a:t>
            </a:r>
            <a:r>
              <a:rPr lang="en-US" altLang="zh-CN" sz="1800" dirty="0">
                <a:latin typeface="Consolas" charset="0"/>
              </a:rPr>
              <a:t>, priority);</a:t>
            </a: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>
                <a:latin typeface="Consolas" charset="0"/>
              </a:rPr>
              <a:t>}</a:t>
            </a:r>
          </a:p>
          <a:p>
            <a:pPr marL="457200" indent="-457200">
              <a:lnSpc>
                <a:spcPct val="80000"/>
              </a:lnSpc>
              <a:buFontTx/>
              <a:buNone/>
            </a:pPr>
            <a:endParaRPr lang="en-US" altLang="zh-CN" sz="1800" dirty="0">
              <a:latin typeface="Consolas" charset="0"/>
            </a:endParaRP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>
                <a:solidFill>
                  <a:srgbClr val="008000"/>
                </a:solidFill>
                <a:latin typeface="Consolas" charset="0"/>
              </a:rPr>
              <a:t>// pull the SLs out of the PQ from most to least seniority</a:t>
            </a: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>
                <a:latin typeface="Consolas" charset="0"/>
              </a:rPr>
              <a:t>while (!</a:t>
            </a:r>
            <a:r>
              <a:rPr lang="en-US" altLang="zh-CN" sz="1800" dirty="0" err="1">
                <a:latin typeface="Consolas" charset="0"/>
              </a:rPr>
              <a:t>SLs.isEmpty</a:t>
            </a:r>
            <a:r>
              <a:rPr lang="en-US" altLang="zh-CN" sz="1800" dirty="0">
                <a:latin typeface="Consolas" charset="0"/>
              </a:rPr>
              <a:t>()) {</a:t>
            </a: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>
                <a:latin typeface="Consolas" charset="0"/>
              </a:rPr>
              <a:t>    string </a:t>
            </a:r>
            <a:r>
              <a:rPr lang="en-US" altLang="zh-CN" sz="1800" dirty="0" err="1">
                <a:latin typeface="Consolas" charset="0"/>
              </a:rPr>
              <a:t>sl</a:t>
            </a:r>
            <a:r>
              <a:rPr lang="en-US" altLang="zh-CN" sz="1800" dirty="0">
                <a:latin typeface="Consolas" charset="0"/>
              </a:rPr>
              <a:t> = </a:t>
            </a:r>
            <a:r>
              <a:rPr lang="en-US" altLang="zh-CN" sz="1800" dirty="0" err="1">
                <a:latin typeface="Consolas" charset="0"/>
              </a:rPr>
              <a:t>SLs.</a:t>
            </a:r>
            <a:r>
              <a:rPr lang="en-US" altLang="zh-CN" sz="1800" b="1" dirty="0" err="1">
                <a:latin typeface="Consolas" charset="0"/>
              </a:rPr>
              <a:t>dequeue</a:t>
            </a:r>
            <a:r>
              <a:rPr lang="en-US" altLang="zh-CN" sz="1800" dirty="0">
                <a:latin typeface="Consolas" charset="0"/>
              </a:rPr>
              <a:t>();</a:t>
            </a: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>
                <a:latin typeface="Consolas" charset="0"/>
              </a:rPr>
              <a:t>    </a:t>
            </a:r>
            <a:r>
              <a:rPr lang="en-US" altLang="zh-CN" sz="1800" dirty="0" err="1">
                <a:latin typeface="Consolas" charset="0"/>
              </a:rPr>
              <a:t>cout</a:t>
            </a:r>
            <a:r>
              <a:rPr lang="en-US" altLang="zh-CN" sz="1800" dirty="0">
                <a:latin typeface="Consolas" charset="0"/>
              </a:rPr>
              <a:t> &lt;&lt; </a:t>
            </a:r>
            <a:r>
              <a:rPr lang="en-US" altLang="zh-CN" sz="1800" dirty="0" err="1">
                <a:latin typeface="Consolas" charset="0"/>
              </a:rPr>
              <a:t>sl</a:t>
            </a:r>
            <a:r>
              <a:rPr lang="en-US" altLang="zh-CN" sz="1800" dirty="0">
                <a:latin typeface="Consolas" charset="0"/>
              </a:rPr>
              <a:t> &lt;&lt; " picks next." &lt;&lt; </a:t>
            </a:r>
            <a:r>
              <a:rPr lang="en-US" altLang="zh-CN" sz="1800" dirty="0" err="1">
                <a:latin typeface="Consolas" charset="0"/>
              </a:rPr>
              <a:t>endl</a:t>
            </a:r>
            <a:r>
              <a:rPr lang="en-US" altLang="zh-CN" sz="1800" dirty="0">
                <a:latin typeface="Consolas" charset="0"/>
              </a:rPr>
              <a:t>;</a:t>
            </a: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>
                <a:latin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21770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Exercise solution</a:t>
            </a:r>
          </a:p>
        </p:txBody>
      </p:sp>
      <p:sp>
        <p:nvSpPr>
          <p:cNvPr id="67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 err="1">
                <a:latin typeface="Consolas" charset="0"/>
              </a:rPr>
              <a:t>PriorityQueue</a:t>
            </a:r>
            <a:r>
              <a:rPr lang="en-US" altLang="zh-CN" sz="1800" dirty="0">
                <a:latin typeface="Consolas" charset="0"/>
              </a:rPr>
              <a:t>&lt;string&gt; SLs;   </a:t>
            </a:r>
            <a:r>
              <a:rPr lang="en-US" altLang="zh-CN" sz="1800" dirty="0">
                <a:solidFill>
                  <a:srgbClr val="008000"/>
                </a:solidFill>
                <a:latin typeface="Consolas" charset="0"/>
              </a:rPr>
              <a:t>// read the contents of </a:t>
            </a:r>
            <a:r>
              <a:rPr lang="en-US" altLang="zh-CN" sz="1800" dirty="0" err="1">
                <a:solidFill>
                  <a:srgbClr val="008000"/>
                </a:solidFill>
                <a:latin typeface="Consolas" charset="0"/>
              </a:rPr>
              <a:t>sls.txt</a:t>
            </a:r>
            <a:r>
              <a:rPr lang="en-US" altLang="zh-CN" sz="1800" dirty="0">
                <a:solidFill>
                  <a:srgbClr val="008000"/>
                </a:solidFill>
                <a:latin typeface="Consolas" charset="0"/>
              </a:rPr>
              <a:t> </a:t>
            </a:r>
            <a:endParaRPr lang="en-US" altLang="zh-CN" sz="1800" dirty="0">
              <a:latin typeface="Consolas" charset="0"/>
            </a:endParaRP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 err="1">
                <a:latin typeface="Consolas" charset="0"/>
              </a:rPr>
              <a:t>ifstream</a:t>
            </a:r>
            <a:r>
              <a:rPr lang="en-US" altLang="zh-CN" sz="1800" dirty="0">
                <a:latin typeface="Consolas" charset="0"/>
              </a:rPr>
              <a:t> input;              </a:t>
            </a:r>
            <a:r>
              <a:rPr lang="en-US" altLang="zh-CN" sz="1800" dirty="0">
                <a:solidFill>
                  <a:srgbClr val="008000"/>
                </a:solidFill>
                <a:latin typeface="Consolas" charset="0"/>
              </a:rPr>
              <a:t>// into a priority queue</a:t>
            </a: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 err="1">
                <a:latin typeface="Consolas" charset="0"/>
              </a:rPr>
              <a:t>input.open</a:t>
            </a:r>
            <a:r>
              <a:rPr lang="en-US" altLang="zh-CN" sz="1800" dirty="0">
                <a:latin typeface="Consolas" charset="0"/>
              </a:rPr>
              <a:t>("</a:t>
            </a:r>
            <a:r>
              <a:rPr lang="en-US" altLang="zh-CN" sz="1800" dirty="0" err="1">
                <a:latin typeface="Consolas" charset="0"/>
              </a:rPr>
              <a:t>sls.txt</a:t>
            </a:r>
            <a:r>
              <a:rPr lang="en-US" altLang="zh-CN" sz="1800" dirty="0">
                <a:latin typeface="Consolas" charset="0"/>
              </a:rPr>
              <a:t>");</a:t>
            </a: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>
                <a:latin typeface="Consolas" charset="0"/>
              </a:rPr>
              <a:t>string </a:t>
            </a:r>
            <a:r>
              <a:rPr lang="en-US" altLang="zh-CN" sz="1800" dirty="0" err="1">
                <a:latin typeface="Consolas" charset="0"/>
              </a:rPr>
              <a:t>slName</a:t>
            </a:r>
            <a:r>
              <a:rPr lang="en-US" altLang="zh-CN" sz="1800" dirty="0">
                <a:latin typeface="Consolas" charset="0"/>
              </a:rPr>
              <a:t>;</a:t>
            </a: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 err="1">
                <a:latin typeface="Consolas" charset="0"/>
              </a:rPr>
              <a:t>int</a:t>
            </a:r>
            <a:r>
              <a:rPr lang="en-US" altLang="zh-CN" sz="1800" dirty="0">
                <a:latin typeface="Consolas" charset="0"/>
              </a:rPr>
              <a:t> year;</a:t>
            </a: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 err="1">
                <a:latin typeface="Consolas" charset="0"/>
              </a:rPr>
              <a:t>int</a:t>
            </a:r>
            <a:r>
              <a:rPr lang="en-US" altLang="zh-CN" sz="1800" dirty="0">
                <a:latin typeface="Consolas" charset="0"/>
              </a:rPr>
              <a:t> quarter;</a:t>
            </a: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>
                <a:latin typeface="Consolas" charset="0"/>
              </a:rPr>
              <a:t>while (input &gt;&gt; </a:t>
            </a:r>
            <a:r>
              <a:rPr lang="en-US" altLang="zh-CN" sz="1800" dirty="0" err="1">
                <a:latin typeface="Consolas" charset="0"/>
              </a:rPr>
              <a:t>slName</a:t>
            </a:r>
            <a:r>
              <a:rPr lang="en-US" altLang="zh-CN" sz="1800" dirty="0">
                <a:latin typeface="Consolas" charset="0"/>
              </a:rPr>
              <a:t> &gt;&gt; year &gt;&gt; quarter) {</a:t>
            </a: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>
                <a:latin typeface="Consolas" charset="0"/>
              </a:rPr>
              <a:t>    </a:t>
            </a:r>
            <a:r>
              <a:rPr lang="en-US" altLang="zh-CN" sz="1800" dirty="0">
                <a:solidFill>
                  <a:srgbClr val="008000"/>
                </a:solidFill>
                <a:latin typeface="Consolas" charset="0"/>
              </a:rPr>
              <a:t>// store with </a:t>
            </a:r>
            <a:r>
              <a:rPr lang="en-US" altLang="zh-CN" sz="1800" dirty="0" err="1">
                <a:solidFill>
                  <a:srgbClr val="008000"/>
                </a:solidFill>
                <a:latin typeface="Consolas" charset="0"/>
              </a:rPr>
              <a:t>year,quarter</a:t>
            </a:r>
            <a:r>
              <a:rPr lang="en-US" altLang="zh-CN" sz="1800" dirty="0">
                <a:solidFill>
                  <a:srgbClr val="008000"/>
                </a:solidFill>
                <a:latin typeface="Consolas" charset="0"/>
              </a:rPr>
              <a:t> as priority so that the SLs</a:t>
            </a: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>
                <a:latin typeface="Consolas" charset="0"/>
              </a:rPr>
              <a:t>    </a:t>
            </a:r>
            <a:r>
              <a:rPr lang="en-US" altLang="zh-CN" sz="1800" dirty="0">
                <a:solidFill>
                  <a:srgbClr val="008000"/>
                </a:solidFill>
                <a:latin typeface="Consolas" charset="0"/>
              </a:rPr>
              <a:t>// come out of the PQ in descending order of seniority</a:t>
            </a: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>
                <a:latin typeface="Consolas" charset="0"/>
              </a:rPr>
              <a:t>    </a:t>
            </a:r>
            <a:r>
              <a:rPr lang="en-US" altLang="zh-CN" sz="1800" dirty="0">
                <a:solidFill>
                  <a:srgbClr val="008000"/>
                </a:solidFill>
                <a:latin typeface="Consolas" charset="0"/>
              </a:rPr>
              <a:t>// (e.g. year=2013, </a:t>
            </a:r>
            <a:r>
              <a:rPr lang="en-US" altLang="zh-CN" sz="1800" dirty="0" err="1">
                <a:solidFill>
                  <a:srgbClr val="008000"/>
                </a:solidFill>
                <a:latin typeface="Consolas" charset="0"/>
              </a:rPr>
              <a:t>qtr</a:t>
            </a:r>
            <a:r>
              <a:rPr lang="en-US" altLang="zh-CN" sz="1800" dirty="0">
                <a:solidFill>
                  <a:srgbClr val="008000"/>
                </a:solidFill>
                <a:latin typeface="Consolas" charset="0"/>
              </a:rPr>
              <a:t>=4 =&gt; priority = </a:t>
            </a:r>
            <a:r>
              <a:rPr lang="en-US" altLang="zh-CN" sz="1800" dirty="0" smtClean="0">
                <a:solidFill>
                  <a:srgbClr val="008000"/>
                </a:solidFill>
                <a:latin typeface="Consolas" charset="0"/>
              </a:rPr>
              <a:t>1973)</a:t>
            </a:r>
            <a:endParaRPr lang="en-US" altLang="zh-CN" sz="1800" dirty="0">
              <a:solidFill>
                <a:srgbClr val="008000"/>
              </a:solidFill>
              <a:latin typeface="Consolas" charset="0"/>
            </a:endParaRP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>
                <a:latin typeface="Consolas" charset="0"/>
              </a:rPr>
              <a:t>    </a:t>
            </a:r>
            <a:r>
              <a:rPr lang="en-US" altLang="zh-CN" sz="1800" dirty="0" err="1">
                <a:latin typeface="Consolas" charset="0"/>
              </a:rPr>
              <a:t>int</a:t>
            </a:r>
            <a:r>
              <a:rPr lang="en-US" altLang="zh-CN" sz="1800" dirty="0">
                <a:latin typeface="Consolas" charset="0"/>
              </a:rPr>
              <a:t> priority = </a:t>
            </a:r>
            <a:r>
              <a:rPr lang="en-US" altLang="zh-CN" sz="1800" dirty="0" smtClean="0">
                <a:latin typeface="Consolas" charset="0"/>
              </a:rPr>
              <a:t>year – (10 * quarter);</a:t>
            </a:r>
            <a:endParaRPr lang="en-US" altLang="zh-CN" sz="1800" dirty="0">
              <a:latin typeface="Consolas" charset="0"/>
            </a:endParaRP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>
                <a:latin typeface="Consolas" charset="0"/>
              </a:rPr>
              <a:t>    </a:t>
            </a:r>
            <a:r>
              <a:rPr lang="en-US" altLang="zh-CN" sz="1800" dirty="0" err="1">
                <a:latin typeface="Consolas" charset="0"/>
              </a:rPr>
              <a:t>SLs.</a:t>
            </a:r>
            <a:r>
              <a:rPr lang="en-US" altLang="zh-CN" sz="1800" b="1" dirty="0" err="1">
                <a:latin typeface="Consolas" charset="0"/>
              </a:rPr>
              <a:t>enqueue</a:t>
            </a:r>
            <a:r>
              <a:rPr lang="en-US" altLang="zh-CN" sz="1800" dirty="0">
                <a:latin typeface="Consolas" charset="0"/>
              </a:rPr>
              <a:t>(</a:t>
            </a:r>
            <a:r>
              <a:rPr lang="en-US" altLang="zh-CN" sz="1800" dirty="0" err="1">
                <a:latin typeface="Consolas" charset="0"/>
              </a:rPr>
              <a:t>slName</a:t>
            </a:r>
            <a:r>
              <a:rPr lang="en-US" altLang="zh-CN" sz="1800" dirty="0">
                <a:latin typeface="Consolas" charset="0"/>
              </a:rPr>
              <a:t>, priority);</a:t>
            </a: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>
                <a:latin typeface="Consolas" charset="0"/>
              </a:rPr>
              <a:t>}</a:t>
            </a:r>
          </a:p>
          <a:p>
            <a:pPr marL="457200" indent="-457200">
              <a:lnSpc>
                <a:spcPct val="80000"/>
              </a:lnSpc>
              <a:buFontTx/>
              <a:buNone/>
            </a:pPr>
            <a:endParaRPr lang="en-US" altLang="zh-CN" sz="1800" dirty="0">
              <a:latin typeface="Consolas" charset="0"/>
            </a:endParaRP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>
                <a:solidFill>
                  <a:srgbClr val="008000"/>
                </a:solidFill>
                <a:latin typeface="Consolas" charset="0"/>
              </a:rPr>
              <a:t>// pull the SLs out of the PQ from most to least seniority</a:t>
            </a: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>
                <a:latin typeface="Consolas" charset="0"/>
              </a:rPr>
              <a:t>while (!</a:t>
            </a:r>
            <a:r>
              <a:rPr lang="en-US" altLang="zh-CN" sz="1800" dirty="0" err="1">
                <a:latin typeface="Consolas" charset="0"/>
              </a:rPr>
              <a:t>SLs.isEmpty</a:t>
            </a:r>
            <a:r>
              <a:rPr lang="en-US" altLang="zh-CN" sz="1800" dirty="0">
                <a:latin typeface="Consolas" charset="0"/>
              </a:rPr>
              <a:t>()) {</a:t>
            </a: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>
                <a:latin typeface="Consolas" charset="0"/>
              </a:rPr>
              <a:t>    string </a:t>
            </a:r>
            <a:r>
              <a:rPr lang="en-US" altLang="zh-CN" sz="1800" dirty="0" err="1">
                <a:latin typeface="Consolas" charset="0"/>
              </a:rPr>
              <a:t>sl</a:t>
            </a:r>
            <a:r>
              <a:rPr lang="en-US" altLang="zh-CN" sz="1800" dirty="0">
                <a:latin typeface="Consolas" charset="0"/>
              </a:rPr>
              <a:t> = </a:t>
            </a:r>
            <a:r>
              <a:rPr lang="en-US" altLang="zh-CN" sz="1800" dirty="0" err="1">
                <a:latin typeface="Consolas" charset="0"/>
              </a:rPr>
              <a:t>SLs.</a:t>
            </a:r>
            <a:r>
              <a:rPr lang="en-US" altLang="zh-CN" sz="1800" b="1" dirty="0" err="1">
                <a:latin typeface="Consolas" charset="0"/>
              </a:rPr>
              <a:t>dequeue</a:t>
            </a:r>
            <a:r>
              <a:rPr lang="en-US" altLang="zh-CN" sz="1800" dirty="0">
                <a:latin typeface="Consolas" charset="0"/>
              </a:rPr>
              <a:t>();</a:t>
            </a: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>
                <a:latin typeface="Consolas" charset="0"/>
              </a:rPr>
              <a:t>    </a:t>
            </a:r>
            <a:r>
              <a:rPr lang="en-US" altLang="zh-CN" sz="1800" dirty="0" err="1">
                <a:latin typeface="Consolas" charset="0"/>
              </a:rPr>
              <a:t>cout</a:t>
            </a:r>
            <a:r>
              <a:rPr lang="en-US" altLang="zh-CN" sz="1800" dirty="0">
                <a:latin typeface="Consolas" charset="0"/>
              </a:rPr>
              <a:t> &lt;&lt; </a:t>
            </a:r>
            <a:r>
              <a:rPr lang="en-US" altLang="zh-CN" sz="1800" dirty="0" err="1">
                <a:latin typeface="Consolas" charset="0"/>
              </a:rPr>
              <a:t>sl</a:t>
            </a:r>
            <a:r>
              <a:rPr lang="en-US" altLang="zh-CN" sz="1800" dirty="0">
                <a:latin typeface="Consolas" charset="0"/>
              </a:rPr>
              <a:t> &lt;&lt; " picks next." &lt;&lt; </a:t>
            </a:r>
            <a:r>
              <a:rPr lang="en-US" altLang="zh-CN" sz="1800" dirty="0" err="1">
                <a:latin typeface="Consolas" charset="0"/>
              </a:rPr>
              <a:t>endl</a:t>
            </a:r>
            <a:r>
              <a:rPr lang="en-US" altLang="zh-CN" sz="1800" dirty="0">
                <a:latin typeface="Consolas" charset="0"/>
              </a:rPr>
              <a:t>;</a:t>
            </a: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>
                <a:latin typeface="Consolas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 rot="19958779">
            <a:off x="5666222" y="3818217"/>
            <a:ext cx="2535631" cy="1200328"/>
          </a:xfrm>
          <a:prstGeom prst="rect">
            <a:avLst/>
          </a:prstGeom>
          <a:solidFill>
            <a:srgbClr val="E6E0EC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>
                <a:latin typeface="Calibri"/>
                <a:cs typeface="Calibri"/>
              </a:rPr>
              <a:t>Remember that low priorities come out first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34291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What a beautiful ADT!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37900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How does it work?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7378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Implementing PQ</a:t>
            </a:r>
            <a:endParaRPr kumimoji="1"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1103868" y="2888187"/>
            <a:ext cx="6858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000" dirty="0">
                <a:latin typeface="Calibri"/>
                <a:cs typeface="Calibri"/>
              </a:rPr>
              <a:t>There are several ways one might implement a priority queue</a:t>
            </a:r>
            <a:r>
              <a:rPr lang="en-US" altLang="zh-CN" sz="3000" dirty="0" smtClean="0">
                <a:latin typeface="Calibri"/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605841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1295400"/>
            <a:ext cx="8991600" cy="5410200"/>
          </a:xfrm>
        </p:spPr>
        <p:txBody>
          <a:bodyPr/>
          <a:lstStyle/>
          <a:p>
            <a:pPr marL="231775" indent="-231775"/>
            <a:endParaRPr lang="en-US" altLang="zh-CN" i="1" dirty="0"/>
          </a:p>
          <a:p>
            <a:pPr marL="625475" lvl="1" indent="-279400"/>
            <a:endParaRPr lang="en-US" altLang="zh-CN" i="1" dirty="0"/>
          </a:p>
          <a:p>
            <a:pPr marL="625475" lvl="1" indent="-279400"/>
            <a:endParaRPr lang="en-US" altLang="zh-CN" i="1" dirty="0"/>
          </a:p>
          <a:p>
            <a:pPr marL="625475" lvl="1" indent="-279400"/>
            <a:endParaRPr lang="en-US" altLang="zh-CN" i="1" dirty="0"/>
          </a:p>
          <a:p>
            <a:pPr marL="346075" lvl="1" indent="0">
              <a:buNone/>
            </a:pPr>
            <a:endParaRPr lang="en-US" altLang="zh-CN" dirty="0"/>
          </a:p>
          <a:p>
            <a:pPr marL="231775" indent="-231775"/>
            <a:r>
              <a:rPr lang="en-US" altLang="zh-CN" dirty="0" err="1"/>
              <a:t>enqueue</a:t>
            </a:r>
            <a:r>
              <a:rPr lang="en-US" altLang="zh-CN" dirty="0"/>
              <a:t> by adding to </a:t>
            </a:r>
            <a:r>
              <a:rPr lang="en-US" altLang="zh-CN" i="1" dirty="0"/>
              <a:t>end</a:t>
            </a:r>
          </a:p>
          <a:p>
            <a:pPr marL="231775" indent="-231775"/>
            <a:r>
              <a:rPr lang="en-US" altLang="zh-CN" dirty="0" err="1"/>
              <a:t>dequeue</a:t>
            </a:r>
            <a:r>
              <a:rPr lang="en-US" altLang="zh-CN" dirty="0"/>
              <a:t> by searching for / removing highest-priority element</a:t>
            </a:r>
          </a:p>
          <a:p>
            <a:pPr marL="625475" lvl="1" indent="-279400"/>
            <a:r>
              <a:rPr lang="en-US" altLang="zh-CN" sz="2400" dirty="0"/>
              <a:t>What is the big-Oh of </a:t>
            </a:r>
            <a:r>
              <a:rPr lang="en-US" altLang="zh-CN" sz="2400" dirty="0" err="1"/>
              <a:t>enqueue</a:t>
            </a:r>
            <a:r>
              <a:rPr lang="en-US" altLang="zh-CN" sz="2400" dirty="0"/>
              <a:t>?  </a:t>
            </a:r>
            <a:r>
              <a:rPr lang="en-US" altLang="zh-CN" sz="2400" dirty="0" err="1"/>
              <a:t>dequeue</a:t>
            </a:r>
            <a:r>
              <a:rPr lang="en-US" altLang="zh-CN" sz="2400" dirty="0"/>
              <a:t>?  </a:t>
            </a:r>
            <a:r>
              <a:rPr lang="en-US" altLang="zh-CN" sz="2400" dirty="0"/>
              <a:t>p</a:t>
            </a:r>
            <a:r>
              <a:rPr lang="en-US" altLang="zh-CN" sz="2400" dirty="0" smtClean="0"/>
              <a:t>eek?</a:t>
            </a:r>
            <a:endParaRPr lang="en-US" altLang="zh-CN" sz="2400" dirty="0"/>
          </a:p>
        </p:txBody>
      </p:sp>
      <p:graphicFrame>
        <p:nvGraphicFramePr>
          <p:cNvPr id="619693" name="Group 1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725767"/>
              </p:ext>
            </p:extLst>
          </p:nvPr>
        </p:nvGraphicFramePr>
        <p:xfrm>
          <a:off x="1447800" y="1390650"/>
          <a:ext cx="6172200" cy="1584960"/>
        </p:xfrm>
        <a:graphic>
          <a:graphicData uri="http://schemas.openxmlformats.org/drawingml/2006/table">
            <a:tbl>
              <a:tblPr/>
              <a:tblGrid>
                <a:gridCol w="1055688"/>
                <a:gridCol w="509587"/>
                <a:gridCol w="509588"/>
                <a:gridCol w="514350"/>
                <a:gridCol w="508000"/>
                <a:gridCol w="514350"/>
                <a:gridCol w="512762"/>
                <a:gridCol w="512763"/>
                <a:gridCol w="511175"/>
                <a:gridCol w="512762"/>
                <a:gridCol w="51117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priority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57200" y="0"/>
            <a:ext cx="82296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altLang="zh-CN" sz="4600" b="0" dirty="0" smtClean="0">
                <a:solidFill>
                  <a:srgbClr val="000000"/>
                </a:solidFill>
                <a:latin typeface="Calibri"/>
                <a:cs typeface="Calibri"/>
              </a:rPr>
              <a:t>PQ as Vector</a:t>
            </a:r>
            <a:endParaRPr lang="en-US" altLang="zh-CN" sz="4600" b="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67203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1295400"/>
            <a:ext cx="8991600" cy="5410200"/>
          </a:xfrm>
        </p:spPr>
        <p:txBody>
          <a:bodyPr/>
          <a:lstStyle/>
          <a:p>
            <a:pPr marL="231775" indent="-231775"/>
            <a:endParaRPr lang="en-US" altLang="zh-CN" i="1" dirty="0"/>
          </a:p>
          <a:p>
            <a:pPr marL="625475" lvl="1" indent="-279400"/>
            <a:endParaRPr lang="en-US" altLang="zh-CN" i="1" dirty="0"/>
          </a:p>
          <a:p>
            <a:pPr marL="625475" lvl="1" indent="-279400"/>
            <a:endParaRPr lang="en-US" altLang="zh-CN" i="1" dirty="0"/>
          </a:p>
          <a:p>
            <a:pPr marL="625475" lvl="1" indent="-279400"/>
            <a:endParaRPr lang="en-US" altLang="zh-CN" i="1" dirty="0"/>
          </a:p>
          <a:p>
            <a:pPr marL="625475" lvl="1" indent="-279400"/>
            <a:endParaRPr lang="en-US" altLang="zh-CN" i="1" dirty="0"/>
          </a:p>
          <a:p>
            <a:pPr marL="231775" indent="-231775"/>
            <a:r>
              <a:rPr lang="en-US" altLang="zh-CN" dirty="0" err="1"/>
              <a:t>enqueue</a:t>
            </a:r>
            <a:r>
              <a:rPr lang="en-US" altLang="zh-CN" dirty="0"/>
              <a:t> by adding to proper place to preserve sorted order</a:t>
            </a:r>
          </a:p>
          <a:p>
            <a:pPr marL="231775" indent="-231775"/>
            <a:r>
              <a:rPr lang="en-US" altLang="zh-CN" dirty="0" err="1"/>
              <a:t>dequeue</a:t>
            </a:r>
            <a:r>
              <a:rPr lang="en-US" altLang="zh-CN" dirty="0"/>
              <a:t> the </a:t>
            </a:r>
            <a:r>
              <a:rPr lang="en-US" altLang="zh-CN" i="1" dirty="0"/>
              <a:t>first</a:t>
            </a:r>
            <a:r>
              <a:rPr lang="en-US" altLang="zh-CN" dirty="0"/>
              <a:t> element</a:t>
            </a:r>
          </a:p>
          <a:p>
            <a:pPr marL="625475" lvl="1" indent="-279400"/>
            <a:r>
              <a:rPr lang="en-US" altLang="zh-CN" sz="2400" dirty="0"/>
              <a:t>What is the big-Oh of </a:t>
            </a:r>
            <a:r>
              <a:rPr lang="en-US" altLang="zh-CN" sz="2400" dirty="0" err="1"/>
              <a:t>enqueue</a:t>
            </a:r>
            <a:r>
              <a:rPr lang="en-US" altLang="zh-CN" sz="2400" dirty="0"/>
              <a:t>?  </a:t>
            </a:r>
            <a:r>
              <a:rPr lang="en-US" altLang="zh-CN" sz="2400" dirty="0" err="1"/>
              <a:t>dequeue</a:t>
            </a:r>
            <a:r>
              <a:rPr lang="en-US" altLang="zh-CN" sz="2400" dirty="0"/>
              <a:t>?  </a:t>
            </a:r>
            <a:r>
              <a:rPr lang="en-US" altLang="zh-CN" sz="2400" dirty="0" smtClean="0"/>
              <a:t>Peek?</a:t>
            </a:r>
            <a:endParaRPr lang="en-US" altLang="zh-CN" sz="2400" dirty="0"/>
          </a:p>
        </p:txBody>
      </p:sp>
      <p:graphicFrame>
        <p:nvGraphicFramePr>
          <p:cNvPr id="67482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741802"/>
              </p:ext>
            </p:extLst>
          </p:nvPr>
        </p:nvGraphicFramePr>
        <p:xfrm>
          <a:off x="1447800" y="1390650"/>
          <a:ext cx="6172200" cy="1584960"/>
        </p:xfrm>
        <a:graphic>
          <a:graphicData uri="http://schemas.openxmlformats.org/drawingml/2006/table">
            <a:tbl>
              <a:tblPr/>
              <a:tblGrid>
                <a:gridCol w="1055688"/>
                <a:gridCol w="509587"/>
                <a:gridCol w="509588"/>
                <a:gridCol w="514350"/>
                <a:gridCol w="508000"/>
                <a:gridCol w="514350"/>
                <a:gridCol w="512762"/>
                <a:gridCol w="512763"/>
                <a:gridCol w="511175"/>
                <a:gridCol w="512762"/>
                <a:gridCol w="51117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priority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57200" y="0"/>
            <a:ext cx="82296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altLang="zh-CN" sz="4600" b="0" dirty="0" smtClean="0">
                <a:solidFill>
                  <a:srgbClr val="000000"/>
                </a:solidFill>
                <a:latin typeface="Calibri"/>
                <a:cs typeface="Calibri"/>
              </a:rPr>
              <a:t>PQ as Sorted Vector</a:t>
            </a:r>
            <a:endParaRPr lang="en-US" altLang="zh-CN" sz="4600" b="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6901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1295400"/>
            <a:ext cx="8991600" cy="5410200"/>
          </a:xfrm>
        </p:spPr>
        <p:txBody>
          <a:bodyPr/>
          <a:lstStyle/>
          <a:p>
            <a:pPr marL="231775" indent="-231775"/>
            <a:endParaRPr lang="en-US" altLang="zh-CN" i="1" dirty="0"/>
          </a:p>
          <a:p>
            <a:pPr marL="625475" lvl="1" indent="-279400"/>
            <a:endParaRPr lang="en-US" altLang="zh-CN" i="1" dirty="0"/>
          </a:p>
          <a:p>
            <a:pPr marL="625475" lvl="1" indent="-279400"/>
            <a:endParaRPr lang="en-US" altLang="zh-CN" i="1" dirty="0"/>
          </a:p>
          <a:p>
            <a:pPr marL="625475" lvl="1" indent="-279400"/>
            <a:endParaRPr lang="en-US" altLang="zh-CN" i="1" dirty="0"/>
          </a:p>
          <a:p>
            <a:pPr marL="625475" lvl="1" indent="-279400"/>
            <a:endParaRPr lang="en-US" altLang="zh-CN" i="1" dirty="0"/>
          </a:p>
          <a:p>
            <a:pPr marL="231775" indent="-231775"/>
            <a:r>
              <a:rPr lang="en-US" altLang="zh-CN" dirty="0" err="1"/>
              <a:t>enqueue</a:t>
            </a:r>
            <a:r>
              <a:rPr lang="en-US" altLang="zh-CN" dirty="0"/>
              <a:t> by adding to </a:t>
            </a:r>
            <a:r>
              <a:rPr lang="en-US" altLang="zh-CN" i="1" dirty="0"/>
              <a:t>front</a:t>
            </a:r>
          </a:p>
          <a:p>
            <a:pPr marL="231775" indent="-231775"/>
            <a:r>
              <a:rPr lang="en-US" altLang="zh-CN" dirty="0" err="1"/>
              <a:t>dequeue</a:t>
            </a:r>
            <a:r>
              <a:rPr lang="en-US" altLang="zh-CN" dirty="0"/>
              <a:t> by searching for / removing highest-priority element</a:t>
            </a:r>
          </a:p>
          <a:p>
            <a:pPr marL="625475" lvl="1" indent="-279400"/>
            <a:r>
              <a:rPr lang="en-US" altLang="zh-CN" sz="2400" dirty="0"/>
              <a:t>What is the big-Oh of </a:t>
            </a:r>
            <a:r>
              <a:rPr lang="en-US" altLang="zh-CN" sz="2400" dirty="0" err="1"/>
              <a:t>enqueue</a:t>
            </a:r>
            <a:r>
              <a:rPr lang="en-US" altLang="zh-CN" sz="2400" dirty="0"/>
              <a:t>?  </a:t>
            </a:r>
            <a:r>
              <a:rPr lang="en-US" altLang="zh-CN" sz="2400" dirty="0" err="1"/>
              <a:t>dequeue</a:t>
            </a:r>
            <a:r>
              <a:rPr lang="en-US" altLang="zh-CN" sz="2400" dirty="0"/>
              <a:t>?  </a:t>
            </a:r>
            <a:r>
              <a:rPr lang="en-US" altLang="zh-CN" sz="2400" dirty="0"/>
              <a:t>p</a:t>
            </a:r>
            <a:r>
              <a:rPr lang="en-US" altLang="zh-CN" sz="2400" dirty="0" smtClean="0"/>
              <a:t>eek?</a:t>
            </a:r>
            <a:endParaRPr lang="en-US" altLang="zh-CN" sz="2400" dirty="0"/>
          </a:p>
        </p:txBody>
      </p:sp>
      <p:sp>
        <p:nvSpPr>
          <p:cNvPr id="675909" name="Rectangle 69"/>
          <p:cNvSpPr>
            <a:spLocks noChangeArrowheads="1"/>
          </p:cNvSpPr>
          <p:nvPr/>
        </p:nvSpPr>
        <p:spPr bwMode="auto">
          <a:xfrm>
            <a:off x="152400" y="1905000"/>
            <a:ext cx="1371600" cy="1143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6E6E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lnSpc>
                <a:spcPct val="150000"/>
              </a:lnSpc>
              <a:tabLst>
                <a:tab pos="628650" algn="l"/>
              </a:tabLst>
            </a:pPr>
            <a:r>
              <a:rPr lang="en-US" altLang="zh-CN">
                <a:solidFill>
                  <a:srgbClr val="000000"/>
                </a:solidFill>
                <a:latin typeface="Calibri" charset="0"/>
              </a:rPr>
              <a:t>front	= </a:t>
            </a:r>
          </a:p>
          <a:p>
            <a:pPr algn="l">
              <a:lnSpc>
                <a:spcPct val="150000"/>
              </a:lnSpc>
              <a:tabLst>
                <a:tab pos="628650" algn="l"/>
              </a:tabLst>
            </a:pPr>
            <a:endParaRPr lang="zh-CN" altLang="en-US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675910" name="Rectangle 70"/>
          <p:cNvSpPr>
            <a:spLocks noChangeArrowheads="1"/>
          </p:cNvSpPr>
          <p:nvPr/>
        </p:nvSpPr>
        <p:spPr bwMode="auto">
          <a:xfrm>
            <a:off x="1143000" y="2209800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75911" name="Line 71"/>
          <p:cNvSpPr>
            <a:spLocks noChangeShapeType="1"/>
          </p:cNvSpPr>
          <p:nvPr/>
        </p:nvSpPr>
        <p:spPr bwMode="auto">
          <a:xfrm flipV="1">
            <a:off x="1219200" y="1828800"/>
            <a:ext cx="6858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75974" name="Group 1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272770"/>
              </p:ext>
            </p:extLst>
          </p:nvPr>
        </p:nvGraphicFramePr>
        <p:xfrm>
          <a:off x="1981200" y="1524000"/>
          <a:ext cx="1603375" cy="609599"/>
        </p:xfrm>
        <a:graphic>
          <a:graphicData uri="http://schemas.openxmlformats.org/drawingml/2006/table">
            <a:tbl>
              <a:tblPr/>
              <a:tblGrid>
                <a:gridCol w="536575"/>
                <a:gridCol w="536575"/>
                <a:gridCol w="530225"/>
              </a:tblGrid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next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75923" name="Line 83"/>
          <p:cNvSpPr>
            <a:spLocks noChangeShapeType="1"/>
          </p:cNvSpPr>
          <p:nvPr/>
        </p:nvSpPr>
        <p:spPr bwMode="auto">
          <a:xfrm flipV="1">
            <a:off x="3505200" y="1981200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75975" name="Group 1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379146"/>
              </p:ext>
            </p:extLst>
          </p:nvPr>
        </p:nvGraphicFramePr>
        <p:xfrm>
          <a:off x="3810000" y="1524000"/>
          <a:ext cx="1603375" cy="609599"/>
        </p:xfrm>
        <a:graphic>
          <a:graphicData uri="http://schemas.openxmlformats.org/drawingml/2006/table">
            <a:tbl>
              <a:tblPr/>
              <a:tblGrid>
                <a:gridCol w="536575"/>
                <a:gridCol w="536575"/>
                <a:gridCol w="530225"/>
              </a:tblGrid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next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75989" name="Line 149"/>
          <p:cNvSpPr>
            <a:spLocks noChangeShapeType="1"/>
          </p:cNvSpPr>
          <p:nvPr/>
        </p:nvSpPr>
        <p:spPr bwMode="auto">
          <a:xfrm flipV="1">
            <a:off x="5334000" y="1981200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75990" name="Group 1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852357"/>
              </p:ext>
            </p:extLst>
          </p:nvPr>
        </p:nvGraphicFramePr>
        <p:xfrm>
          <a:off x="5638800" y="1524000"/>
          <a:ext cx="1603375" cy="609599"/>
        </p:xfrm>
        <a:graphic>
          <a:graphicData uri="http://schemas.openxmlformats.org/drawingml/2006/table">
            <a:tbl>
              <a:tblPr/>
              <a:tblGrid>
                <a:gridCol w="536575"/>
                <a:gridCol w="536575"/>
                <a:gridCol w="530225"/>
              </a:tblGrid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next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76004" name="Line 164"/>
          <p:cNvSpPr>
            <a:spLocks noChangeShapeType="1"/>
          </p:cNvSpPr>
          <p:nvPr/>
        </p:nvSpPr>
        <p:spPr bwMode="auto">
          <a:xfrm flipH="1">
            <a:off x="3962400" y="2057400"/>
            <a:ext cx="297180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76005" name="Group 1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034082"/>
              </p:ext>
            </p:extLst>
          </p:nvPr>
        </p:nvGraphicFramePr>
        <p:xfrm>
          <a:off x="2286000" y="2441575"/>
          <a:ext cx="1603375" cy="609599"/>
        </p:xfrm>
        <a:graphic>
          <a:graphicData uri="http://schemas.openxmlformats.org/drawingml/2006/table">
            <a:tbl>
              <a:tblPr/>
              <a:tblGrid>
                <a:gridCol w="536575"/>
                <a:gridCol w="536575"/>
                <a:gridCol w="530225"/>
              </a:tblGrid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next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76019" name="Line 179"/>
          <p:cNvSpPr>
            <a:spLocks noChangeShapeType="1"/>
          </p:cNvSpPr>
          <p:nvPr/>
        </p:nvSpPr>
        <p:spPr bwMode="auto">
          <a:xfrm flipV="1">
            <a:off x="3810000" y="2898775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76020" name="Group 1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402959"/>
              </p:ext>
            </p:extLst>
          </p:nvPr>
        </p:nvGraphicFramePr>
        <p:xfrm>
          <a:off x="4114800" y="2441575"/>
          <a:ext cx="1603375" cy="609599"/>
        </p:xfrm>
        <a:graphic>
          <a:graphicData uri="http://schemas.openxmlformats.org/drawingml/2006/table">
            <a:tbl>
              <a:tblPr/>
              <a:tblGrid>
                <a:gridCol w="536575"/>
                <a:gridCol w="536575"/>
                <a:gridCol w="530225"/>
              </a:tblGrid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next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76034" name="Line 194"/>
          <p:cNvSpPr>
            <a:spLocks noChangeShapeType="1"/>
          </p:cNvSpPr>
          <p:nvPr/>
        </p:nvSpPr>
        <p:spPr bwMode="auto">
          <a:xfrm flipV="1">
            <a:off x="5638800" y="2898775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76035" name="Group 1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445119"/>
              </p:ext>
            </p:extLst>
          </p:nvPr>
        </p:nvGraphicFramePr>
        <p:xfrm>
          <a:off x="5943600" y="2441575"/>
          <a:ext cx="1603375" cy="609599"/>
        </p:xfrm>
        <a:graphic>
          <a:graphicData uri="http://schemas.openxmlformats.org/drawingml/2006/table">
            <a:tbl>
              <a:tblPr/>
              <a:tblGrid>
                <a:gridCol w="536575"/>
                <a:gridCol w="536575"/>
                <a:gridCol w="530225"/>
              </a:tblGrid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next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75961" name="Line 121"/>
          <p:cNvSpPr>
            <a:spLocks noChangeShapeType="1"/>
          </p:cNvSpPr>
          <p:nvPr/>
        </p:nvSpPr>
        <p:spPr bwMode="auto">
          <a:xfrm flipH="1">
            <a:off x="7010400" y="2743200"/>
            <a:ext cx="53340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457200" y="0"/>
            <a:ext cx="82296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altLang="zh-CN" sz="4600" b="0" dirty="0" smtClean="0">
                <a:solidFill>
                  <a:srgbClr val="000000"/>
                </a:solidFill>
                <a:latin typeface="Calibri"/>
                <a:cs typeface="Calibri"/>
              </a:rPr>
              <a:t>PQ as Linked List</a:t>
            </a:r>
            <a:endParaRPr lang="en-US" altLang="zh-CN" sz="4600" b="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152328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1295400"/>
            <a:ext cx="8991600" cy="5410200"/>
          </a:xfrm>
        </p:spPr>
        <p:txBody>
          <a:bodyPr/>
          <a:lstStyle/>
          <a:p>
            <a:pPr marL="231775" indent="-231775"/>
            <a:endParaRPr lang="en-US" altLang="zh-CN" i="1" dirty="0"/>
          </a:p>
          <a:p>
            <a:pPr marL="625475" lvl="1" indent="-279400"/>
            <a:endParaRPr lang="en-US" altLang="zh-CN" i="1" dirty="0"/>
          </a:p>
          <a:p>
            <a:pPr marL="625475" lvl="1" indent="-279400"/>
            <a:endParaRPr lang="en-US" altLang="zh-CN" i="1" dirty="0"/>
          </a:p>
          <a:p>
            <a:pPr marL="625475" lvl="1" indent="-279400"/>
            <a:endParaRPr lang="en-US" altLang="zh-CN" i="1" dirty="0"/>
          </a:p>
          <a:p>
            <a:pPr marL="625475" lvl="1" indent="-279400"/>
            <a:endParaRPr lang="en-US" altLang="zh-CN" i="1" dirty="0"/>
          </a:p>
          <a:p>
            <a:pPr marL="231775" indent="-231775"/>
            <a:r>
              <a:rPr lang="en-US" altLang="zh-CN" dirty="0" err="1"/>
              <a:t>enqueue</a:t>
            </a:r>
            <a:r>
              <a:rPr lang="en-US" altLang="zh-CN" dirty="0"/>
              <a:t> by adding to proper place to preserve sorted order</a:t>
            </a:r>
          </a:p>
          <a:p>
            <a:pPr marL="231775" indent="-231775"/>
            <a:r>
              <a:rPr lang="en-US" altLang="zh-CN" dirty="0" err="1"/>
              <a:t>dequeue</a:t>
            </a:r>
            <a:r>
              <a:rPr lang="en-US" altLang="zh-CN" dirty="0"/>
              <a:t> the </a:t>
            </a:r>
            <a:r>
              <a:rPr lang="en-US" altLang="zh-CN" i="1" dirty="0"/>
              <a:t>first</a:t>
            </a:r>
            <a:r>
              <a:rPr lang="en-US" altLang="zh-CN" dirty="0"/>
              <a:t> element</a:t>
            </a:r>
          </a:p>
          <a:p>
            <a:pPr marL="625475" lvl="1" indent="-279400"/>
            <a:r>
              <a:rPr lang="en-US" altLang="zh-CN" sz="2400" dirty="0"/>
              <a:t>What is the big-Oh of </a:t>
            </a:r>
            <a:r>
              <a:rPr lang="en-US" altLang="zh-CN" sz="2400" dirty="0" err="1"/>
              <a:t>enqueue</a:t>
            </a:r>
            <a:r>
              <a:rPr lang="en-US" altLang="zh-CN" sz="2400" dirty="0"/>
              <a:t>?  </a:t>
            </a:r>
            <a:r>
              <a:rPr lang="en-US" altLang="zh-CN" sz="2400" dirty="0" err="1"/>
              <a:t>dequeue</a:t>
            </a:r>
            <a:r>
              <a:rPr lang="en-US" altLang="zh-CN" sz="2400" dirty="0"/>
              <a:t>?  </a:t>
            </a:r>
            <a:r>
              <a:rPr lang="en-US" altLang="zh-CN" sz="2400" dirty="0"/>
              <a:t>p</a:t>
            </a:r>
            <a:r>
              <a:rPr lang="en-US" altLang="zh-CN" sz="2400" dirty="0" smtClean="0"/>
              <a:t>eek?</a:t>
            </a:r>
            <a:endParaRPr lang="en-US" altLang="zh-CN" sz="2400" dirty="0"/>
          </a:p>
        </p:txBody>
      </p:sp>
      <p:graphicFrame>
        <p:nvGraphicFramePr>
          <p:cNvPr id="677895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951567"/>
              </p:ext>
            </p:extLst>
          </p:nvPr>
        </p:nvGraphicFramePr>
        <p:xfrm>
          <a:off x="1981200" y="1524000"/>
          <a:ext cx="1603375" cy="609599"/>
        </p:xfrm>
        <a:graphic>
          <a:graphicData uri="http://schemas.openxmlformats.org/drawingml/2006/table">
            <a:tbl>
              <a:tblPr/>
              <a:tblGrid>
                <a:gridCol w="536575"/>
                <a:gridCol w="536575"/>
                <a:gridCol w="530225"/>
              </a:tblGrid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next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77909" name="Line 21"/>
          <p:cNvSpPr>
            <a:spLocks noChangeShapeType="1"/>
          </p:cNvSpPr>
          <p:nvPr/>
        </p:nvSpPr>
        <p:spPr bwMode="auto">
          <a:xfrm flipV="1">
            <a:off x="3505200" y="1981200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77910" name="Group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677024"/>
              </p:ext>
            </p:extLst>
          </p:nvPr>
        </p:nvGraphicFramePr>
        <p:xfrm>
          <a:off x="3810000" y="1524000"/>
          <a:ext cx="1603375" cy="609599"/>
        </p:xfrm>
        <a:graphic>
          <a:graphicData uri="http://schemas.openxmlformats.org/drawingml/2006/table">
            <a:tbl>
              <a:tblPr/>
              <a:tblGrid>
                <a:gridCol w="536575"/>
                <a:gridCol w="536575"/>
                <a:gridCol w="530225"/>
              </a:tblGrid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next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77924" name="Line 36"/>
          <p:cNvSpPr>
            <a:spLocks noChangeShapeType="1"/>
          </p:cNvSpPr>
          <p:nvPr/>
        </p:nvSpPr>
        <p:spPr bwMode="auto">
          <a:xfrm flipV="1">
            <a:off x="5334000" y="1981200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77925" name="Group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092558"/>
              </p:ext>
            </p:extLst>
          </p:nvPr>
        </p:nvGraphicFramePr>
        <p:xfrm>
          <a:off x="5638800" y="1524000"/>
          <a:ext cx="1603375" cy="609599"/>
        </p:xfrm>
        <a:graphic>
          <a:graphicData uri="http://schemas.openxmlformats.org/drawingml/2006/table">
            <a:tbl>
              <a:tblPr/>
              <a:tblGrid>
                <a:gridCol w="536575"/>
                <a:gridCol w="536575"/>
                <a:gridCol w="530225"/>
              </a:tblGrid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next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77939" name="Line 51"/>
          <p:cNvSpPr>
            <a:spLocks noChangeShapeType="1"/>
          </p:cNvSpPr>
          <p:nvPr/>
        </p:nvSpPr>
        <p:spPr bwMode="auto">
          <a:xfrm flipH="1">
            <a:off x="3962400" y="2057400"/>
            <a:ext cx="297180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77940" name="Group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977573"/>
              </p:ext>
            </p:extLst>
          </p:nvPr>
        </p:nvGraphicFramePr>
        <p:xfrm>
          <a:off x="2286000" y="2441575"/>
          <a:ext cx="1603375" cy="609599"/>
        </p:xfrm>
        <a:graphic>
          <a:graphicData uri="http://schemas.openxmlformats.org/drawingml/2006/table">
            <a:tbl>
              <a:tblPr/>
              <a:tblGrid>
                <a:gridCol w="536575"/>
                <a:gridCol w="536575"/>
                <a:gridCol w="530225"/>
              </a:tblGrid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next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77954" name="Line 66"/>
          <p:cNvSpPr>
            <a:spLocks noChangeShapeType="1"/>
          </p:cNvSpPr>
          <p:nvPr/>
        </p:nvSpPr>
        <p:spPr bwMode="auto">
          <a:xfrm flipV="1">
            <a:off x="3810000" y="2898775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77955" name="Group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493638"/>
              </p:ext>
            </p:extLst>
          </p:nvPr>
        </p:nvGraphicFramePr>
        <p:xfrm>
          <a:off x="4114800" y="2441575"/>
          <a:ext cx="1603375" cy="609599"/>
        </p:xfrm>
        <a:graphic>
          <a:graphicData uri="http://schemas.openxmlformats.org/drawingml/2006/table">
            <a:tbl>
              <a:tblPr/>
              <a:tblGrid>
                <a:gridCol w="536575"/>
                <a:gridCol w="536575"/>
                <a:gridCol w="530225"/>
              </a:tblGrid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next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77969" name="Line 81"/>
          <p:cNvSpPr>
            <a:spLocks noChangeShapeType="1"/>
          </p:cNvSpPr>
          <p:nvPr/>
        </p:nvSpPr>
        <p:spPr bwMode="auto">
          <a:xfrm flipV="1">
            <a:off x="5638800" y="2898775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77970" name="Group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99206"/>
              </p:ext>
            </p:extLst>
          </p:nvPr>
        </p:nvGraphicFramePr>
        <p:xfrm>
          <a:off x="5943600" y="2441575"/>
          <a:ext cx="1603375" cy="609599"/>
        </p:xfrm>
        <a:graphic>
          <a:graphicData uri="http://schemas.openxmlformats.org/drawingml/2006/table">
            <a:tbl>
              <a:tblPr/>
              <a:tblGrid>
                <a:gridCol w="536575"/>
                <a:gridCol w="536575"/>
                <a:gridCol w="530225"/>
              </a:tblGrid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next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77984" name="Line 96"/>
          <p:cNvSpPr>
            <a:spLocks noChangeShapeType="1"/>
          </p:cNvSpPr>
          <p:nvPr/>
        </p:nvSpPr>
        <p:spPr bwMode="auto">
          <a:xfrm flipH="1">
            <a:off x="7010400" y="2743200"/>
            <a:ext cx="53340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7985" name="Rectangle 97"/>
          <p:cNvSpPr>
            <a:spLocks noChangeArrowheads="1"/>
          </p:cNvSpPr>
          <p:nvPr/>
        </p:nvSpPr>
        <p:spPr bwMode="auto">
          <a:xfrm>
            <a:off x="152400" y="1905000"/>
            <a:ext cx="1371600" cy="1143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6E6E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lnSpc>
                <a:spcPct val="150000"/>
              </a:lnSpc>
              <a:tabLst>
                <a:tab pos="628650" algn="l"/>
              </a:tabLst>
            </a:pPr>
            <a:r>
              <a:rPr lang="en-US" altLang="zh-CN">
                <a:latin typeface="Calibri" charset="0"/>
              </a:rPr>
              <a:t>front	= </a:t>
            </a:r>
          </a:p>
          <a:p>
            <a:pPr algn="l">
              <a:lnSpc>
                <a:spcPct val="150000"/>
              </a:lnSpc>
              <a:tabLst>
                <a:tab pos="628650" algn="l"/>
              </a:tabLst>
            </a:pPr>
            <a:endParaRPr lang="zh-CN" altLang="en-US">
              <a:latin typeface="Calibri" charset="0"/>
            </a:endParaRPr>
          </a:p>
        </p:txBody>
      </p:sp>
      <p:sp>
        <p:nvSpPr>
          <p:cNvPr id="677986" name="Rectangle 98"/>
          <p:cNvSpPr>
            <a:spLocks noChangeArrowheads="1"/>
          </p:cNvSpPr>
          <p:nvPr/>
        </p:nvSpPr>
        <p:spPr bwMode="auto">
          <a:xfrm>
            <a:off x="1143000" y="2209800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7987" name="Line 99"/>
          <p:cNvSpPr>
            <a:spLocks noChangeShapeType="1"/>
          </p:cNvSpPr>
          <p:nvPr/>
        </p:nvSpPr>
        <p:spPr bwMode="auto">
          <a:xfrm flipV="1">
            <a:off x="1219200" y="1828800"/>
            <a:ext cx="6858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457200" y="0"/>
            <a:ext cx="82296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altLang="zh-CN" sz="4600" b="0" dirty="0" smtClean="0">
                <a:solidFill>
                  <a:srgbClr val="000000"/>
                </a:solidFill>
                <a:latin typeface="Calibri"/>
                <a:cs typeface="Calibri"/>
              </a:rPr>
              <a:t>PQ as Sorted Linked List</a:t>
            </a:r>
            <a:endParaRPr lang="en-US" altLang="zh-CN" sz="4600" b="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39796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Sorted = fast </a:t>
            </a:r>
            <a:r>
              <a:rPr lang="en-US" sz="3600" dirty="0" err="1" smtClean="0"/>
              <a:t>dequeue</a:t>
            </a:r>
            <a:r>
              <a:rPr lang="en-US" sz="3600" dirty="0" smtClean="0"/>
              <a:t> / peek</a:t>
            </a:r>
          </a:p>
          <a:p>
            <a:pPr algn="ctr">
              <a:defRPr/>
            </a:pPr>
            <a:r>
              <a:rPr lang="en-US" sz="3600" dirty="0" smtClean="0"/>
              <a:t>Unsorted = fast </a:t>
            </a:r>
            <a:r>
              <a:rPr lang="en-US" sz="3600" dirty="0" err="1" smtClean="0"/>
              <a:t>enqueue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16556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Requirements</a:t>
            </a:r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4967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For this round of applications, we are looking for applicants who have completed CS106B/X or similar… and that’s you!</a:t>
            </a:r>
          </a:p>
          <a:p>
            <a:pPr lvl="0" algn="ctr" rtl="0">
              <a:spcBef>
                <a:spcPts val="0"/>
              </a:spcBef>
              <a:buNone/>
            </a:pPr>
            <a:endParaRPr/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We are looking for section leaders from </a:t>
            </a:r>
            <a:r>
              <a:rPr lang="en" b="1"/>
              <a:t>any major</a:t>
            </a:r>
            <a:r>
              <a:rPr lang="en"/>
              <a:t> that can relate to students and clearly explain concepts.</a:t>
            </a:r>
          </a:p>
        </p:txBody>
      </p:sp>
    </p:spTree>
    <p:extLst>
      <p:ext uri="{BB962C8B-B14F-4D97-AF65-F5344CB8AC3E}">
        <p14:creationId xmlns:p14="http://schemas.microsoft.com/office/powerpoint/2010/main" val="409652954"/>
      </p:ext>
    </p:extLst>
  </p:cSld>
  <p:clrMapOvr>
    <a:masterClrMapping/>
  </p:clrMapOvr>
  <p:transition xmlns:p14="http://schemas.microsoft.com/office/powerpoint/2010/main"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Best of both worlds?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1762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818999" y="3276172"/>
            <a:ext cx="7822029" cy="3454224"/>
          </a:xfrm>
          <a:prstGeom prst="roundRect">
            <a:avLst>
              <a:gd name="adj" fmla="val 6358"/>
            </a:avLst>
          </a:prstGeom>
          <a:solidFill>
            <a:srgbClr val="999A97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200" y="0"/>
            <a:ext cx="82296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altLang="zh-CN" sz="4600" b="0" dirty="0" smtClean="0">
                <a:solidFill>
                  <a:srgbClr val="000000"/>
                </a:solidFill>
                <a:latin typeface="Calibri"/>
                <a:cs typeface="Calibri"/>
              </a:rPr>
              <a:t>Max Heaps</a:t>
            </a:r>
            <a:endParaRPr lang="en-US" altLang="zh-CN" sz="4600" b="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61" b="88776" l="3731" r="93284">
                        <a14:backgroundMark x1="36567" y1="47959" x2="30224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4345" y="3945683"/>
            <a:ext cx="6354836" cy="23217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147570" y="1374209"/>
            <a:ext cx="8891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>
                <a:latin typeface="Calibri"/>
                <a:cs typeface="Calibri"/>
              </a:rPr>
              <a:t>Tree</a:t>
            </a:r>
            <a:endParaRPr kumimoji="1" lang="zh-CN" altLang="en-US" sz="30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26066" y="2135436"/>
            <a:ext cx="69321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>
                <a:latin typeface="Calibri"/>
                <a:cs typeface="Calibri"/>
              </a:rPr>
              <a:t>Every branch takes you to a </a:t>
            </a:r>
            <a:r>
              <a:rPr kumimoji="1" lang="en-US" altLang="zh-CN" sz="3000" dirty="0" smtClean="0">
                <a:latin typeface="Calibri"/>
                <a:cs typeface="Calibri"/>
              </a:rPr>
              <a:t>“smaller” </a:t>
            </a:r>
            <a:r>
              <a:rPr kumimoji="1" lang="en-US" altLang="zh-CN" sz="3000" dirty="0" smtClean="0">
                <a:latin typeface="Calibri"/>
                <a:cs typeface="Calibri"/>
              </a:rPr>
              <a:t>node</a:t>
            </a:r>
            <a:endParaRPr kumimoji="1" lang="zh-CN" altLang="en-US" sz="3000" dirty="0">
              <a:latin typeface="Calibri"/>
              <a:cs typeface="Calibri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854606" y="1139538"/>
            <a:ext cx="7691465" cy="2124763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8139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818999" y="3276172"/>
            <a:ext cx="7822029" cy="3454224"/>
          </a:xfrm>
          <a:prstGeom prst="roundRect">
            <a:avLst>
              <a:gd name="adj" fmla="val 6358"/>
            </a:avLst>
          </a:prstGeom>
          <a:solidFill>
            <a:srgbClr val="999A97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200" y="0"/>
            <a:ext cx="82296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altLang="zh-CN" sz="4600" b="0" dirty="0" smtClean="0">
                <a:solidFill>
                  <a:srgbClr val="000000"/>
                </a:solidFill>
                <a:latin typeface="Calibri"/>
                <a:cs typeface="Calibri"/>
              </a:rPr>
              <a:t>Min Heaps</a:t>
            </a:r>
            <a:endParaRPr lang="en-US" altLang="zh-CN" sz="4600" b="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71795" l="0" r="100000">
                        <a14:foregroundMark x1="23077" y1="53846" x2="69231" y2="28205"/>
                        <a14:backgroundMark x1="76923" y1="0" x2="73077" y2="128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7212" y="3952772"/>
            <a:ext cx="545999" cy="82238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147570" y="1374209"/>
            <a:ext cx="8891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>
                <a:latin typeface="Calibri"/>
                <a:cs typeface="Calibri"/>
              </a:rPr>
              <a:t>Tree</a:t>
            </a:r>
            <a:endParaRPr kumimoji="1" lang="zh-CN" altLang="en-US" sz="30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56937" y="2135436"/>
            <a:ext cx="67012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>
                <a:latin typeface="Calibri"/>
                <a:cs typeface="Calibri"/>
              </a:rPr>
              <a:t>Every branch takes you to a </a:t>
            </a:r>
            <a:r>
              <a:rPr kumimoji="1" lang="en-US" altLang="zh-CN" sz="3000" dirty="0" smtClean="0">
                <a:latin typeface="Calibri"/>
                <a:cs typeface="Calibri"/>
              </a:rPr>
              <a:t>“larger” </a:t>
            </a:r>
            <a:r>
              <a:rPr kumimoji="1" lang="en-US" altLang="zh-CN" sz="3000" dirty="0" smtClean="0">
                <a:latin typeface="Calibri"/>
                <a:cs typeface="Calibri"/>
              </a:rPr>
              <a:t>node</a:t>
            </a:r>
            <a:endParaRPr kumimoji="1" lang="zh-CN" altLang="en-US" sz="3000" dirty="0">
              <a:latin typeface="Calibri"/>
              <a:cs typeface="Calibri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854606" y="1139538"/>
            <a:ext cx="7691465" cy="2124763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5472" y="3394874"/>
            <a:ext cx="284869" cy="3323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77208" y="4795556"/>
            <a:ext cx="902085" cy="8427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backgroundMark x1="10465" y1="85000" x2="97674" y2="8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48267" y="4710552"/>
            <a:ext cx="902085" cy="8427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3907" y="3905292"/>
            <a:ext cx="640956" cy="7596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2438" y="4829253"/>
            <a:ext cx="346121" cy="4767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100000">
                        <a14:backgroundMark x1="22581" y1="93617" x2="5376" y2="95745"/>
                        <a14:backgroundMark x1="30108" y1="93617" x2="30108" y2="97872"/>
                        <a14:backgroundMark x1="70968" y1="93617" x2="73118" y2="978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94992" y="5732244"/>
            <a:ext cx="1976056" cy="98331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0" r="100000">
                        <a14:backgroundMark x1="22581" y1="93617" x2="5376" y2="95745"/>
                        <a14:backgroundMark x1="30108" y1="93617" x2="30108" y2="97872"/>
                        <a14:backgroundMark x1="70968" y1="93617" x2="73118" y2="978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2" y="5682850"/>
            <a:ext cx="1976056" cy="98331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0" r="100000">
                        <a14:backgroundMark x1="22581" y1="93617" x2="5376" y2="95745"/>
                        <a14:backgroundMark x1="30108" y1="93617" x2="30108" y2="97872"/>
                        <a14:backgroundMark x1="70968" y1="93617" x2="73118" y2="978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5963" y="5730330"/>
            <a:ext cx="1976056" cy="983314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3785476" y="3691628"/>
            <a:ext cx="475691" cy="379846"/>
          </a:xfrm>
          <a:custGeom>
            <a:avLst/>
            <a:gdLst>
              <a:gd name="connsiteX0" fmla="*/ 475691 w 475691"/>
              <a:gd name="connsiteY0" fmla="*/ 0 h 379846"/>
              <a:gd name="connsiteX1" fmla="*/ 345126 w 475691"/>
              <a:gd name="connsiteY1" fmla="*/ 83091 h 379846"/>
              <a:gd name="connsiteX2" fmla="*/ 309517 w 475691"/>
              <a:gd name="connsiteY2" fmla="*/ 106832 h 379846"/>
              <a:gd name="connsiteX3" fmla="*/ 238300 w 475691"/>
              <a:gd name="connsiteY3" fmla="*/ 154312 h 379846"/>
              <a:gd name="connsiteX4" fmla="*/ 178952 w 475691"/>
              <a:gd name="connsiteY4" fmla="*/ 213663 h 379846"/>
              <a:gd name="connsiteX5" fmla="*/ 155213 w 475691"/>
              <a:gd name="connsiteY5" fmla="*/ 237404 h 379846"/>
              <a:gd name="connsiteX6" fmla="*/ 119604 w 475691"/>
              <a:gd name="connsiteY6" fmla="*/ 261144 h 379846"/>
              <a:gd name="connsiteX7" fmla="*/ 72126 w 475691"/>
              <a:gd name="connsiteY7" fmla="*/ 320495 h 379846"/>
              <a:gd name="connsiteX8" fmla="*/ 36518 w 475691"/>
              <a:gd name="connsiteY8" fmla="*/ 344235 h 379846"/>
              <a:gd name="connsiteX9" fmla="*/ 12778 w 475691"/>
              <a:gd name="connsiteY9" fmla="*/ 320495 h 379846"/>
              <a:gd name="connsiteX10" fmla="*/ 12778 w 475691"/>
              <a:gd name="connsiteY10" fmla="*/ 178053 h 379846"/>
              <a:gd name="connsiteX11" fmla="*/ 24648 w 475691"/>
              <a:gd name="connsiteY11" fmla="*/ 225534 h 379846"/>
              <a:gd name="connsiteX12" fmla="*/ 36518 w 475691"/>
              <a:gd name="connsiteY12" fmla="*/ 308625 h 379846"/>
              <a:gd name="connsiteX13" fmla="*/ 48387 w 475691"/>
              <a:gd name="connsiteY13" fmla="*/ 379846 h 379846"/>
              <a:gd name="connsiteX14" fmla="*/ 167082 w 475691"/>
              <a:gd name="connsiteY14" fmla="*/ 356106 h 379846"/>
              <a:gd name="connsiteX15" fmla="*/ 238300 w 475691"/>
              <a:gd name="connsiteY15" fmla="*/ 344235 h 379846"/>
              <a:gd name="connsiteX16" fmla="*/ 285778 w 475691"/>
              <a:gd name="connsiteY16" fmla="*/ 332365 h 379846"/>
              <a:gd name="connsiteX17" fmla="*/ 309517 w 475691"/>
              <a:gd name="connsiteY17" fmla="*/ 308625 h 37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75691" h="379846">
                <a:moveTo>
                  <a:pt x="475691" y="0"/>
                </a:moveTo>
                <a:cubicBezTo>
                  <a:pt x="391885" y="50287"/>
                  <a:pt x="435530" y="22818"/>
                  <a:pt x="345126" y="83091"/>
                </a:cubicBezTo>
                <a:cubicBezTo>
                  <a:pt x="333256" y="91005"/>
                  <a:pt x="319604" y="96744"/>
                  <a:pt x="309517" y="106832"/>
                </a:cubicBezTo>
                <a:cubicBezTo>
                  <a:pt x="265061" y="151289"/>
                  <a:pt x="289833" y="137133"/>
                  <a:pt x="238300" y="154312"/>
                </a:cubicBezTo>
                <a:lnTo>
                  <a:pt x="178952" y="213663"/>
                </a:lnTo>
                <a:cubicBezTo>
                  <a:pt x="171039" y="221577"/>
                  <a:pt x="164525" y="231196"/>
                  <a:pt x="155213" y="237404"/>
                </a:cubicBezTo>
                <a:cubicBezTo>
                  <a:pt x="143343" y="245317"/>
                  <a:pt x="130743" y="252232"/>
                  <a:pt x="119604" y="261144"/>
                </a:cubicBezTo>
                <a:cubicBezTo>
                  <a:pt x="60879" y="308126"/>
                  <a:pt x="133812" y="258806"/>
                  <a:pt x="72126" y="320495"/>
                </a:cubicBezTo>
                <a:cubicBezTo>
                  <a:pt x="62039" y="330582"/>
                  <a:pt x="48387" y="336322"/>
                  <a:pt x="36518" y="344235"/>
                </a:cubicBezTo>
                <a:cubicBezTo>
                  <a:pt x="28605" y="336322"/>
                  <a:pt x="18536" y="330091"/>
                  <a:pt x="12778" y="320495"/>
                </a:cubicBezTo>
                <a:cubicBezTo>
                  <a:pt x="-13321" y="276996"/>
                  <a:pt x="7832" y="222572"/>
                  <a:pt x="12778" y="178053"/>
                </a:cubicBezTo>
                <a:cubicBezTo>
                  <a:pt x="16735" y="193880"/>
                  <a:pt x="21730" y="209483"/>
                  <a:pt x="24648" y="225534"/>
                </a:cubicBezTo>
                <a:cubicBezTo>
                  <a:pt x="29653" y="253061"/>
                  <a:pt x="32264" y="280972"/>
                  <a:pt x="36518" y="308625"/>
                </a:cubicBezTo>
                <a:cubicBezTo>
                  <a:pt x="40177" y="332413"/>
                  <a:pt x="44431" y="356106"/>
                  <a:pt x="48387" y="379846"/>
                </a:cubicBezTo>
                <a:cubicBezTo>
                  <a:pt x="87952" y="371933"/>
                  <a:pt x="127283" y="362740"/>
                  <a:pt x="167082" y="356106"/>
                </a:cubicBezTo>
                <a:cubicBezTo>
                  <a:pt x="190821" y="352149"/>
                  <a:pt x="214701" y="348955"/>
                  <a:pt x="238300" y="344235"/>
                </a:cubicBezTo>
                <a:cubicBezTo>
                  <a:pt x="254296" y="341036"/>
                  <a:pt x="271187" y="339661"/>
                  <a:pt x="285778" y="332365"/>
                </a:cubicBezTo>
                <a:cubicBezTo>
                  <a:pt x="295787" y="327360"/>
                  <a:pt x="301604" y="316538"/>
                  <a:pt x="309517" y="308625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2869617" y="4366316"/>
            <a:ext cx="475691" cy="379846"/>
          </a:xfrm>
          <a:custGeom>
            <a:avLst/>
            <a:gdLst>
              <a:gd name="connsiteX0" fmla="*/ 475691 w 475691"/>
              <a:gd name="connsiteY0" fmla="*/ 0 h 379846"/>
              <a:gd name="connsiteX1" fmla="*/ 345126 w 475691"/>
              <a:gd name="connsiteY1" fmla="*/ 83091 h 379846"/>
              <a:gd name="connsiteX2" fmla="*/ 309517 w 475691"/>
              <a:gd name="connsiteY2" fmla="*/ 106832 h 379846"/>
              <a:gd name="connsiteX3" fmla="*/ 238300 w 475691"/>
              <a:gd name="connsiteY3" fmla="*/ 154312 h 379846"/>
              <a:gd name="connsiteX4" fmla="*/ 178952 w 475691"/>
              <a:gd name="connsiteY4" fmla="*/ 213663 h 379846"/>
              <a:gd name="connsiteX5" fmla="*/ 155213 w 475691"/>
              <a:gd name="connsiteY5" fmla="*/ 237404 h 379846"/>
              <a:gd name="connsiteX6" fmla="*/ 119604 w 475691"/>
              <a:gd name="connsiteY6" fmla="*/ 261144 h 379846"/>
              <a:gd name="connsiteX7" fmla="*/ 72126 w 475691"/>
              <a:gd name="connsiteY7" fmla="*/ 320495 h 379846"/>
              <a:gd name="connsiteX8" fmla="*/ 36518 w 475691"/>
              <a:gd name="connsiteY8" fmla="*/ 344235 h 379846"/>
              <a:gd name="connsiteX9" fmla="*/ 12778 w 475691"/>
              <a:gd name="connsiteY9" fmla="*/ 320495 h 379846"/>
              <a:gd name="connsiteX10" fmla="*/ 12778 w 475691"/>
              <a:gd name="connsiteY10" fmla="*/ 178053 h 379846"/>
              <a:gd name="connsiteX11" fmla="*/ 24648 w 475691"/>
              <a:gd name="connsiteY11" fmla="*/ 225534 h 379846"/>
              <a:gd name="connsiteX12" fmla="*/ 36518 w 475691"/>
              <a:gd name="connsiteY12" fmla="*/ 308625 h 379846"/>
              <a:gd name="connsiteX13" fmla="*/ 48387 w 475691"/>
              <a:gd name="connsiteY13" fmla="*/ 379846 h 379846"/>
              <a:gd name="connsiteX14" fmla="*/ 167082 w 475691"/>
              <a:gd name="connsiteY14" fmla="*/ 356106 h 379846"/>
              <a:gd name="connsiteX15" fmla="*/ 238300 w 475691"/>
              <a:gd name="connsiteY15" fmla="*/ 344235 h 379846"/>
              <a:gd name="connsiteX16" fmla="*/ 285778 w 475691"/>
              <a:gd name="connsiteY16" fmla="*/ 332365 h 379846"/>
              <a:gd name="connsiteX17" fmla="*/ 309517 w 475691"/>
              <a:gd name="connsiteY17" fmla="*/ 308625 h 37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75691" h="379846">
                <a:moveTo>
                  <a:pt x="475691" y="0"/>
                </a:moveTo>
                <a:cubicBezTo>
                  <a:pt x="391885" y="50287"/>
                  <a:pt x="435530" y="22818"/>
                  <a:pt x="345126" y="83091"/>
                </a:cubicBezTo>
                <a:cubicBezTo>
                  <a:pt x="333256" y="91005"/>
                  <a:pt x="319604" y="96744"/>
                  <a:pt x="309517" y="106832"/>
                </a:cubicBezTo>
                <a:cubicBezTo>
                  <a:pt x="265061" y="151289"/>
                  <a:pt x="289833" y="137133"/>
                  <a:pt x="238300" y="154312"/>
                </a:cubicBezTo>
                <a:lnTo>
                  <a:pt x="178952" y="213663"/>
                </a:lnTo>
                <a:cubicBezTo>
                  <a:pt x="171039" y="221577"/>
                  <a:pt x="164525" y="231196"/>
                  <a:pt x="155213" y="237404"/>
                </a:cubicBezTo>
                <a:cubicBezTo>
                  <a:pt x="143343" y="245317"/>
                  <a:pt x="130743" y="252232"/>
                  <a:pt x="119604" y="261144"/>
                </a:cubicBezTo>
                <a:cubicBezTo>
                  <a:pt x="60879" y="308126"/>
                  <a:pt x="133812" y="258806"/>
                  <a:pt x="72126" y="320495"/>
                </a:cubicBezTo>
                <a:cubicBezTo>
                  <a:pt x="62039" y="330582"/>
                  <a:pt x="48387" y="336322"/>
                  <a:pt x="36518" y="344235"/>
                </a:cubicBezTo>
                <a:cubicBezTo>
                  <a:pt x="28605" y="336322"/>
                  <a:pt x="18536" y="330091"/>
                  <a:pt x="12778" y="320495"/>
                </a:cubicBezTo>
                <a:cubicBezTo>
                  <a:pt x="-13321" y="276996"/>
                  <a:pt x="7832" y="222572"/>
                  <a:pt x="12778" y="178053"/>
                </a:cubicBezTo>
                <a:cubicBezTo>
                  <a:pt x="16735" y="193880"/>
                  <a:pt x="21730" y="209483"/>
                  <a:pt x="24648" y="225534"/>
                </a:cubicBezTo>
                <a:cubicBezTo>
                  <a:pt x="29653" y="253061"/>
                  <a:pt x="32264" y="280972"/>
                  <a:pt x="36518" y="308625"/>
                </a:cubicBezTo>
                <a:cubicBezTo>
                  <a:pt x="40177" y="332413"/>
                  <a:pt x="44431" y="356106"/>
                  <a:pt x="48387" y="379846"/>
                </a:cubicBezTo>
                <a:cubicBezTo>
                  <a:pt x="87952" y="371933"/>
                  <a:pt x="127283" y="362740"/>
                  <a:pt x="167082" y="356106"/>
                </a:cubicBezTo>
                <a:cubicBezTo>
                  <a:pt x="190821" y="352149"/>
                  <a:pt x="214701" y="348955"/>
                  <a:pt x="238300" y="344235"/>
                </a:cubicBezTo>
                <a:cubicBezTo>
                  <a:pt x="254296" y="341036"/>
                  <a:pt x="271187" y="339661"/>
                  <a:pt x="285778" y="332365"/>
                </a:cubicBezTo>
                <a:cubicBezTo>
                  <a:pt x="295787" y="327360"/>
                  <a:pt x="301604" y="316538"/>
                  <a:pt x="309517" y="308625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1811324" y="5254668"/>
            <a:ext cx="475691" cy="379846"/>
          </a:xfrm>
          <a:custGeom>
            <a:avLst/>
            <a:gdLst>
              <a:gd name="connsiteX0" fmla="*/ 475691 w 475691"/>
              <a:gd name="connsiteY0" fmla="*/ 0 h 379846"/>
              <a:gd name="connsiteX1" fmla="*/ 345126 w 475691"/>
              <a:gd name="connsiteY1" fmla="*/ 83091 h 379846"/>
              <a:gd name="connsiteX2" fmla="*/ 309517 w 475691"/>
              <a:gd name="connsiteY2" fmla="*/ 106832 h 379846"/>
              <a:gd name="connsiteX3" fmla="*/ 238300 w 475691"/>
              <a:gd name="connsiteY3" fmla="*/ 154312 h 379846"/>
              <a:gd name="connsiteX4" fmla="*/ 178952 w 475691"/>
              <a:gd name="connsiteY4" fmla="*/ 213663 h 379846"/>
              <a:gd name="connsiteX5" fmla="*/ 155213 w 475691"/>
              <a:gd name="connsiteY5" fmla="*/ 237404 h 379846"/>
              <a:gd name="connsiteX6" fmla="*/ 119604 w 475691"/>
              <a:gd name="connsiteY6" fmla="*/ 261144 h 379846"/>
              <a:gd name="connsiteX7" fmla="*/ 72126 w 475691"/>
              <a:gd name="connsiteY7" fmla="*/ 320495 h 379846"/>
              <a:gd name="connsiteX8" fmla="*/ 36518 w 475691"/>
              <a:gd name="connsiteY8" fmla="*/ 344235 h 379846"/>
              <a:gd name="connsiteX9" fmla="*/ 12778 w 475691"/>
              <a:gd name="connsiteY9" fmla="*/ 320495 h 379846"/>
              <a:gd name="connsiteX10" fmla="*/ 12778 w 475691"/>
              <a:gd name="connsiteY10" fmla="*/ 178053 h 379846"/>
              <a:gd name="connsiteX11" fmla="*/ 24648 w 475691"/>
              <a:gd name="connsiteY11" fmla="*/ 225534 h 379846"/>
              <a:gd name="connsiteX12" fmla="*/ 36518 w 475691"/>
              <a:gd name="connsiteY12" fmla="*/ 308625 h 379846"/>
              <a:gd name="connsiteX13" fmla="*/ 48387 w 475691"/>
              <a:gd name="connsiteY13" fmla="*/ 379846 h 379846"/>
              <a:gd name="connsiteX14" fmla="*/ 167082 w 475691"/>
              <a:gd name="connsiteY14" fmla="*/ 356106 h 379846"/>
              <a:gd name="connsiteX15" fmla="*/ 238300 w 475691"/>
              <a:gd name="connsiteY15" fmla="*/ 344235 h 379846"/>
              <a:gd name="connsiteX16" fmla="*/ 285778 w 475691"/>
              <a:gd name="connsiteY16" fmla="*/ 332365 h 379846"/>
              <a:gd name="connsiteX17" fmla="*/ 309517 w 475691"/>
              <a:gd name="connsiteY17" fmla="*/ 308625 h 37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75691" h="379846">
                <a:moveTo>
                  <a:pt x="475691" y="0"/>
                </a:moveTo>
                <a:cubicBezTo>
                  <a:pt x="391885" y="50287"/>
                  <a:pt x="435530" y="22818"/>
                  <a:pt x="345126" y="83091"/>
                </a:cubicBezTo>
                <a:cubicBezTo>
                  <a:pt x="333256" y="91005"/>
                  <a:pt x="319604" y="96744"/>
                  <a:pt x="309517" y="106832"/>
                </a:cubicBezTo>
                <a:cubicBezTo>
                  <a:pt x="265061" y="151289"/>
                  <a:pt x="289833" y="137133"/>
                  <a:pt x="238300" y="154312"/>
                </a:cubicBezTo>
                <a:lnTo>
                  <a:pt x="178952" y="213663"/>
                </a:lnTo>
                <a:cubicBezTo>
                  <a:pt x="171039" y="221577"/>
                  <a:pt x="164525" y="231196"/>
                  <a:pt x="155213" y="237404"/>
                </a:cubicBezTo>
                <a:cubicBezTo>
                  <a:pt x="143343" y="245317"/>
                  <a:pt x="130743" y="252232"/>
                  <a:pt x="119604" y="261144"/>
                </a:cubicBezTo>
                <a:cubicBezTo>
                  <a:pt x="60879" y="308126"/>
                  <a:pt x="133812" y="258806"/>
                  <a:pt x="72126" y="320495"/>
                </a:cubicBezTo>
                <a:cubicBezTo>
                  <a:pt x="62039" y="330582"/>
                  <a:pt x="48387" y="336322"/>
                  <a:pt x="36518" y="344235"/>
                </a:cubicBezTo>
                <a:cubicBezTo>
                  <a:pt x="28605" y="336322"/>
                  <a:pt x="18536" y="330091"/>
                  <a:pt x="12778" y="320495"/>
                </a:cubicBezTo>
                <a:cubicBezTo>
                  <a:pt x="-13321" y="276996"/>
                  <a:pt x="7832" y="222572"/>
                  <a:pt x="12778" y="178053"/>
                </a:cubicBezTo>
                <a:cubicBezTo>
                  <a:pt x="16735" y="193880"/>
                  <a:pt x="21730" y="209483"/>
                  <a:pt x="24648" y="225534"/>
                </a:cubicBezTo>
                <a:cubicBezTo>
                  <a:pt x="29653" y="253061"/>
                  <a:pt x="32264" y="280972"/>
                  <a:pt x="36518" y="308625"/>
                </a:cubicBezTo>
                <a:cubicBezTo>
                  <a:pt x="40177" y="332413"/>
                  <a:pt x="44431" y="356106"/>
                  <a:pt x="48387" y="379846"/>
                </a:cubicBezTo>
                <a:cubicBezTo>
                  <a:pt x="87952" y="371933"/>
                  <a:pt x="127283" y="362740"/>
                  <a:pt x="167082" y="356106"/>
                </a:cubicBezTo>
                <a:cubicBezTo>
                  <a:pt x="190821" y="352149"/>
                  <a:pt x="214701" y="348955"/>
                  <a:pt x="238300" y="344235"/>
                </a:cubicBezTo>
                <a:cubicBezTo>
                  <a:pt x="254296" y="341036"/>
                  <a:pt x="271187" y="339661"/>
                  <a:pt x="285778" y="332365"/>
                </a:cubicBezTo>
                <a:cubicBezTo>
                  <a:pt x="295787" y="327360"/>
                  <a:pt x="301604" y="316538"/>
                  <a:pt x="309517" y="308625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1" name="Freeform 20"/>
          <p:cNvSpPr/>
          <p:nvPr/>
        </p:nvSpPr>
        <p:spPr>
          <a:xfrm flipH="1">
            <a:off x="2984505" y="5395198"/>
            <a:ext cx="475691" cy="379846"/>
          </a:xfrm>
          <a:custGeom>
            <a:avLst/>
            <a:gdLst>
              <a:gd name="connsiteX0" fmla="*/ 475691 w 475691"/>
              <a:gd name="connsiteY0" fmla="*/ 0 h 379846"/>
              <a:gd name="connsiteX1" fmla="*/ 345126 w 475691"/>
              <a:gd name="connsiteY1" fmla="*/ 83091 h 379846"/>
              <a:gd name="connsiteX2" fmla="*/ 309517 w 475691"/>
              <a:gd name="connsiteY2" fmla="*/ 106832 h 379846"/>
              <a:gd name="connsiteX3" fmla="*/ 238300 w 475691"/>
              <a:gd name="connsiteY3" fmla="*/ 154312 h 379846"/>
              <a:gd name="connsiteX4" fmla="*/ 178952 w 475691"/>
              <a:gd name="connsiteY4" fmla="*/ 213663 h 379846"/>
              <a:gd name="connsiteX5" fmla="*/ 155213 w 475691"/>
              <a:gd name="connsiteY5" fmla="*/ 237404 h 379846"/>
              <a:gd name="connsiteX6" fmla="*/ 119604 w 475691"/>
              <a:gd name="connsiteY6" fmla="*/ 261144 h 379846"/>
              <a:gd name="connsiteX7" fmla="*/ 72126 w 475691"/>
              <a:gd name="connsiteY7" fmla="*/ 320495 h 379846"/>
              <a:gd name="connsiteX8" fmla="*/ 36518 w 475691"/>
              <a:gd name="connsiteY8" fmla="*/ 344235 h 379846"/>
              <a:gd name="connsiteX9" fmla="*/ 12778 w 475691"/>
              <a:gd name="connsiteY9" fmla="*/ 320495 h 379846"/>
              <a:gd name="connsiteX10" fmla="*/ 12778 w 475691"/>
              <a:gd name="connsiteY10" fmla="*/ 178053 h 379846"/>
              <a:gd name="connsiteX11" fmla="*/ 24648 w 475691"/>
              <a:gd name="connsiteY11" fmla="*/ 225534 h 379846"/>
              <a:gd name="connsiteX12" fmla="*/ 36518 w 475691"/>
              <a:gd name="connsiteY12" fmla="*/ 308625 h 379846"/>
              <a:gd name="connsiteX13" fmla="*/ 48387 w 475691"/>
              <a:gd name="connsiteY13" fmla="*/ 379846 h 379846"/>
              <a:gd name="connsiteX14" fmla="*/ 167082 w 475691"/>
              <a:gd name="connsiteY14" fmla="*/ 356106 h 379846"/>
              <a:gd name="connsiteX15" fmla="*/ 238300 w 475691"/>
              <a:gd name="connsiteY15" fmla="*/ 344235 h 379846"/>
              <a:gd name="connsiteX16" fmla="*/ 285778 w 475691"/>
              <a:gd name="connsiteY16" fmla="*/ 332365 h 379846"/>
              <a:gd name="connsiteX17" fmla="*/ 309517 w 475691"/>
              <a:gd name="connsiteY17" fmla="*/ 308625 h 37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75691" h="379846">
                <a:moveTo>
                  <a:pt x="475691" y="0"/>
                </a:moveTo>
                <a:cubicBezTo>
                  <a:pt x="391885" y="50287"/>
                  <a:pt x="435530" y="22818"/>
                  <a:pt x="345126" y="83091"/>
                </a:cubicBezTo>
                <a:cubicBezTo>
                  <a:pt x="333256" y="91005"/>
                  <a:pt x="319604" y="96744"/>
                  <a:pt x="309517" y="106832"/>
                </a:cubicBezTo>
                <a:cubicBezTo>
                  <a:pt x="265061" y="151289"/>
                  <a:pt x="289833" y="137133"/>
                  <a:pt x="238300" y="154312"/>
                </a:cubicBezTo>
                <a:lnTo>
                  <a:pt x="178952" y="213663"/>
                </a:lnTo>
                <a:cubicBezTo>
                  <a:pt x="171039" y="221577"/>
                  <a:pt x="164525" y="231196"/>
                  <a:pt x="155213" y="237404"/>
                </a:cubicBezTo>
                <a:cubicBezTo>
                  <a:pt x="143343" y="245317"/>
                  <a:pt x="130743" y="252232"/>
                  <a:pt x="119604" y="261144"/>
                </a:cubicBezTo>
                <a:cubicBezTo>
                  <a:pt x="60879" y="308126"/>
                  <a:pt x="133812" y="258806"/>
                  <a:pt x="72126" y="320495"/>
                </a:cubicBezTo>
                <a:cubicBezTo>
                  <a:pt x="62039" y="330582"/>
                  <a:pt x="48387" y="336322"/>
                  <a:pt x="36518" y="344235"/>
                </a:cubicBezTo>
                <a:cubicBezTo>
                  <a:pt x="28605" y="336322"/>
                  <a:pt x="18536" y="330091"/>
                  <a:pt x="12778" y="320495"/>
                </a:cubicBezTo>
                <a:cubicBezTo>
                  <a:pt x="-13321" y="276996"/>
                  <a:pt x="7832" y="222572"/>
                  <a:pt x="12778" y="178053"/>
                </a:cubicBezTo>
                <a:cubicBezTo>
                  <a:pt x="16735" y="193880"/>
                  <a:pt x="21730" y="209483"/>
                  <a:pt x="24648" y="225534"/>
                </a:cubicBezTo>
                <a:cubicBezTo>
                  <a:pt x="29653" y="253061"/>
                  <a:pt x="32264" y="280972"/>
                  <a:pt x="36518" y="308625"/>
                </a:cubicBezTo>
                <a:cubicBezTo>
                  <a:pt x="40177" y="332413"/>
                  <a:pt x="44431" y="356106"/>
                  <a:pt x="48387" y="379846"/>
                </a:cubicBezTo>
                <a:cubicBezTo>
                  <a:pt x="87952" y="371933"/>
                  <a:pt x="127283" y="362740"/>
                  <a:pt x="167082" y="356106"/>
                </a:cubicBezTo>
                <a:cubicBezTo>
                  <a:pt x="190821" y="352149"/>
                  <a:pt x="214701" y="348955"/>
                  <a:pt x="238300" y="344235"/>
                </a:cubicBezTo>
                <a:cubicBezTo>
                  <a:pt x="254296" y="341036"/>
                  <a:pt x="271187" y="339661"/>
                  <a:pt x="285778" y="332365"/>
                </a:cubicBezTo>
                <a:cubicBezTo>
                  <a:pt x="295787" y="327360"/>
                  <a:pt x="301604" y="316538"/>
                  <a:pt x="309517" y="308625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2" name="Freeform 21"/>
          <p:cNvSpPr/>
          <p:nvPr/>
        </p:nvSpPr>
        <p:spPr>
          <a:xfrm flipH="1">
            <a:off x="3754121" y="4455541"/>
            <a:ext cx="475691" cy="379846"/>
          </a:xfrm>
          <a:custGeom>
            <a:avLst/>
            <a:gdLst>
              <a:gd name="connsiteX0" fmla="*/ 475691 w 475691"/>
              <a:gd name="connsiteY0" fmla="*/ 0 h 379846"/>
              <a:gd name="connsiteX1" fmla="*/ 345126 w 475691"/>
              <a:gd name="connsiteY1" fmla="*/ 83091 h 379846"/>
              <a:gd name="connsiteX2" fmla="*/ 309517 w 475691"/>
              <a:gd name="connsiteY2" fmla="*/ 106832 h 379846"/>
              <a:gd name="connsiteX3" fmla="*/ 238300 w 475691"/>
              <a:gd name="connsiteY3" fmla="*/ 154312 h 379846"/>
              <a:gd name="connsiteX4" fmla="*/ 178952 w 475691"/>
              <a:gd name="connsiteY4" fmla="*/ 213663 h 379846"/>
              <a:gd name="connsiteX5" fmla="*/ 155213 w 475691"/>
              <a:gd name="connsiteY5" fmla="*/ 237404 h 379846"/>
              <a:gd name="connsiteX6" fmla="*/ 119604 w 475691"/>
              <a:gd name="connsiteY6" fmla="*/ 261144 h 379846"/>
              <a:gd name="connsiteX7" fmla="*/ 72126 w 475691"/>
              <a:gd name="connsiteY7" fmla="*/ 320495 h 379846"/>
              <a:gd name="connsiteX8" fmla="*/ 36518 w 475691"/>
              <a:gd name="connsiteY8" fmla="*/ 344235 h 379846"/>
              <a:gd name="connsiteX9" fmla="*/ 12778 w 475691"/>
              <a:gd name="connsiteY9" fmla="*/ 320495 h 379846"/>
              <a:gd name="connsiteX10" fmla="*/ 12778 w 475691"/>
              <a:gd name="connsiteY10" fmla="*/ 178053 h 379846"/>
              <a:gd name="connsiteX11" fmla="*/ 24648 w 475691"/>
              <a:gd name="connsiteY11" fmla="*/ 225534 h 379846"/>
              <a:gd name="connsiteX12" fmla="*/ 36518 w 475691"/>
              <a:gd name="connsiteY12" fmla="*/ 308625 h 379846"/>
              <a:gd name="connsiteX13" fmla="*/ 48387 w 475691"/>
              <a:gd name="connsiteY13" fmla="*/ 379846 h 379846"/>
              <a:gd name="connsiteX14" fmla="*/ 167082 w 475691"/>
              <a:gd name="connsiteY14" fmla="*/ 356106 h 379846"/>
              <a:gd name="connsiteX15" fmla="*/ 238300 w 475691"/>
              <a:gd name="connsiteY15" fmla="*/ 344235 h 379846"/>
              <a:gd name="connsiteX16" fmla="*/ 285778 w 475691"/>
              <a:gd name="connsiteY16" fmla="*/ 332365 h 379846"/>
              <a:gd name="connsiteX17" fmla="*/ 309517 w 475691"/>
              <a:gd name="connsiteY17" fmla="*/ 308625 h 37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75691" h="379846">
                <a:moveTo>
                  <a:pt x="475691" y="0"/>
                </a:moveTo>
                <a:cubicBezTo>
                  <a:pt x="391885" y="50287"/>
                  <a:pt x="435530" y="22818"/>
                  <a:pt x="345126" y="83091"/>
                </a:cubicBezTo>
                <a:cubicBezTo>
                  <a:pt x="333256" y="91005"/>
                  <a:pt x="319604" y="96744"/>
                  <a:pt x="309517" y="106832"/>
                </a:cubicBezTo>
                <a:cubicBezTo>
                  <a:pt x="265061" y="151289"/>
                  <a:pt x="289833" y="137133"/>
                  <a:pt x="238300" y="154312"/>
                </a:cubicBezTo>
                <a:lnTo>
                  <a:pt x="178952" y="213663"/>
                </a:lnTo>
                <a:cubicBezTo>
                  <a:pt x="171039" y="221577"/>
                  <a:pt x="164525" y="231196"/>
                  <a:pt x="155213" y="237404"/>
                </a:cubicBezTo>
                <a:cubicBezTo>
                  <a:pt x="143343" y="245317"/>
                  <a:pt x="130743" y="252232"/>
                  <a:pt x="119604" y="261144"/>
                </a:cubicBezTo>
                <a:cubicBezTo>
                  <a:pt x="60879" y="308126"/>
                  <a:pt x="133812" y="258806"/>
                  <a:pt x="72126" y="320495"/>
                </a:cubicBezTo>
                <a:cubicBezTo>
                  <a:pt x="62039" y="330582"/>
                  <a:pt x="48387" y="336322"/>
                  <a:pt x="36518" y="344235"/>
                </a:cubicBezTo>
                <a:cubicBezTo>
                  <a:pt x="28605" y="336322"/>
                  <a:pt x="18536" y="330091"/>
                  <a:pt x="12778" y="320495"/>
                </a:cubicBezTo>
                <a:cubicBezTo>
                  <a:pt x="-13321" y="276996"/>
                  <a:pt x="7832" y="222572"/>
                  <a:pt x="12778" y="178053"/>
                </a:cubicBezTo>
                <a:cubicBezTo>
                  <a:pt x="16735" y="193880"/>
                  <a:pt x="21730" y="209483"/>
                  <a:pt x="24648" y="225534"/>
                </a:cubicBezTo>
                <a:cubicBezTo>
                  <a:pt x="29653" y="253061"/>
                  <a:pt x="32264" y="280972"/>
                  <a:pt x="36518" y="308625"/>
                </a:cubicBezTo>
                <a:cubicBezTo>
                  <a:pt x="40177" y="332413"/>
                  <a:pt x="44431" y="356106"/>
                  <a:pt x="48387" y="379846"/>
                </a:cubicBezTo>
                <a:cubicBezTo>
                  <a:pt x="87952" y="371933"/>
                  <a:pt x="127283" y="362740"/>
                  <a:pt x="167082" y="356106"/>
                </a:cubicBezTo>
                <a:cubicBezTo>
                  <a:pt x="190821" y="352149"/>
                  <a:pt x="214701" y="348955"/>
                  <a:pt x="238300" y="344235"/>
                </a:cubicBezTo>
                <a:cubicBezTo>
                  <a:pt x="254296" y="341036"/>
                  <a:pt x="271187" y="339661"/>
                  <a:pt x="285778" y="332365"/>
                </a:cubicBezTo>
                <a:cubicBezTo>
                  <a:pt x="295787" y="327360"/>
                  <a:pt x="301604" y="316538"/>
                  <a:pt x="309517" y="308625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3" name="Freeform 22"/>
          <p:cNvSpPr/>
          <p:nvPr/>
        </p:nvSpPr>
        <p:spPr>
          <a:xfrm flipH="1">
            <a:off x="4656207" y="3672109"/>
            <a:ext cx="475691" cy="379846"/>
          </a:xfrm>
          <a:custGeom>
            <a:avLst/>
            <a:gdLst>
              <a:gd name="connsiteX0" fmla="*/ 475691 w 475691"/>
              <a:gd name="connsiteY0" fmla="*/ 0 h 379846"/>
              <a:gd name="connsiteX1" fmla="*/ 345126 w 475691"/>
              <a:gd name="connsiteY1" fmla="*/ 83091 h 379846"/>
              <a:gd name="connsiteX2" fmla="*/ 309517 w 475691"/>
              <a:gd name="connsiteY2" fmla="*/ 106832 h 379846"/>
              <a:gd name="connsiteX3" fmla="*/ 238300 w 475691"/>
              <a:gd name="connsiteY3" fmla="*/ 154312 h 379846"/>
              <a:gd name="connsiteX4" fmla="*/ 178952 w 475691"/>
              <a:gd name="connsiteY4" fmla="*/ 213663 h 379846"/>
              <a:gd name="connsiteX5" fmla="*/ 155213 w 475691"/>
              <a:gd name="connsiteY5" fmla="*/ 237404 h 379846"/>
              <a:gd name="connsiteX6" fmla="*/ 119604 w 475691"/>
              <a:gd name="connsiteY6" fmla="*/ 261144 h 379846"/>
              <a:gd name="connsiteX7" fmla="*/ 72126 w 475691"/>
              <a:gd name="connsiteY7" fmla="*/ 320495 h 379846"/>
              <a:gd name="connsiteX8" fmla="*/ 36518 w 475691"/>
              <a:gd name="connsiteY8" fmla="*/ 344235 h 379846"/>
              <a:gd name="connsiteX9" fmla="*/ 12778 w 475691"/>
              <a:gd name="connsiteY9" fmla="*/ 320495 h 379846"/>
              <a:gd name="connsiteX10" fmla="*/ 12778 w 475691"/>
              <a:gd name="connsiteY10" fmla="*/ 178053 h 379846"/>
              <a:gd name="connsiteX11" fmla="*/ 24648 w 475691"/>
              <a:gd name="connsiteY11" fmla="*/ 225534 h 379846"/>
              <a:gd name="connsiteX12" fmla="*/ 36518 w 475691"/>
              <a:gd name="connsiteY12" fmla="*/ 308625 h 379846"/>
              <a:gd name="connsiteX13" fmla="*/ 48387 w 475691"/>
              <a:gd name="connsiteY13" fmla="*/ 379846 h 379846"/>
              <a:gd name="connsiteX14" fmla="*/ 167082 w 475691"/>
              <a:gd name="connsiteY14" fmla="*/ 356106 h 379846"/>
              <a:gd name="connsiteX15" fmla="*/ 238300 w 475691"/>
              <a:gd name="connsiteY15" fmla="*/ 344235 h 379846"/>
              <a:gd name="connsiteX16" fmla="*/ 285778 w 475691"/>
              <a:gd name="connsiteY16" fmla="*/ 332365 h 379846"/>
              <a:gd name="connsiteX17" fmla="*/ 309517 w 475691"/>
              <a:gd name="connsiteY17" fmla="*/ 308625 h 37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75691" h="379846">
                <a:moveTo>
                  <a:pt x="475691" y="0"/>
                </a:moveTo>
                <a:cubicBezTo>
                  <a:pt x="391885" y="50287"/>
                  <a:pt x="435530" y="22818"/>
                  <a:pt x="345126" y="83091"/>
                </a:cubicBezTo>
                <a:cubicBezTo>
                  <a:pt x="333256" y="91005"/>
                  <a:pt x="319604" y="96744"/>
                  <a:pt x="309517" y="106832"/>
                </a:cubicBezTo>
                <a:cubicBezTo>
                  <a:pt x="265061" y="151289"/>
                  <a:pt x="289833" y="137133"/>
                  <a:pt x="238300" y="154312"/>
                </a:cubicBezTo>
                <a:lnTo>
                  <a:pt x="178952" y="213663"/>
                </a:lnTo>
                <a:cubicBezTo>
                  <a:pt x="171039" y="221577"/>
                  <a:pt x="164525" y="231196"/>
                  <a:pt x="155213" y="237404"/>
                </a:cubicBezTo>
                <a:cubicBezTo>
                  <a:pt x="143343" y="245317"/>
                  <a:pt x="130743" y="252232"/>
                  <a:pt x="119604" y="261144"/>
                </a:cubicBezTo>
                <a:cubicBezTo>
                  <a:pt x="60879" y="308126"/>
                  <a:pt x="133812" y="258806"/>
                  <a:pt x="72126" y="320495"/>
                </a:cubicBezTo>
                <a:cubicBezTo>
                  <a:pt x="62039" y="330582"/>
                  <a:pt x="48387" y="336322"/>
                  <a:pt x="36518" y="344235"/>
                </a:cubicBezTo>
                <a:cubicBezTo>
                  <a:pt x="28605" y="336322"/>
                  <a:pt x="18536" y="330091"/>
                  <a:pt x="12778" y="320495"/>
                </a:cubicBezTo>
                <a:cubicBezTo>
                  <a:pt x="-13321" y="276996"/>
                  <a:pt x="7832" y="222572"/>
                  <a:pt x="12778" y="178053"/>
                </a:cubicBezTo>
                <a:cubicBezTo>
                  <a:pt x="16735" y="193880"/>
                  <a:pt x="21730" y="209483"/>
                  <a:pt x="24648" y="225534"/>
                </a:cubicBezTo>
                <a:cubicBezTo>
                  <a:pt x="29653" y="253061"/>
                  <a:pt x="32264" y="280972"/>
                  <a:pt x="36518" y="308625"/>
                </a:cubicBezTo>
                <a:cubicBezTo>
                  <a:pt x="40177" y="332413"/>
                  <a:pt x="44431" y="356106"/>
                  <a:pt x="48387" y="379846"/>
                </a:cubicBezTo>
                <a:cubicBezTo>
                  <a:pt x="87952" y="371933"/>
                  <a:pt x="127283" y="362740"/>
                  <a:pt x="167082" y="356106"/>
                </a:cubicBezTo>
                <a:cubicBezTo>
                  <a:pt x="190821" y="352149"/>
                  <a:pt x="214701" y="348955"/>
                  <a:pt x="238300" y="344235"/>
                </a:cubicBezTo>
                <a:cubicBezTo>
                  <a:pt x="254296" y="341036"/>
                  <a:pt x="271187" y="339661"/>
                  <a:pt x="285778" y="332365"/>
                </a:cubicBezTo>
                <a:cubicBezTo>
                  <a:pt x="295787" y="327360"/>
                  <a:pt x="301604" y="316538"/>
                  <a:pt x="309517" y="308625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4" name="Freeform 23"/>
          <p:cNvSpPr/>
          <p:nvPr/>
        </p:nvSpPr>
        <p:spPr>
          <a:xfrm flipH="1">
            <a:off x="5795683" y="4538632"/>
            <a:ext cx="475691" cy="379846"/>
          </a:xfrm>
          <a:custGeom>
            <a:avLst/>
            <a:gdLst>
              <a:gd name="connsiteX0" fmla="*/ 475691 w 475691"/>
              <a:gd name="connsiteY0" fmla="*/ 0 h 379846"/>
              <a:gd name="connsiteX1" fmla="*/ 345126 w 475691"/>
              <a:gd name="connsiteY1" fmla="*/ 83091 h 379846"/>
              <a:gd name="connsiteX2" fmla="*/ 309517 w 475691"/>
              <a:gd name="connsiteY2" fmla="*/ 106832 h 379846"/>
              <a:gd name="connsiteX3" fmla="*/ 238300 w 475691"/>
              <a:gd name="connsiteY3" fmla="*/ 154312 h 379846"/>
              <a:gd name="connsiteX4" fmla="*/ 178952 w 475691"/>
              <a:gd name="connsiteY4" fmla="*/ 213663 h 379846"/>
              <a:gd name="connsiteX5" fmla="*/ 155213 w 475691"/>
              <a:gd name="connsiteY5" fmla="*/ 237404 h 379846"/>
              <a:gd name="connsiteX6" fmla="*/ 119604 w 475691"/>
              <a:gd name="connsiteY6" fmla="*/ 261144 h 379846"/>
              <a:gd name="connsiteX7" fmla="*/ 72126 w 475691"/>
              <a:gd name="connsiteY7" fmla="*/ 320495 h 379846"/>
              <a:gd name="connsiteX8" fmla="*/ 36518 w 475691"/>
              <a:gd name="connsiteY8" fmla="*/ 344235 h 379846"/>
              <a:gd name="connsiteX9" fmla="*/ 12778 w 475691"/>
              <a:gd name="connsiteY9" fmla="*/ 320495 h 379846"/>
              <a:gd name="connsiteX10" fmla="*/ 12778 w 475691"/>
              <a:gd name="connsiteY10" fmla="*/ 178053 h 379846"/>
              <a:gd name="connsiteX11" fmla="*/ 24648 w 475691"/>
              <a:gd name="connsiteY11" fmla="*/ 225534 h 379846"/>
              <a:gd name="connsiteX12" fmla="*/ 36518 w 475691"/>
              <a:gd name="connsiteY12" fmla="*/ 308625 h 379846"/>
              <a:gd name="connsiteX13" fmla="*/ 48387 w 475691"/>
              <a:gd name="connsiteY13" fmla="*/ 379846 h 379846"/>
              <a:gd name="connsiteX14" fmla="*/ 167082 w 475691"/>
              <a:gd name="connsiteY14" fmla="*/ 356106 h 379846"/>
              <a:gd name="connsiteX15" fmla="*/ 238300 w 475691"/>
              <a:gd name="connsiteY15" fmla="*/ 344235 h 379846"/>
              <a:gd name="connsiteX16" fmla="*/ 285778 w 475691"/>
              <a:gd name="connsiteY16" fmla="*/ 332365 h 379846"/>
              <a:gd name="connsiteX17" fmla="*/ 309517 w 475691"/>
              <a:gd name="connsiteY17" fmla="*/ 308625 h 37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75691" h="379846">
                <a:moveTo>
                  <a:pt x="475691" y="0"/>
                </a:moveTo>
                <a:cubicBezTo>
                  <a:pt x="391885" y="50287"/>
                  <a:pt x="435530" y="22818"/>
                  <a:pt x="345126" y="83091"/>
                </a:cubicBezTo>
                <a:cubicBezTo>
                  <a:pt x="333256" y="91005"/>
                  <a:pt x="319604" y="96744"/>
                  <a:pt x="309517" y="106832"/>
                </a:cubicBezTo>
                <a:cubicBezTo>
                  <a:pt x="265061" y="151289"/>
                  <a:pt x="289833" y="137133"/>
                  <a:pt x="238300" y="154312"/>
                </a:cubicBezTo>
                <a:lnTo>
                  <a:pt x="178952" y="213663"/>
                </a:lnTo>
                <a:cubicBezTo>
                  <a:pt x="171039" y="221577"/>
                  <a:pt x="164525" y="231196"/>
                  <a:pt x="155213" y="237404"/>
                </a:cubicBezTo>
                <a:cubicBezTo>
                  <a:pt x="143343" y="245317"/>
                  <a:pt x="130743" y="252232"/>
                  <a:pt x="119604" y="261144"/>
                </a:cubicBezTo>
                <a:cubicBezTo>
                  <a:pt x="60879" y="308126"/>
                  <a:pt x="133812" y="258806"/>
                  <a:pt x="72126" y="320495"/>
                </a:cubicBezTo>
                <a:cubicBezTo>
                  <a:pt x="62039" y="330582"/>
                  <a:pt x="48387" y="336322"/>
                  <a:pt x="36518" y="344235"/>
                </a:cubicBezTo>
                <a:cubicBezTo>
                  <a:pt x="28605" y="336322"/>
                  <a:pt x="18536" y="330091"/>
                  <a:pt x="12778" y="320495"/>
                </a:cubicBezTo>
                <a:cubicBezTo>
                  <a:pt x="-13321" y="276996"/>
                  <a:pt x="7832" y="222572"/>
                  <a:pt x="12778" y="178053"/>
                </a:cubicBezTo>
                <a:cubicBezTo>
                  <a:pt x="16735" y="193880"/>
                  <a:pt x="21730" y="209483"/>
                  <a:pt x="24648" y="225534"/>
                </a:cubicBezTo>
                <a:cubicBezTo>
                  <a:pt x="29653" y="253061"/>
                  <a:pt x="32264" y="280972"/>
                  <a:pt x="36518" y="308625"/>
                </a:cubicBezTo>
                <a:cubicBezTo>
                  <a:pt x="40177" y="332413"/>
                  <a:pt x="44431" y="356106"/>
                  <a:pt x="48387" y="379846"/>
                </a:cubicBezTo>
                <a:cubicBezTo>
                  <a:pt x="87952" y="371933"/>
                  <a:pt x="127283" y="362740"/>
                  <a:pt x="167082" y="356106"/>
                </a:cubicBezTo>
                <a:cubicBezTo>
                  <a:pt x="190821" y="352149"/>
                  <a:pt x="214701" y="348955"/>
                  <a:pt x="238300" y="344235"/>
                </a:cubicBezTo>
                <a:cubicBezTo>
                  <a:pt x="254296" y="341036"/>
                  <a:pt x="271187" y="339661"/>
                  <a:pt x="285778" y="332365"/>
                </a:cubicBezTo>
                <a:cubicBezTo>
                  <a:pt x="295787" y="327360"/>
                  <a:pt x="301604" y="316538"/>
                  <a:pt x="309517" y="308625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5" name="Freeform 24"/>
          <p:cNvSpPr/>
          <p:nvPr/>
        </p:nvSpPr>
        <p:spPr>
          <a:xfrm flipH="1">
            <a:off x="7051951" y="5355763"/>
            <a:ext cx="475691" cy="379846"/>
          </a:xfrm>
          <a:custGeom>
            <a:avLst/>
            <a:gdLst>
              <a:gd name="connsiteX0" fmla="*/ 475691 w 475691"/>
              <a:gd name="connsiteY0" fmla="*/ 0 h 379846"/>
              <a:gd name="connsiteX1" fmla="*/ 345126 w 475691"/>
              <a:gd name="connsiteY1" fmla="*/ 83091 h 379846"/>
              <a:gd name="connsiteX2" fmla="*/ 309517 w 475691"/>
              <a:gd name="connsiteY2" fmla="*/ 106832 h 379846"/>
              <a:gd name="connsiteX3" fmla="*/ 238300 w 475691"/>
              <a:gd name="connsiteY3" fmla="*/ 154312 h 379846"/>
              <a:gd name="connsiteX4" fmla="*/ 178952 w 475691"/>
              <a:gd name="connsiteY4" fmla="*/ 213663 h 379846"/>
              <a:gd name="connsiteX5" fmla="*/ 155213 w 475691"/>
              <a:gd name="connsiteY5" fmla="*/ 237404 h 379846"/>
              <a:gd name="connsiteX6" fmla="*/ 119604 w 475691"/>
              <a:gd name="connsiteY6" fmla="*/ 261144 h 379846"/>
              <a:gd name="connsiteX7" fmla="*/ 72126 w 475691"/>
              <a:gd name="connsiteY7" fmla="*/ 320495 h 379846"/>
              <a:gd name="connsiteX8" fmla="*/ 36518 w 475691"/>
              <a:gd name="connsiteY8" fmla="*/ 344235 h 379846"/>
              <a:gd name="connsiteX9" fmla="*/ 12778 w 475691"/>
              <a:gd name="connsiteY9" fmla="*/ 320495 h 379846"/>
              <a:gd name="connsiteX10" fmla="*/ 12778 w 475691"/>
              <a:gd name="connsiteY10" fmla="*/ 178053 h 379846"/>
              <a:gd name="connsiteX11" fmla="*/ 24648 w 475691"/>
              <a:gd name="connsiteY11" fmla="*/ 225534 h 379846"/>
              <a:gd name="connsiteX12" fmla="*/ 36518 w 475691"/>
              <a:gd name="connsiteY12" fmla="*/ 308625 h 379846"/>
              <a:gd name="connsiteX13" fmla="*/ 48387 w 475691"/>
              <a:gd name="connsiteY13" fmla="*/ 379846 h 379846"/>
              <a:gd name="connsiteX14" fmla="*/ 167082 w 475691"/>
              <a:gd name="connsiteY14" fmla="*/ 356106 h 379846"/>
              <a:gd name="connsiteX15" fmla="*/ 238300 w 475691"/>
              <a:gd name="connsiteY15" fmla="*/ 344235 h 379846"/>
              <a:gd name="connsiteX16" fmla="*/ 285778 w 475691"/>
              <a:gd name="connsiteY16" fmla="*/ 332365 h 379846"/>
              <a:gd name="connsiteX17" fmla="*/ 309517 w 475691"/>
              <a:gd name="connsiteY17" fmla="*/ 308625 h 37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75691" h="379846">
                <a:moveTo>
                  <a:pt x="475691" y="0"/>
                </a:moveTo>
                <a:cubicBezTo>
                  <a:pt x="391885" y="50287"/>
                  <a:pt x="435530" y="22818"/>
                  <a:pt x="345126" y="83091"/>
                </a:cubicBezTo>
                <a:cubicBezTo>
                  <a:pt x="333256" y="91005"/>
                  <a:pt x="319604" y="96744"/>
                  <a:pt x="309517" y="106832"/>
                </a:cubicBezTo>
                <a:cubicBezTo>
                  <a:pt x="265061" y="151289"/>
                  <a:pt x="289833" y="137133"/>
                  <a:pt x="238300" y="154312"/>
                </a:cubicBezTo>
                <a:lnTo>
                  <a:pt x="178952" y="213663"/>
                </a:lnTo>
                <a:cubicBezTo>
                  <a:pt x="171039" y="221577"/>
                  <a:pt x="164525" y="231196"/>
                  <a:pt x="155213" y="237404"/>
                </a:cubicBezTo>
                <a:cubicBezTo>
                  <a:pt x="143343" y="245317"/>
                  <a:pt x="130743" y="252232"/>
                  <a:pt x="119604" y="261144"/>
                </a:cubicBezTo>
                <a:cubicBezTo>
                  <a:pt x="60879" y="308126"/>
                  <a:pt x="133812" y="258806"/>
                  <a:pt x="72126" y="320495"/>
                </a:cubicBezTo>
                <a:cubicBezTo>
                  <a:pt x="62039" y="330582"/>
                  <a:pt x="48387" y="336322"/>
                  <a:pt x="36518" y="344235"/>
                </a:cubicBezTo>
                <a:cubicBezTo>
                  <a:pt x="28605" y="336322"/>
                  <a:pt x="18536" y="330091"/>
                  <a:pt x="12778" y="320495"/>
                </a:cubicBezTo>
                <a:cubicBezTo>
                  <a:pt x="-13321" y="276996"/>
                  <a:pt x="7832" y="222572"/>
                  <a:pt x="12778" y="178053"/>
                </a:cubicBezTo>
                <a:cubicBezTo>
                  <a:pt x="16735" y="193880"/>
                  <a:pt x="21730" y="209483"/>
                  <a:pt x="24648" y="225534"/>
                </a:cubicBezTo>
                <a:cubicBezTo>
                  <a:pt x="29653" y="253061"/>
                  <a:pt x="32264" y="280972"/>
                  <a:pt x="36518" y="308625"/>
                </a:cubicBezTo>
                <a:cubicBezTo>
                  <a:pt x="40177" y="332413"/>
                  <a:pt x="44431" y="356106"/>
                  <a:pt x="48387" y="379846"/>
                </a:cubicBezTo>
                <a:cubicBezTo>
                  <a:pt x="87952" y="371933"/>
                  <a:pt x="127283" y="362740"/>
                  <a:pt x="167082" y="356106"/>
                </a:cubicBezTo>
                <a:cubicBezTo>
                  <a:pt x="190821" y="352149"/>
                  <a:pt x="214701" y="348955"/>
                  <a:pt x="238300" y="344235"/>
                </a:cubicBezTo>
                <a:cubicBezTo>
                  <a:pt x="254296" y="341036"/>
                  <a:pt x="271187" y="339661"/>
                  <a:pt x="285778" y="332365"/>
                </a:cubicBezTo>
                <a:cubicBezTo>
                  <a:pt x="295787" y="327360"/>
                  <a:pt x="301604" y="316538"/>
                  <a:pt x="309517" y="308625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4307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4"/>
          <p:cNvSpPr>
            <a:spLocks noChangeAspect="1" noChangeArrowheads="1"/>
          </p:cNvSpPr>
          <p:nvPr/>
        </p:nvSpPr>
        <p:spPr bwMode="auto">
          <a:xfrm>
            <a:off x="5562063" y="4977698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99</a:t>
            </a:r>
          </a:p>
        </p:txBody>
      </p:sp>
      <p:sp>
        <p:nvSpPr>
          <p:cNvPr id="3" name="Oval 5"/>
          <p:cNvSpPr>
            <a:spLocks noChangeAspect="1" noChangeArrowheads="1"/>
          </p:cNvSpPr>
          <p:nvPr/>
        </p:nvSpPr>
        <p:spPr bwMode="auto">
          <a:xfrm>
            <a:off x="4155538" y="4977698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60</a:t>
            </a:r>
          </a:p>
        </p:txBody>
      </p:sp>
      <p:sp>
        <p:nvSpPr>
          <p:cNvPr id="4" name="Oval 6"/>
          <p:cNvSpPr>
            <a:spLocks noChangeAspect="1" noChangeArrowheads="1"/>
          </p:cNvSpPr>
          <p:nvPr/>
        </p:nvSpPr>
        <p:spPr bwMode="auto">
          <a:xfrm>
            <a:off x="2941100" y="4977698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40</a:t>
            </a:r>
          </a:p>
        </p:txBody>
      </p:sp>
      <p:sp>
        <p:nvSpPr>
          <p:cNvPr id="5" name="Oval 7"/>
          <p:cNvSpPr>
            <a:spLocks noChangeAspect="1" noChangeArrowheads="1"/>
          </p:cNvSpPr>
          <p:nvPr/>
        </p:nvSpPr>
        <p:spPr bwMode="auto">
          <a:xfrm>
            <a:off x="5227100" y="4222048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80</a:t>
            </a:r>
          </a:p>
        </p:txBody>
      </p:sp>
      <p:sp>
        <p:nvSpPr>
          <p:cNvPr id="6" name="Oval 8"/>
          <p:cNvSpPr>
            <a:spLocks noChangeAspect="1" noChangeArrowheads="1"/>
          </p:cNvSpPr>
          <p:nvPr/>
        </p:nvSpPr>
        <p:spPr bwMode="auto">
          <a:xfrm>
            <a:off x="3626900" y="4222048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  <p:sp>
        <p:nvSpPr>
          <p:cNvPr id="7" name="Oval 9"/>
          <p:cNvSpPr>
            <a:spLocks noChangeAspect="1" noChangeArrowheads="1"/>
          </p:cNvSpPr>
          <p:nvPr/>
        </p:nvSpPr>
        <p:spPr bwMode="auto">
          <a:xfrm>
            <a:off x="4376200" y="3466398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b="1" dirty="0">
                <a:solidFill>
                  <a:schemeClr val="accent2"/>
                </a:solidFill>
                <a:latin typeface="Calibri" charset="0"/>
                <a:ea typeface="MS PGothic" charset="0"/>
                <a:cs typeface="MS PGothic" charset="0"/>
              </a:rPr>
              <a:t>10</a:t>
            </a:r>
          </a:p>
        </p:txBody>
      </p:sp>
      <p:cxnSp>
        <p:nvCxnSpPr>
          <p:cNvPr id="8" name="AutoShape 10"/>
          <p:cNvCxnSpPr>
            <a:cxnSpLocks noChangeShapeType="1"/>
            <a:stCxn id="7" idx="3"/>
            <a:endCxn id="6" idx="0"/>
          </p:cNvCxnSpPr>
          <p:nvPr/>
        </p:nvCxnSpPr>
        <p:spPr bwMode="auto">
          <a:xfrm flipH="1">
            <a:off x="3857088" y="3896611"/>
            <a:ext cx="585787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AutoShape 11"/>
          <p:cNvCxnSpPr>
            <a:cxnSpLocks noChangeShapeType="1"/>
            <a:stCxn id="7" idx="5"/>
            <a:endCxn id="5" idx="0"/>
          </p:cNvCxnSpPr>
          <p:nvPr/>
        </p:nvCxnSpPr>
        <p:spPr bwMode="auto">
          <a:xfrm>
            <a:off x="4769900" y="3896611"/>
            <a:ext cx="688975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AutoShape 12"/>
          <p:cNvCxnSpPr>
            <a:cxnSpLocks noChangeShapeType="1"/>
            <a:stCxn id="5" idx="5"/>
            <a:endCxn id="2" idx="0"/>
          </p:cNvCxnSpPr>
          <p:nvPr/>
        </p:nvCxnSpPr>
        <p:spPr bwMode="auto">
          <a:xfrm>
            <a:off x="5620800" y="4652261"/>
            <a:ext cx="1730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AutoShape 13"/>
          <p:cNvCxnSpPr>
            <a:cxnSpLocks noChangeShapeType="1"/>
            <a:stCxn id="6" idx="3"/>
            <a:endCxn id="4" idx="0"/>
          </p:cNvCxnSpPr>
          <p:nvPr/>
        </p:nvCxnSpPr>
        <p:spPr bwMode="auto">
          <a:xfrm flipH="1">
            <a:off x="3172875" y="4652261"/>
            <a:ext cx="520700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AutoShape 14"/>
          <p:cNvCxnSpPr>
            <a:cxnSpLocks noChangeShapeType="1"/>
            <a:stCxn id="6" idx="5"/>
            <a:endCxn id="3" idx="0"/>
          </p:cNvCxnSpPr>
          <p:nvPr/>
        </p:nvCxnSpPr>
        <p:spPr bwMode="auto">
          <a:xfrm>
            <a:off x="4020600" y="4652261"/>
            <a:ext cx="366713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Oval 15"/>
          <p:cNvSpPr>
            <a:spLocks noChangeAspect="1" noChangeArrowheads="1"/>
          </p:cNvSpPr>
          <p:nvPr/>
        </p:nvSpPr>
        <p:spPr bwMode="auto">
          <a:xfrm>
            <a:off x="2595025" y="5734936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50</a:t>
            </a:r>
          </a:p>
        </p:txBody>
      </p:sp>
      <p:cxnSp>
        <p:nvCxnSpPr>
          <p:cNvPr id="14" name="AutoShape 16"/>
          <p:cNvCxnSpPr>
            <a:cxnSpLocks noChangeShapeType="1"/>
            <a:stCxn id="4" idx="3"/>
            <a:endCxn id="13" idx="0"/>
          </p:cNvCxnSpPr>
          <p:nvPr/>
        </p:nvCxnSpPr>
        <p:spPr bwMode="auto">
          <a:xfrm flipH="1">
            <a:off x="2809338" y="5407911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Oval 17"/>
          <p:cNvSpPr>
            <a:spLocks noChangeAspect="1" noChangeArrowheads="1"/>
          </p:cNvSpPr>
          <p:nvPr/>
        </p:nvSpPr>
        <p:spPr bwMode="auto">
          <a:xfrm>
            <a:off x="3320513" y="5734936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76</a:t>
            </a:r>
          </a:p>
        </p:txBody>
      </p:sp>
      <p:cxnSp>
        <p:nvCxnSpPr>
          <p:cNvPr id="16" name="AutoShape 18"/>
          <p:cNvCxnSpPr>
            <a:cxnSpLocks noChangeShapeType="1"/>
            <a:stCxn id="4" idx="5"/>
            <a:endCxn id="15" idx="0"/>
          </p:cNvCxnSpPr>
          <p:nvPr/>
        </p:nvCxnSpPr>
        <p:spPr bwMode="auto">
          <a:xfrm>
            <a:off x="3334800" y="5407911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Oval 19"/>
          <p:cNvSpPr>
            <a:spLocks noChangeAspect="1" noChangeArrowheads="1"/>
          </p:cNvSpPr>
          <p:nvPr/>
        </p:nvSpPr>
        <p:spPr bwMode="auto">
          <a:xfrm>
            <a:off x="4903250" y="4977698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85</a:t>
            </a:r>
          </a:p>
        </p:txBody>
      </p:sp>
      <p:cxnSp>
        <p:nvCxnSpPr>
          <p:cNvPr id="18" name="AutoShape 20"/>
          <p:cNvCxnSpPr>
            <a:cxnSpLocks noChangeShapeType="1"/>
            <a:stCxn id="5" idx="3"/>
            <a:endCxn id="17" idx="0"/>
          </p:cNvCxnSpPr>
          <p:nvPr/>
        </p:nvCxnSpPr>
        <p:spPr bwMode="auto">
          <a:xfrm flipH="1">
            <a:off x="5135025" y="4652261"/>
            <a:ext cx="1603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Oval 21"/>
          <p:cNvSpPr>
            <a:spLocks noChangeAspect="1" noChangeArrowheads="1"/>
          </p:cNvSpPr>
          <p:nvPr/>
        </p:nvSpPr>
        <p:spPr bwMode="auto">
          <a:xfrm>
            <a:off x="3914238" y="5734936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65</a:t>
            </a:r>
          </a:p>
        </p:txBody>
      </p:sp>
      <p:cxnSp>
        <p:nvCxnSpPr>
          <p:cNvPr id="20" name="AutoShape 22"/>
          <p:cNvCxnSpPr>
            <a:cxnSpLocks noChangeShapeType="1"/>
            <a:stCxn id="3" idx="3"/>
            <a:endCxn id="19" idx="0"/>
          </p:cNvCxnSpPr>
          <p:nvPr/>
        </p:nvCxnSpPr>
        <p:spPr bwMode="auto">
          <a:xfrm flipH="1">
            <a:off x="4128550" y="5407911"/>
            <a:ext cx="95250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TextBox 20"/>
          <p:cNvSpPr txBox="1"/>
          <p:nvPr/>
        </p:nvSpPr>
        <p:spPr>
          <a:xfrm>
            <a:off x="4147570" y="1374209"/>
            <a:ext cx="8891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>
                <a:latin typeface="Calibri"/>
                <a:cs typeface="Calibri"/>
              </a:rPr>
              <a:t>Tree</a:t>
            </a:r>
            <a:endParaRPr kumimoji="1" lang="zh-CN" altLang="en-US" sz="3000" dirty="0">
              <a:latin typeface="Calibri"/>
              <a:cs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03868" y="1981124"/>
            <a:ext cx="6954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000" b="1" dirty="0" smtClean="0">
                <a:latin typeface="Calibri"/>
                <a:cs typeface="Calibri"/>
              </a:rPr>
              <a:t>Heap Ordered</a:t>
            </a:r>
            <a:r>
              <a:rPr kumimoji="1" lang="en-US" altLang="zh-CN" sz="2000" dirty="0" smtClean="0">
                <a:latin typeface="Calibri"/>
                <a:cs typeface="Calibri"/>
              </a:rPr>
              <a:t>: Every </a:t>
            </a:r>
            <a:r>
              <a:rPr kumimoji="1" lang="en-US" altLang="zh-CN" sz="2000" dirty="0" smtClean="0">
                <a:latin typeface="Calibri"/>
                <a:cs typeface="Calibri"/>
              </a:rPr>
              <a:t>branch takes you to a </a:t>
            </a:r>
            <a:r>
              <a:rPr kumimoji="1" lang="en-US" altLang="zh-CN" sz="2000" dirty="0" smtClean="0">
                <a:latin typeface="Calibri"/>
                <a:cs typeface="Calibri"/>
              </a:rPr>
              <a:t>“greater” node.</a:t>
            </a:r>
          </a:p>
          <a:p>
            <a:pPr algn="l"/>
            <a:r>
              <a:rPr kumimoji="1" lang="en-US" altLang="zh-CN" sz="2000" b="1" dirty="0" smtClean="0">
                <a:latin typeface="Calibri"/>
                <a:cs typeface="Calibri"/>
              </a:rPr>
              <a:t>Binary</a:t>
            </a:r>
            <a:r>
              <a:rPr kumimoji="1" lang="en-US" altLang="zh-CN" sz="2000" dirty="0" smtClean="0">
                <a:latin typeface="Calibri"/>
                <a:cs typeface="Calibri"/>
              </a:rPr>
              <a:t>: Every node has at most two children.</a:t>
            </a:r>
          </a:p>
          <a:p>
            <a:pPr algn="l"/>
            <a:r>
              <a:rPr kumimoji="1" lang="en-US" altLang="zh-CN" sz="2000" b="1" dirty="0" smtClean="0">
                <a:latin typeface="Calibri"/>
                <a:cs typeface="Calibri"/>
              </a:rPr>
              <a:t>Complete</a:t>
            </a:r>
            <a:r>
              <a:rPr kumimoji="1" lang="en-US" altLang="zh-CN" sz="2000" dirty="0" smtClean="0">
                <a:latin typeface="Calibri"/>
                <a:cs typeface="Calibri"/>
              </a:rPr>
              <a:t>: There are no “gaps” in the tree.</a:t>
            </a:r>
            <a:endParaRPr kumimoji="1" lang="zh-CN" altLang="en-US" sz="2000" dirty="0">
              <a:latin typeface="Calibri"/>
              <a:cs typeface="Calibri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854606" y="1139538"/>
            <a:ext cx="7691465" cy="2124763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457200" y="0"/>
            <a:ext cx="82296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altLang="zh-CN" sz="4600" b="0" dirty="0" smtClean="0">
                <a:solidFill>
                  <a:srgbClr val="000000"/>
                </a:solidFill>
                <a:latin typeface="Calibri"/>
                <a:cs typeface="Calibri"/>
              </a:rPr>
              <a:t>Priority Heaps</a:t>
            </a:r>
            <a:endParaRPr lang="en-US" altLang="zh-CN" sz="4600" b="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58868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4"/>
          <p:cNvSpPr>
            <a:spLocks noChangeAspect="1" noChangeArrowheads="1"/>
          </p:cNvSpPr>
          <p:nvPr/>
        </p:nvSpPr>
        <p:spPr bwMode="auto">
          <a:xfrm>
            <a:off x="5562063" y="4977698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99</a:t>
            </a:r>
          </a:p>
        </p:txBody>
      </p:sp>
      <p:sp>
        <p:nvSpPr>
          <p:cNvPr id="3" name="Oval 5"/>
          <p:cNvSpPr>
            <a:spLocks noChangeAspect="1" noChangeArrowheads="1"/>
          </p:cNvSpPr>
          <p:nvPr/>
        </p:nvSpPr>
        <p:spPr bwMode="auto">
          <a:xfrm>
            <a:off x="4155538" y="4977698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60</a:t>
            </a:r>
          </a:p>
        </p:txBody>
      </p:sp>
      <p:sp>
        <p:nvSpPr>
          <p:cNvPr id="4" name="Oval 6"/>
          <p:cNvSpPr>
            <a:spLocks noChangeAspect="1" noChangeArrowheads="1"/>
          </p:cNvSpPr>
          <p:nvPr/>
        </p:nvSpPr>
        <p:spPr bwMode="auto">
          <a:xfrm>
            <a:off x="2941100" y="4977698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40</a:t>
            </a:r>
          </a:p>
        </p:txBody>
      </p:sp>
      <p:sp>
        <p:nvSpPr>
          <p:cNvPr id="5" name="Oval 7"/>
          <p:cNvSpPr>
            <a:spLocks noChangeAspect="1" noChangeArrowheads="1"/>
          </p:cNvSpPr>
          <p:nvPr/>
        </p:nvSpPr>
        <p:spPr bwMode="auto">
          <a:xfrm>
            <a:off x="5227100" y="4222048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80</a:t>
            </a:r>
          </a:p>
        </p:txBody>
      </p:sp>
      <p:sp>
        <p:nvSpPr>
          <p:cNvPr id="6" name="Oval 8"/>
          <p:cNvSpPr>
            <a:spLocks noChangeAspect="1" noChangeArrowheads="1"/>
          </p:cNvSpPr>
          <p:nvPr/>
        </p:nvSpPr>
        <p:spPr bwMode="auto">
          <a:xfrm>
            <a:off x="3626900" y="4222048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  <p:sp>
        <p:nvSpPr>
          <p:cNvPr id="7" name="Oval 9"/>
          <p:cNvSpPr>
            <a:spLocks noChangeAspect="1" noChangeArrowheads="1"/>
          </p:cNvSpPr>
          <p:nvPr/>
        </p:nvSpPr>
        <p:spPr bwMode="auto">
          <a:xfrm>
            <a:off x="4376200" y="3466398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b="1" dirty="0">
                <a:solidFill>
                  <a:schemeClr val="accent2"/>
                </a:solidFill>
                <a:latin typeface="Calibri" charset="0"/>
                <a:ea typeface="MS PGothic" charset="0"/>
                <a:cs typeface="MS PGothic" charset="0"/>
              </a:rPr>
              <a:t>10</a:t>
            </a:r>
          </a:p>
        </p:txBody>
      </p:sp>
      <p:cxnSp>
        <p:nvCxnSpPr>
          <p:cNvPr id="8" name="AutoShape 10"/>
          <p:cNvCxnSpPr>
            <a:cxnSpLocks noChangeShapeType="1"/>
            <a:stCxn id="7" idx="3"/>
            <a:endCxn id="6" idx="0"/>
          </p:cNvCxnSpPr>
          <p:nvPr/>
        </p:nvCxnSpPr>
        <p:spPr bwMode="auto">
          <a:xfrm flipH="1">
            <a:off x="3857088" y="3896611"/>
            <a:ext cx="585787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AutoShape 11"/>
          <p:cNvCxnSpPr>
            <a:cxnSpLocks noChangeShapeType="1"/>
            <a:stCxn id="7" idx="5"/>
            <a:endCxn id="5" idx="0"/>
          </p:cNvCxnSpPr>
          <p:nvPr/>
        </p:nvCxnSpPr>
        <p:spPr bwMode="auto">
          <a:xfrm>
            <a:off x="4769900" y="3896611"/>
            <a:ext cx="688975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AutoShape 12"/>
          <p:cNvCxnSpPr>
            <a:cxnSpLocks noChangeShapeType="1"/>
            <a:stCxn id="5" idx="5"/>
            <a:endCxn id="2" idx="0"/>
          </p:cNvCxnSpPr>
          <p:nvPr/>
        </p:nvCxnSpPr>
        <p:spPr bwMode="auto">
          <a:xfrm>
            <a:off x="5620800" y="4652261"/>
            <a:ext cx="1730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AutoShape 13"/>
          <p:cNvCxnSpPr>
            <a:cxnSpLocks noChangeShapeType="1"/>
            <a:stCxn id="6" idx="3"/>
            <a:endCxn id="4" idx="0"/>
          </p:cNvCxnSpPr>
          <p:nvPr/>
        </p:nvCxnSpPr>
        <p:spPr bwMode="auto">
          <a:xfrm flipH="1">
            <a:off x="3172875" y="4652261"/>
            <a:ext cx="520700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AutoShape 14"/>
          <p:cNvCxnSpPr>
            <a:cxnSpLocks noChangeShapeType="1"/>
            <a:stCxn id="6" idx="5"/>
            <a:endCxn id="3" idx="0"/>
          </p:cNvCxnSpPr>
          <p:nvPr/>
        </p:nvCxnSpPr>
        <p:spPr bwMode="auto">
          <a:xfrm>
            <a:off x="4020600" y="4652261"/>
            <a:ext cx="366713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Oval 15"/>
          <p:cNvSpPr>
            <a:spLocks noChangeAspect="1" noChangeArrowheads="1"/>
          </p:cNvSpPr>
          <p:nvPr/>
        </p:nvSpPr>
        <p:spPr bwMode="auto">
          <a:xfrm>
            <a:off x="2595025" y="5734936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50</a:t>
            </a:r>
          </a:p>
        </p:txBody>
      </p:sp>
      <p:cxnSp>
        <p:nvCxnSpPr>
          <p:cNvPr id="14" name="AutoShape 16"/>
          <p:cNvCxnSpPr>
            <a:cxnSpLocks noChangeShapeType="1"/>
            <a:stCxn id="4" idx="3"/>
            <a:endCxn id="13" idx="0"/>
          </p:cNvCxnSpPr>
          <p:nvPr/>
        </p:nvCxnSpPr>
        <p:spPr bwMode="auto">
          <a:xfrm flipH="1">
            <a:off x="2809338" y="5407911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Oval 17"/>
          <p:cNvSpPr>
            <a:spLocks noChangeAspect="1" noChangeArrowheads="1"/>
          </p:cNvSpPr>
          <p:nvPr/>
        </p:nvSpPr>
        <p:spPr bwMode="auto">
          <a:xfrm>
            <a:off x="3320513" y="5734936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76</a:t>
            </a:r>
          </a:p>
        </p:txBody>
      </p:sp>
      <p:cxnSp>
        <p:nvCxnSpPr>
          <p:cNvPr id="16" name="AutoShape 18"/>
          <p:cNvCxnSpPr>
            <a:cxnSpLocks noChangeShapeType="1"/>
            <a:stCxn id="4" idx="5"/>
            <a:endCxn id="15" idx="0"/>
          </p:cNvCxnSpPr>
          <p:nvPr/>
        </p:nvCxnSpPr>
        <p:spPr bwMode="auto">
          <a:xfrm>
            <a:off x="3334800" y="5407911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Oval 19"/>
          <p:cNvSpPr>
            <a:spLocks noChangeAspect="1" noChangeArrowheads="1"/>
          </p:cNvSpPr>
          <p:nvPr/>
        </p:nvSpPr>
        <p:spPr bwMode="auto">
          <a:xfrm>
            <a:off x="4903250" y="4977698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85</a:t>
            </a:r>
          </a:p>
        </p:txBody>
      </p:sp>
      <p:cxnSp>
        <p:nvCxnSpPr>
          <p:cNvPr id="18" name="AutoShape 20"/>
          <p:cNvCxnSpPr>
            <a:cxnSpLocks noChangeShapeType="1"/>
            <a:stCxn id="5" idx="3"/>
            <a:endCxn id="17" idx="0"/>
          </p:cNvCxnSpPr>
          <p:nvPr/>
        </p:nvCxnSpPr>
        <p:spPr bwMode="auto">
          <a:xfrm flipH="1">
            <a:off x="5135025" y="4652261"/>
            <a:ext cx="1603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Oval 21"/>
          <p:cNvSpPr>
            <a:spLocks noChangeAspect="1" noChangeArrowheads="1"/>
          </p:cNvSpPr>
          <p:nvPr/>
        </p:nvSpPr>
        <p:spPr bwMode="auto">
          <a:xfrm>
            <a:off x="3914238" y="5734936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65</a:t>
            </a:r>
          </a:p>
        </p:txBody>
      </p:sp>
      <p:cxnSp>
        <p:nvCxnSpPr>
          <p:cNvPr id="20" name="AutoShape 22"/>
          <p:cNvCxnSpPr>
            <a:cxnSpLocks noChangeShapeType="1"/>
            <a:stCxn id="3" idx="3"/>
            <a:endCxn id="19" idx="0"/>
          </p:cNvCxnSpPr>
          <p:nvPr/>
        </p:nvCxnSpPr>
        <p:spPr bwMode="auto">
          <a:xfrm flipH="1">
            <a:off x="4128550" y="5407911"/>
            <a:ext cx="95250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457200" y="0"/>
            <a:ext cx="82296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altLang="zh-CN" sz="4600" b="0" dirty="0" smtClean="0">
                <a:solidFill>
                  <a:srgbClr val="000000"/>
                </a:solidFill>
                <a:latin typeface="Calibri"/>
                <a:cs typeface="Calibri"/>
              </a:rPr>
              <a:t>Priority Heaps</a:t>
            </a:r>
            <a:endParaRPr lang="en-US" altLang="zh-CN" sz="4600" b="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5" name="Rounded Rectangular Callout 24"/>
          <p:cNvSpPr/>
          <p:nvPr/>
        </p:nvSpPr>
        <p:spPr>
          <a:xfrm>
            <a:off x="2290822" y="3383003"/>
            <a:ext cx="1602388" cy="676601"/>
          </a:xfrm>
          <a:prstGeom prst="wedgeRoundRectCallout">
            <a:avLst>
              <a:gd name="adj1" fmla="val 59167"/>
              <a:gd name="adj2" fmla="val -26974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chemeClr val="accent5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Priority 10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/>
              <a:t>Value = “a”</a:t>
            </a:r>
          </a:p>
        </p:txBody>
      </p:sp>
      <p:sp>
        <p:nvSpPr>
          <p:cNvPr id="26" name="Rounded Rectangular Callout 25"/>
          <p:cNvSpPr/>
          <p:nvPr/>
        </p:nvSpPr>
        <p:spPr>
          <a:xfrm>
            <a:off x="6241476" y="4045821"/>
            <a:ext cx="1602388" cy="676601"/>
          </a:xfrm>
          <a:prstGeom prst="wedgeRoundRectCallout">
            <a:avLst>
              <a:gd name="adj1" fmla="val -67500"/>
              <a:gd name="adj2" fmla="val 1096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chemeClr val="accent5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Priority 80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/>
              <a:t>Value = “c”</a:t>
            </a:r>
          </a:p>
        </p:txBody>
      </p:sp>
      <p:sp>
        <p:nvSpPr>
          <p:cNvPr id="27" name="Rounded Rectangular Callout 26"/>
          <p:cNvSpPr/>
          <p:nvPr/>
        </p:nvSpPr>
        <p:spPr>
          <a:xfrm>
            <a:off x="779582" y="4661159"/>
            <a:ext cx="1602388" cy="676601"/>
          </a:xfrm>
          <a:prstGeom prst="wedgeRoundRectCallout">
            <a:avLst>
              <a:gd name="adj1" fmla="val 74722"/>
              <a:gd name="adj2" fmla="val 23903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chemeClr val="accent5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Priority 40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/>
              <a:t>Value = “p”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147570" y="1374209"/>
            <a:ext cx="8891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>
                <a:latin typeface="Calibri"/>
                <a:cs typeface="Calibri"/>
              </a:rPr>
              <a:t>Tree</a:t>
            </a:r>
            <a:endParaRPr kumimoji="1" lang="zh-CN" altLang="en-US" sz="3000" dirty="0">
              <a:latin typeface="Calibri"/>
              <a:cs typeface="Calibr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03868" y="1981124"/>
            <a:ext cx="6954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000" b="1" dirty="0" smtClean="0">
                <a:latin typeface="Calibri"/>
                <a:cs typeface="Calibri"/>
              </a:rPr>
              <a:t>Heap Ordered</a:t>
            </a:r>
            <a:r>
              <a:rPr kumimoji="1" lang="en-US" altLang="zh-CN" sz="2000" dirty="0" smtClean="0">
                <a:latin typeface="Calibri"/>
                <a:cs typeface="Calibri"/>
              </a:rPr>
              <a:t>: Every </a:t>
            </a:r>
            <a:r>
              <a:rPr kumimoji="1" lang="en-US" altLang="zh-CN" sz="2000" dirty="0" smtClean="0">
                <a:latin typeface="Calibri"/>
                <a:cs typeface="Calibri"/>
              </a:rPr>
              <a:t>branch takes you to a </a:t>
            </a:r>
            <a:r>
              <a:rPr kumimoji="1" lang="en-US" altLang="zh-CN" sz="2000" dirty="0" smtClean="0">
                <a:latin typeface="Calibri"/>
                <a:cs typeface="Calibri"/>
              </a:rPr>
              <a:t>“greater” node.</a:t>
            </a:r>
          </a:p>
          <a:p>
            <a:pPr algn="l"/>
            <a:r>
              <a:rPr kumimoji="1" lang="en-US" altLang="zh-CN" sz="2000" b="1" dirty="0" smtClean="0">
                <a:latin typeface="Calibri"/>
                <a:cs typeface="Calibri"/>
              </a:rPr>
              <a:t>Binary</a:t>
            </a:r>
            <a:r>
              <a:rPr kumimoji="1" lang="en-US" altLang="zh-CN" sz="2000" dirty="0" smtClean="0">
                <a:latin typeface="Calibri"/>
                <a:cs typeface="Calibri"/>
              </a:rPr>
              <a:t>: Every node has at most two children.</a:t>
            </a:r>
          </a:p>
          <a:p>
            <a:pPr algn="l"/>
            <a:r>
              <a:rPr kumimoji="1" lang="en-US" altLang="zh-CN" sz="2000" b="1" dirty="0" smtClean="0">
                <a:latin typeface="Calibri"/>
                <a:cs typeface="Calibri"/>
              </a:rPr>
              <a:t>Complete</a:t>
            </a:r>
            <a:r>
              <a:rPr kumimoji="1" lang="en-US" altLang="zh-CN" sz="2000" dirty="0" smtClean="0">
                <a:latin typeface="Calibri"/>
                <a:cs typeface="Calibri"/>
              </a:rPr>
              <a:t>: There are no “gaps” in the tree.</a:t>
            </a:r>
            <a:endParaRPr kumimoji="1" lang="zh-CN" altLang="en-US" sz="2000" dirty="0">
              <a:latin typeface="Calibri"/>
              <a:cs typeface="Calibri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854606" y="1139538"/>
            <a:ext cx="7691465" cy="2124763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8761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4"/>
          <p:cNvSpPr>
            <a:spLocks noChangeAspect="1" noChangeArrowheads="1"/>
          </p:cNvSpPr>
          <p:nvPr/>
        </p:nvSpPr>
        <p:spPr bwMode="auto">
          <a:xfrm>
            <a:off x="5562063" y="4977698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99</a:t>
            </a:r>
          </a:p>
        </p:txBody>
      </p:sp>
      <p:sp>
        <p:nvSpPr>
          <p:cNvPr id="3" name="Oval 5"/>
          <p:cNvSpPr>
            <a:spLocks noChangeAspect="1" noChangeArrowheads="1"/>
          </p:cNvSpPr>
          <p:nvPr/>
        </p:nvSpPr>
        <p:spPr bwMode="auto">
          <a:xfrm>
            <a:off x="4155538" y="4977698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60</a:t>
            </a:r>
          </a:p>
        </p:txBody>
      </p:sp>
      <p:sp>
        <p:nvSpPr>
          <p:cNvPr id="4" name="Oval 6"/>
          <p:cNvSpPr>
            <a:spLocks noChangeAspect="1" noChangeArrowheads="1"/>
          </p:cNvSpPr>
          <p:nvPr/>
        </p:nvSpPr>
        <p:spPr bwMode="auto">
          <a:xfrm>
            <a:off x="2941100" y="4977698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40</a:t>
            </a:r>
          </a:p>
        </p:txBody>
      </p:sp>
      <p:sp>
        <p:nvSpPr>
          <p:cNvPr id="5" name="Oval 7"/>
          <p:cNvSpPr>
            <a:spLocks noChangeAspect="1" noChangeArrowheads="1"/>
          </p:cNvSpPr>
          <p:nvPr/>
        </p:nvSpPr>
        <p:spPr bwMode="auto">
          <a:xfrm>
            <a:off x="5227100" y="4222048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80</a:t>
            </a:r>
          </a:p>
        </p:txBody>
      </p:sp>
      <p:sp>
        <p:nvSpPr>
          <p:cNvPr id="6" name="Oval 8"/>
          <p:cNvSpPr>
            <a:spLocks noChangeAspect="1" noChangeArrowheads="1"/>
          </p:cNvSpPr>
          <p:nvPr/>
        </p:nvSpPr>
        <p:spPr bwMode="auto">
          <a:xfrm>
            <a:off x="3626900" y="4222048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  <p:sp>
        <p:nvSpPr>
          <p:cNvPr id="7" name="Oval 9"/>
          <p:cNvSpPr>
            <a:spLocks noChangeAspect="1" noChangeArrowheads="1"/>
          </p:cNvSpPr>
          <p:nvPr/>
        </p:nvSpPr>
        <p:spPr bwMode="auto">
          <a:xfrm>
            <a:off x="4376200" y="3466398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b="1" dirty="0">
                <a:solidFill>
                  <a:schemeClr val="accent2"/>
                </a:solidFill>
                <a:latin typeface="Calibri" charset="0"/>
                <a:ea typeface="MS PGothic" charset="0"/>
                <a:cs typeface="MS PGothic" charset="0"/>
              </a:rPr>
              <a:t>10</a:t>
            </a:r>
          </a:p>
        </p:txBody>
      </p:sp>
      <p:cxnSp>
        <p:nvCxnSpPr>
          <p:cNvPr id="8" name="AutoShape 10"/>
          <p:cNvCxnSpPr>
            <a:cxnSpLocks noChangeShapeType="1"/>
            <a:stCxn id="7" idx="3"/>
            <a:endCxn id="6" idx="0"/>
          </p:cNvCxnSpPr>
          <p:nvPr/>
        </p:nvCxnSpPr>
        <p:spPr bwMode="auto">
          <a:xfrm flipH="1">
            <a:off x="3857088" y="3896611"/>
            <a:ext cx="585787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AutoShape 11"/>
          <p:cNvCxnSpPr>
            <a:cxnSpLocks noChangeShapeType="1"/>
            <a:stCxn id="7" idx="5"/>
            <a:endCxn id="5" idx="0"/>
          </p:cNvCxnSpPr>
          <p:nvPr/>
        </p:nvCxnSpPr>
        <p:spPr bwMode="auto">
          <a:xfrm>
            <a:off x="4769900" y="3896611"/>
            <a:ext cx="688975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AutoShape 12"/>
          <p:cNvCxnSpPr>
            <a:cxnSpLocks noChangeShapeType="1"/>
            <a:stCxn id="5" idx="5"/>
            <a:endCxn id="2" idx="0"/>
          </p:cNvCxnSpPr>
          <p:nvPr/>
        </p:nvCxnSpPr>
        <p:spPr bwMode="auto">
          <a:xfrm>
            <a:off x="5620800" y="4652261"/>
            <a:ext cx="1730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AutoShape 13"/>
          <p:cNvCxnSpPr>
            <a:cxnSpLocks noChangeShapeType="1"/>
            <a:stCxn id="6" idx="3"/>
            <a:endCxn id="4" idx="0"/>
          </p:cNvCxnSpPr>
          <p:nvPr/>
        </p:nvCxnSpPr>
        <p:spPr bwMode="auto">
          <a:xfrm flipH="1">
            <a:off x="3172875" y="4652261"/>
            <a:ext cx="520700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AutoShape 14"/>
          <p:cNvCxnSpPr>
            <a:cxnSpLocks noChangeShapeType="1"/>
            <a:stCxn id="6" idx="5"/>
            <a:endCxn id="3" idx="0"/>
          </p:cNvCxnSpPr>
          <p:nvPr/>
        </p:nvCxnSpPr>
        <p:spPr bwMode="auto">
          <a:xfrm>
            <a:off x="4020600" y="4652261"/>
            <a:ext cx="366713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Oval 15"/>
          <p:cNvSpPr>
            <a:spLocks noChangeAspect="1" noChangeArrowheads="1"/>
          </p:cNvSpPr>
          <p:nvPr/>
        </p:nvSpPr>
        <p:spPr bwMode="auto">
          <a:xfrm>
            <a:off x="2595025" y="5734936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50</a:t>
            </a:r>
          </a:p>
        </p:txBody>
      </p:sp>
      <p:cxnSp>
        <p:nvCxnSpPr>
          <p:cNvPr id="14" name="AutoShape 16"/>
          <p:cNvCxnSpPr>
            <a:cxnSpLocks noChangeShapeType="1"/>
            <a:stCxn id="4" idx="3"/>
            <a:endCxn id="13" idx="0"/>
          </p:cNvCxnSpPr>
          <p:nvPr/>
        </p:nvCxnSpPr>
        <p:spPr bwMode="auto">
          <a:xfrm flipH="1">
            <a:off x="2809338" y="5407911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Oval 17"/>
          <p:cNvSpPr>
            <a:spLocks noChangeAspect="1" noChangeArrowheads="1"/>
          </p:cNvSpPr>
          <p:nvPr/>
        </p:nvSpPr>
        <p:spPr bwMode="auto">
          <a:xfrm>
            <a:off x="3320513" y="5734936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76</a:t>
            </a:r>
          </a:p>
        </p:txBody>
      </p:sp>
      <p:cxnSp>
        <p:nvCxnSpPr>
          <p:cNvPr id="16" name="AutoShape 18"/>
          <p:cNvCxnSpPr>
            <a:cxnSpLocks noChangeShapeType="1"/>
            <a:stCxn id="4" idx="5"/>
            <a:endCxn id="15" idx="0"/>
          </p:cNvCxnSpPr>
          <p:nvPr/>
        </p:nvCxnSpPr>
        <p:spPr bwMode="auto">
          <a:xfrm>
            <a:off x="3334800" y="5407911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Oval 19"/>
          <p:cNvSpPr>
            <a:spLocks noChangeAspect="1" noChangeArrowheads="1"/>
          </p:cNvSpPr>
          <p:nvPr/>
        </p:nvSpPr>
        <p:spPr bwMode="auto">
          <a:xfrm>
            <a:off x="4903250" y="4977698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85</a:t>
            </a:r>
          </a:p>
        </p:txBody>
      </p:sp>
      <p:cxnSp>
        <p:nvCxnSpPr>
          <p:cNvPr id="18" name="AutoShape 20"/>
          <p:cNvCxnSpPr>
            <a:cxnSpLocks noChangeShapeType="1"/>
            <a:stCxn id="5" idx="3"/>
            <a:endCxn id="17" idx="0"/>
          </p:cNvCxnSpPr>
          <p:nvPr/>
        </p:nvCxnSpPr>
        <p:spPr bwMode="auto">
          <a:xfrm flipH="1">
            <a:off x="5135025" y="4652261"/>
            <a:ext cx="1603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Oval 21"/>
          <p:cNvSpPr>
            <a:spLocks noChangeAspect="1" noChangeArrowheads="1"/>
          </p:cNvSpPr>
          <p:nvPr/>
        </p:nvSpPr>
        <p:spPr bwMode="auto">
          <a:xfrm>
            <a:off x="3914238" y="5734936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65</a:t>
            </a:r>
          </a:p>
        </p:txBody>
      </p:sp>
      <p:cxnSp>
        <p:nvCxnSpPr>
          <p:cNvPr id="20" name="AutoShape 22"/>
          <p:cNvCxnSpPr>
            <a:cxnSpLocks noChangeShapeType="1"/>
            <a:stCxn id="3" idx="3"/>
            <a:endCxn id="19" idx="0"/>
          </p:cNvCxnSpPr>
          <p:nvPr/>
        </p:nvCxnSpPr>
        <p:spPr bwMode="auto">
          <a:xfrm flipH="1">
            <a:off x="4128550" y="5407911"/>
            <a:ext cx="95250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TextBox 20"/>
          <p:cNvSpPr txBox="1"/>
          <p:nvPr/>
        </p:nvSpPr>
        <p:spPr>
          <a:xfrm>
            <a:off x="4147570" y="1374209"/>
            <a:ext cx="8891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>
                <a:latin typeface="Calibri"/>
                <a:cs typeface="Calibri"/>
              </a:rPr>
              <a:t>Tree</a:t>
            </a:r>
            <a:endParaRPr kumimoji="1" lang="zh-CN" altLang="en-US" sz="3000" dirty="0">
              <a:latin typeface="Calibri"/>
              <a:cs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03868" y="1981124"/>
            <a:ext cx="6954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000" b="1" dirty="0" smtClean="0">
                <a:latin typeface="Calibri"/>
                <a:cs typeface="Calibri"/>
              </a:rPr>
              <a:t>Heap Ordered</a:t>
            </a:r>
            <a:r>
              <a:rPr kumimoji="1" lang="en-US" altLang="zh-CN" sz="2000" dirty="0" smtClean="0">
                <a:latin typeface="Calibri"/>
                <a:cs typeface="Calibri"/>
              </a:rPr>
              <a:t>: Every </a:t>
            </a:r>
            <a:r>
              <a:rPr kumimoji="1" lang="en-US" altLang="zh-CN" sz="2000" dirty="0" smtClean="0">
                <a:latin typeface="Calibri"/>
                <a:cs typeface="Calibri"/>
              </a:rPr>
              <a:t>branch takes you to a </a:t>
            </a:r>
            <a:r>
              <a:rPr kumimoji="1" lang="en-US" altLang="zh-CN" sz="2000" dirty="0" smtClean="0">
                <a:latin typeface="Calibri"/>
                <a:cs typeface="Calibri"/>
              </a:rPr>
              <a:t>“greater” node.</a:t>
            </a:r>
          </a:p>
          <a:p>
            <a:pPr algn="l"/>
            <a:r>
              <a:rPr kumimoji="1" lang="en-US" altLang="zh-CN" sz="2000" b="1" dirty="0" smtClean="0">
                <a:latin typeface="Calibri"/>
                <a:cs typeface="Calibri"/>
              </a:rPr>
              <a:t>Binary</a:t>
            </a:r>
            <a:r>
              <a:rPr kumimoji="1" lang="en-US" altLang="zh-CN" sz="2000" dirty="0" smtClean="0">
                <a:latin typeface="Calibri"/>
                <a:cs typeface="Calibri"/>
              </a:rPr>
              <a:t>: Every node has at most two children.</a:t>
            </a:r>
          </a:p>
          <a:p>
            <a:pPr algn="l"/>
            <a:r>
              <a:rPr kumimoji="1" lang="en-US" altLang="zh-CN" sz="2000" b="1" dirty="0" smtClean="0">
                <a:latin typeface="Calibri"/>
                <a:cs typeface="Calibri"/>
              </a:rPr>
              <a:t>Complete</a:t>
            </a:r>
            <a:r>
              <a:rPr kumimoji="1" lang="en-US" altLang="zh-CN" sz="2000" dirty="0" smtClean="0">
                <a:latin typeface="Calibri"/>
                <a:cs typeface="Calibri"/>
              </a:rPr>
              <a:t>: There are no “gaps” in the tree.</a:t>
            </a:r>
            <a:endParaRPr kumimoji="1" lang="zh-CN" altLang="en-US" sz="2000" dirty="0">
              <a:latin typeface="Calibri"/>
              <a:cs typeface="Calibri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854606" y="1139538"/>
            <a:ext cx="7691465" cy="2124763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457200" y="0"/>
            <a:ext cx="82296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altLang="zh-CN" sz="4600" b="0" dirty="0" smtClean="0">
                <a:solidFill>
                  <a:srgbClr val="000000"/>
                </a:solidFill>
                <a:latin typeface="Calibri"/>
                <a:cs typeface="Calibri"/>
              </a:rPr>
              <a:t>Priority Heaps</a:t>
            </a:r>
            <a:endParaRPr lang="en-US" altLang="zh-CN" sz="4600" b="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11838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4"/>
          <p:cNvSpPr>
            <a:spLocks noChangeAspect="1" noChangeArrowheads="1"/>
          </p:cNvSpPr>
          <p:nvPr/>
        </p:nvSpPr>
        <p:spPr bwMode="auto">
          <a:xfrm>
            <a:off x="5680758" y="4870866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99</a:t>
            </a:r>
          </a:p>
        </p:txBody>
      </p:sp>
      <p:sp>
        <p:nvSpPr>
          <p:cNvPr id="3" name="Oval 5"/>
          <p:cNvSpPr>
            <a:spLocks noChangeAspect="1" noChangeArrowheads="1"/>
          </p:cNvSpPr>
          <p:nvPr/>
        </p:nvSpPr>
        <p:spPr bwMode="auto">
          <a:xfrm>
            <a:off x="4155538" y="4977698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60</a:t>
            </a:r>
          </a:p>
        </p:txBody>
      </p:sp>
      <p:sp>
        <p:nvSpPr>
          <p:cNvPr id="4" name="Oval 6"/>
          <p:cNvSpPr>
            <a:spLocks noChangeAspect="1" noChangeArrowheads="1"/>
          </p:cNvSpPr>
          <p:nvPr/>
        </p:nvSpPr>
        <p:spPr bwMode="auto">
          <a:xfrm>
            <a:off x="2941100" y="4977698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40</a:t>
            </a:r>
          </a:p>
        </p:txBody>
      </p:sp>
      <p:sp>
        <p:nvSpPr>
          <p:cNvPr id="5" name="Oval 7"/>
          <p:cNvSpPr>
            <a:spLocks noChangeAspect="1" noChangeArrowheads="1"/>
          </p:cNvSpPr>
          <p:nvPr/>
        </p:nvSpPr>
        <p:spPr bwMode="auto">
          <a:xfrm>
            <a:off x="4835405" y="4874909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80</a:t>
            </a:r>
          </a:p>
        </p:txBody>
      </p:sp>
      <p:sp>
        <p:nvSpPr>
          <p:cNvPr id="6" name="Oval 8"/>
          <p:cNvSpPr>
            <a:spLocks noChangeAspect="1" noChangeArrowheads="1"/>
          </p:cNvSpPr>
          <p:nvPr/>
        </p:nvSpPr>
        <p:spPr bwMode="auto">
          <a:xfrm>
            <a:off x="4208507" y="5705821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  <p:sp>
        <p:nvSpPr>
          <p:cNvPr id="7" name="Oval 9"/>
          <p:cNvSpPr>
            <a:spLocks noChangeAspect="1" noChangeArrowheads="1"/>
          </p:cNvSpPr>
          <p:nvPr/>
        </p:nvSpPr>
        <p:spPr bwMode="auto">
          <a:xfrm>
            <a:off x="4376200" y="3466398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dirty="0">
                <a:latin typeface="Calibri" charset="0"/>
                <a:ea typeface="MS PGothic" charset="0"/>
                <a:cs typeface="MS PGothic" charset="0"/>
              </a:rPr>
              <a:t>10</a:t>
            </a:r>
          </a:p>
        </p:txBody>
      </p:sp>
      <p:cxnSp>
        <p:nvCxnSpPr>
          <p:cNvPr id="8" name="AutoShape 10"/>
          <p:cNvCxnSpPr>
            <a:cxnSpLocks noChangeShapeType="1"/>
            <a:stCxn id="7" idx="3"/>
            <a:endCxn id="19" idx="0"/>
          </p:cNvCxnSpPr>
          <p:nvPr/>
        </p:nvCxnSpPr>
        <p:spPr bwMode="auto">
          <a:xfrm flipH="1">
            <a:off x="3808074" y="3876968"/>
            <a:ext cx="635546" cy="31484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AutoShape 11"/>
          <p:cNvCxnSpPr>
            <a:cxnSpLocks noChangeShapeType="1"/>
            <a:stCxn id="7" idx="5"/>
            <a:endCxn id="17" idx="0"/>
          </p:cNvCxnSpPr>
          <p:nvPr/>
        </p:nvCxnSpPr>
        <p:spPr bwMode="auto">
          <a:xfrm>
            <a:off x="4769155" y="3876968"/>
            <a:ext cx="638076" cy="1629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AutoShape 12"/>
          <p:cNvCxnSpPr>
            <a:cxnSpLocks noChangeShapeType="1"/>
            <a:stCxn id="17" idx="5"/>
            <a:endCxn id="2" idx="0"/>
          </p:cNvCxnSpPr>
          <p:nvPr/>
        </p:nvCxnSpPr>
        <p:spPr bwMode="auto">
          <a:xfrm>
            <a:off x="5570559" y="4450523"/>
            <a:ext cx="341180" cy="42034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AutoShape 13"/>
          <p:cNvCxnSpPr>
            <a:cxnSpLocks noChangeShapeType="1"/>
            <a:stCxn id="19" idx="3"/>
            <a:endCxn id="4" idx="0"/>
          </p:cNvCxnSpPr>
          <p:nvPr/>
        </p:nvCxnSpPr>
        <p:spPr bwMode="auto">
          <a:xfrm flipH="1">
            <a:off x="3172082" y="4572571"/>
            <a:ext cx="484450" cy="4051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AutoShape 14"/>
          <p:cNvCxnSpPr>
            <a:cxnSpLocks noChangeShapeType="1"/>
            <a:stCxn id="19" idx="5"/>
            <a:endCxn id="3" idx="0"/>
          </p:cNvCxnSpPr>
          <p:nvPr/>
        </p:nvCxnSpPr>
        <p:spPr bwMode="auto">
          <a:xfrm>
            <a:off x="3959615" y="4572571"/>
            <a:ext cx="426904" cy="4051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Oval 15"/>
          <p:cNvSpPr>
            <a:spLocks noChangeAspect="1" noChangeArrowheads="1"/>
          </p:cNvSpPr>
          <p:nvPr/>
        </p:nvSpPr>
        <p:spPr bwMode="auto">
          <a:xfrm>
            <a:off x="2595025" y="5734936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50</a:t>
            </a:r>
          </a:p>
        </p:txBody>
      </p:sp>
      <p:cxnSp>
        <p:nvCxnSpPr>
          <p:cNvPr id="14" name="AutoShape 16"/>
          <p:cNvCxnSpPr>
            <a:cxnSpLocks noChangeShapeType="1"/>
            <a:stCxn id="4" idx="3"/>
            <a:endCxn id="13" idx="0"/>
          </p:cNvCxnSpPr>
          <p:nvPr/>
        </p:nvCxnSpPr>
        <p:spPr bwMode="auto">
          <a:xfrm flipH="1">
            <a:off x="2809338" y="5407911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Oval 17"/>
          <p:cNvSpPr>
            <a:spLocks noChangeAspect="1" noChangeArrowheads="1"/>
          </p:cNvSpPr>
          <p:nvPr/>
        </p:nvSpPr>
        <p:spPr bwMode="auto">
          <a:xfrm>
            <a:off x="3320513" y="5734936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76</a:t>
            </a:r>
          </a:p>
        </p:txBody>
      </p:sp>
      <p:cxnSp>
        <p:nvCxnSpPr>
          <p:cNvPr id="16" name="AutoShape 18"/>
          <p:cNvCxnSpPr>
            <a:cxnSpLocks noChangeShapeType="1"/>
            <a:stCxn id="4" idx="5"/>
            <a:endCxn id="15" idx="0"/>
          </p:cNvCxnSpPr>
          <p:nvPr/>
        </p:nvCxnSpPr>
        <p:spPr bwMode="auto">
          <a:xfrm>
            <a:off x="3334800" y="5407911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Oval 19"/>
          <p:cNvSpPr>
            <a:spLocks noChangeAspect="1" noChangeArrowheads="1"/>
          </p:cNvSpPr>
          <p:nvPr/>
        </p:nvSpPr>
        <p:spPr bwMode="auto">
          <a:xfrm>
            <a:off x="5176249" y="4039953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dirty="0">
                <a:solidFill>
                  <a:srgbClr val="FF0000"/>
                </a:solidFill>
                <a:latin typeface="Calibri" charset="0"/>
                <a:ea typeface="MS PGothic" charset="0"/>
                <a:cs typeface="MS PGothic" charset="0"/>
              </a:rPr>
              <a:t>85</a:t>
            </a:r>
          </a:p>
        </p:txBody>
      </p:sp>
      <p:cxnSp>
        <p:nvCxnSpPr>
          <p:cNvPr id="18" name="AutoShape 20"/>
          <p:cNvCxnSpPr>
            <a:cxnSpLocks noChangeShapeType="1"/>
            <a:stCxn id="17" idx="3"/>
            <a:endCxn id="5" idx="0"/>
          </p:cNvCxnSpPr>
          <p:nvPr/>
        </p:nvCxnSpPr>
        <p:spPr bwMode="auto">
          <a:xfrm flipH="1">
            <a:off x="5066387" y="4450523"/>
            <a:ext cx="177515" cy="42438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Oval 21"/>
          <p:cNvSpPr>
            <a:spLocks noChangeAspect="1" noChangeArrowheads="1"/>
          </p:cNvSpPr>
          <p:nvPr/>
        </p:nvSpPr>
        <p:spPr bwMode="auto">
          <a:xfrm>
            <a:off x="3593761" y="419181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dirty="0">
                <a:solidFill>
                  <a:srgbClr val="FF0000"/>
                </a:solidFill>
                <a:latin typeface="Calibri" charset="0"/>
                <a:ea typeface="MS PGothic" charset="0"/>
                <a:cs typeface="MS PGothic" charset="0"/>
              </a:rPr>
              <a:t>65</a:t>
            </a:r>
          </a:p>
        </p:txBody>
      </p:sp>
      <p:cxnSp>
        <p:nvCxnSpPr>
          <p:cNvPr id="20" name="AutoShape 22"/>
          <p:cNvCxnSpPr>
            <a:cxnSpLocks noChangeShapeType="1"/>
            <a:stCxn id="3" idx="4"/>
            <a:endCxn id="6" idx="0"/>
          </p:cNvCxnSpPr>
          <p:nvPr/>
        </p:nvCxnSpPr>
        <p:spPr bwMode="auto">
          <a:xfrm>
            <a:off x="4386519" y="5458711"/>
            <a:ext cx="52176" cy="24711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TextBox 20"/>
          <p:cNvSpPr txBox="1"/>
          <p:nvPr/>
        </p:nvSpPr>
        <p:spPr>
          <a:xfrm>
            <a:off x="4147570" y="1374209"/>
            <a:ext cx="8891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>
                <a:latin typeface="Calibri"/>
                <a:cs typeface="Calibri"/>
              </a:rPr>
              <a:t>Tree</a:t>
            </a:r>
            <a:endParaRPr kumimoji="1" lang="zh-CN" altLang="en-US" sz="3000" dirty="0">
              <a:latin typeface="Calibri"/>
              <a:cs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03868" y="1981124"/>
            <a:ext cx="6954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000" b="1" dirty="0" smtClean="0">
                <a:solidFill>
                  <a:srgbClr val="FF0000"/>
                </a:solidFill>
                <a:latin typeface="Calibri"/>
                <a:cs typeface="Calibri"/>
              </a:rPr>
              <a:t>Not Heap Ordered</a:t>
            </a:r>
            <a:r>
              <a:rPr kumimoji="1" lang="en-US" altLang="zh-CN" sz="2000" dirty="0" smtClean="0">
                <a:latin typeface="Calibri"/>
                <a:cs typeface="Calibri"/>
              </a:rPr>
              <a:t>: Every </a:t>
            </a:r>
            <a:r>
              <a:rPr kumimoji="1" lang="en-US" altLang="zh-CN" sz="2000" dirty="0" smtClean="0">
                <a:latin typeface="Calibri"/>
                <a:cs typeface="Calibri"/>
              </a:rPr>
              <a:t>branch takes you to a </a:t>
            </a:r>
            <a:r>
              <a:rPr kumimoji="1" lang="en-US" altLang="zh-CN" sz="2000" dirty="0" smtClean="0">
                <a:latin typeface="Calibri"/>
                <a:cs typeface="Calibri"/>
              </a:rPr>
              <a:t>“greater” node.</a:t>
            </a:r>
          </a:p>
          <a:p>
            <a:pPr algn="l"/>
            <a:r>
              <a:rPr kumimoji="1" lang="en-US" altLang="zh-CN" sz="2000" b="1" dirty="0" smtClean="0">
                <a:latin typeface="Calibri"/>
                <a:cs typeface="Calibri"/>
              </a:rPr>
              <a:t>Binary</a:t>
            </a:r>
            <a:r>
              <a:rPr kumimoji="1" lang="en-US" altLang="zh-CN" sz="2000" dirty="0" smtClean="0">
                <a:latin typeface="Calibri"/>
                <a:cs typeface="Calibri"/>
              </a:rPr>
              <a:t>: Every node has at most two children.</a:t>
            </a:r>
          </a:p>
          <a:p>
            <a:pPr algn="l"/>
            <a:r>
              <a:rPr kumimoji="1" lang="en-US" altLang="zh-CN" sz="2000" b="1" dirty="0" smtClean="0">
                <a:latin typeface="Calibri"/>
                <a:cs typeface="Calibri"/>
              </a:rPr>
              <a:t>Complete</a:t>
            </a:r>
            <a:r>
              <a:rPr kumimoji="1" lang="en-US" altLang="zh-CN" sz="2000" dirty="0" smtClean="0">
                <a:latin typeface="Calibri"/>
                <a:cs typeface="Calibri"/>
              </a:rPr>
              <a:t>: There are no “gaps” in the tree.</a:t>
            </a:r>
            <a:endParaRPr kumimoji="1" lang="zh-CN" altLang="en-US" sz="2000" dirty="0">
              <a:latin typeface="Calibri"/>
              <a:cs typeface="Calibri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854606" y="1139538"/>
            <a:ext cx="7691465" cy="2124763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457200" y="0"/>
            <a:ext cx="82296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altLang="zh-CN" sz="4600" b="0" dirty="0" smtClean="0">
                <a:solidFill>
                  <a:srgbClr val="000000"/>
                </a:solidFill>
                <a:latin typeface="Calibri"/>
                <a:cs typeface="Calibri"/>
              </a:rPr>
              <a:t>Not Priority Heaps</a:t>
            </a:r>
            <a:endParaRPr lang="en-US" altLang="zh-CN" sz="4600" b="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09492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4"/>
          <p:cNvSpPr>
            <a:spLocks noChangeAspect="1" noChangeArrowheads="1"/>
          </p:cNvSpPr>
          <p:nvPr/>
        </p:nvSpPr>
        <p:spPr bwMode="auto">
          <a:xfrm>
            <a:off x="5562063" y="4977698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99</a:t>
            </a:r>
          </a:p>
        </p:txBody>
      </p:sp>
      <p:sp>
        <p:nvSpPr>
          <p:cNvPr id="3" name="Oval 5"/>
          <p:cNvSpPr>
            <a:spLocks noChangeAspect="1" noChangeArrowheads="1"/>
          </p:cNvSpPr>
          <p:nvPr/>
        </p:nvSpPr>
        <p:spPr bwMode="auto">
          <a:xfrm>
            <a:off x="4155538" y="4977698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60</a:t>
            </a:r>
          </a:p>
        </p:txBody>
      </p:sp>
      <p:sp>
        <p:nvSpPr>
          <p:cNvPr id="4" name="Oval 6"/>
          <p:cNvSpPr>
            <a:spLocks noChangeAspect="1" noChangeArrowheads="1"/>
          </p:cNvSpPr>
          <p:nvPr/>
        </p:nvSpPr>
        <p:spPr bwMode="auto">
          <a:xfrm>
            <a:off x="2941100" y="4977698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40</a:t>
            </a:r>
          </a:p>
        </p:txBody>
      </p:sp>
      <p:sp>
        <p:nvSpPr>
          <p:cNvPr id="5" name="Oval 7"/>
          <p:cNvSpPr>
            <a:spLocks noChangeAspect="1" noChangeArrowheads="1"/>
          </p:cNvSpPr>
          <p:nvPr/>
        </p:nvSpPr>
        <p:spPr bwMode="auto">
          <a:xfrm>
            <a:off x="5227100" y="4222048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80</a:t>
            </a:r>
          </a:p>
        </p:txBody>
      </p:sp>
      <p:sp>
        <p:nvSpPr>
          <p:cNvPr id="6" name="Oval 8"/>
          <p:cNvSpPr>
            <a:spLocks noChangeAspect="1" noChangeArrowheads="1"/>
          </p:cNvSpPr>
          <p:nvPr/>
        </p:nvSpPr>
        <p:spPr bwMode="auto">
          <a:xfrm>
            <a:off x="3626900" y="4222048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  <p:sp>
        <p:nvSpPr>
          <p:cNvPr id="7" name="Oval 9"/>
          <p:cNvSpPr>
            <a:spLocks noChangeAspect="1" noChangeArrowheads="1"/>
          </p:cNvSpPr>
          <p:nvPr/>
        </p:nvSpPr>
        <p:spPr bwMode="auto">
          <a:xfrm>
            <a:off x="4376200" y="3466398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dirty="0">
                <a:latin typeface="Calibri" charset="0"/>
                <a:ea typeface="MS PGothic" charset="0"/>
                <a:cs typeface="MS PGothic" charset="0"/>
              </a:rPr>
              <a:t>10</a:t>
            </a:r>
          </a:p>
        </p:txBody>
      </p:sp>
      <p:cxnSp>
        <p:nvCxnSpPr>
          <p:cNvPr id="8" name="AutoShape 10"/>
          <p:cNvCxnSpPr>
            <a:cxnSpLocks noChangeShapeType="1"/>
            <a:stCxn id="7" idx="3"/>
            <a:endCxn id="6" idx="0"/>
          </p:cNvCxnSpPr>
          <p:nvPr/>
        </p:nvCxnSpPr>
        <p:spPr bwMode="auto">
          <a:xfrm flipH="1">
            <a:off x="3857088" y="3896611"/>
            <a:ext cx="585787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AutoShape 11"/>
          <p:cNvCxnSpPr>
            <a:cxnSpLocks noChangeShapeType="1"/>
            <a:stCxn id="7" idx="5"/>
            <a:endCxn id="5" idx="0"/>
          </p:cNvCxnSpPr>
          <p:nvPr/>
        </p:nvCxnSpPr>
        <p:spPr bwMode="auto">
          <a:xfrm>
            <a:off x="4769900" y="3896611"/>
            <a:ext cx="688975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AutoShape 12"/>
          <p:cNvCxnSpPr>
            <a:cxnSpLocks noChangeShapeType="1"/>
            <a:stCxn id="5" idx="5"/>
            <a:endCxn id="2" idx="0"/>
          </p:cNvCxnSpPr>
          <p:nvPr/>
        </p:nvCxnSpPr>
        <p:spPr bwMode="auto">
          <a:xfrm>
            <a:off x="5620800" y="4652261"/>
            <a:ext cx="1730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AutoShape 13"/>
          <p:cNvCxnSpPr>
            <a:cxnSpLocks noChangeShapeType="1"/>
            <a:stCxn id="6" idx="3"/>
            <a:endCxn id="4" idx="0"/>
          </p:cNvCxnSpPr>
          <p:nvPr/>
        </p:nvCxnSpPr>
        <p:spPr bwMode="auto">
          <a:xfrm flipH="1">
            <a:off x="3172875" y="4652261"/>
            <a:ext cx="520700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AutoShape 14"/>
          <p:cNvCxnSpPr>
            <a:cxnSpLocks noChangeShapeType="1"/>
            <a:stCxn id="6" idx="5"/>
            <a:endCxn id="3" idx="0"/>
          </p:cNvCxnSpPr>
          <p:nvPr/>
        </p:nvCxnSpPr>
        <p:spPr bwMode="auto">
          <a:xfrm>
            <a:off x="4020600" y="4652261"/>
            <a:ext cx="366713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Oval 15"/>
          <p:cNvSpPr>
            <a:spLocks noChangeAspect="1" noChangeArrowheads="1"/>
          </p:cNvSpPr>
          <p:nvPr/>
        </p:nvSpPr>
        <p:spPr bwMode="auto">
          <a:xfrm>
            <a:off x="2595025" y="5734936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50</a:t>
            </a:r>
          </a:p>
        </p:txBody>
      </p:sp>
      <p:cxnSp>
        <p:nvCxnSpPr>
          <p:cNvPr id="14" name="AutoShape 16"/>
          <p:cNvCxnSpPr>
            <a:cxnSpLocks noChangeShapeType="1"/>
            <a:stCxn id="4" idx="3"/>
            <a:endCxn id="13" idx="0"/>
          </p:cNvCxnSpPr>
          <p:nvPr/>
        </p:nvCxnSpPr>
        <p:spPr bwMode="auto">
          <a:xfrm flipH="1">
            <a:off x="2809338" y="5407911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Oval 17"/>
          <p:cNvSpPr>
            <a:spLocks noChangeAspect="1" noChangeArrowheads="1"/>
          </p:cNvSpPr>
          <p:nvPr/>
        </p:nvSpPr>
        <p:spPr bwMode="auto">
          <a:xfrm>
            <a:off x="3320513" y="5734936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76</a:t>
            </a:r>
          </a:p>
        </p:txBody>
      </p:sp>
      <p:cxnSp>
        <p:nvCxnSpPr>
          <p:cNvPr id="16" name="AutoShape 18"/>
          <p:cNvCxnSpPr>
            <a:cxnSpLocks noChangeShapeType="1"/>
            <a:stCxn id="4" idx="5"/>
            <a:endCxn id="15" idx="0"/>
          </p:cNvCxnSpPr>
          <p:nvPr/>
        </p:nvCxnSpPr>
        <p:spPr bwMode="auto">
          <a:xfrm>
            <a:off x="3334800" y="5407911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Oval 19"/>
          <p:cNvSpPr>
            <a:spLocks noChangeAspect="1" noChangeArrowheads="1"/>
          </p:cNvSpPr>
          <p:nvPr/>
        </p:nvSpPr>
        <p:spPr bwMode="auto">
          <a:xfrm>
            <a:off x="4903250" y="4977698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85</a:t>
            </a:r>
          </a:p>
        </p:txBody>
      </p:sp>
      <p:cxnSp>
        <p:nvCxnSpPr>
          <p:cNvPr id="18" name="AutoShape 20"/>
          <p:cNvCxnSpPr>
            <a:cxnSpLocks noChangeShapeType="1"/>
            <a:stCxn id="5" idx="3"/>
            <a:endCxn id="17" idx="0"/>
          </p:cNvCxnSpPr>
          <p:nvPr/>
        </p:nvCxnSpPr>
        <p:spPr bwMode="auto">
          <a:xfrm flipH="1">
            <a:off x="5135025" y="4652261"/>
            <a:ext cx="1603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Oval 21"/>
          <p:cNvSpPr>
            <a:spLocks noChangeAspect="1" noChangeArrowheads="1"/>
          </p:cNvSpPr>
          <p:nvPr/>
        </p:nvSpPr>
        <p:spPr bwMode="auto">
          <a:xfrm>
            <a:off x="3914238" y="5734936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65</a:t>
            </a:r>
          </a:p>
        </p:txBody>
      </p:sp>
      <p:cxnSp>
        <p:nvCxnSpPr>
          <p:cNvPr id="20" name="AutoShape 22"/>
          <p:cNvCxnSpPr>
            <a:cxnSpLocks noChangeShapeType="1"/>
            <a:stCxn id="3" idx="3"/>
            <a:endCxn id="19" idx="0"/>
          </p:cNvCxnSpPr>
          <p:nvPr/>
        </p:nvCxnSpPr>
        <p:spPr bwMode="auto">
          <a:xfrm flipH="1">
            <a:off x="4128550" y="5407911"/>
            <a:ext cx="95250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TextBox 20"/>
          <p:cNvSpPr txBox="1"/>
          <p:nvPr/>
        </p:nvSpPr>
        <p:spPr>
          <a:xfrm>
            <a:off x="4147570" y="1374209"/>
            <a:ext cx="8891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>
                <a:latin typeface="Calibri"/>
                <a:cs typeface="Calibri"/>
              </a:rPr>
              <a:t>Tree</a:t>
            </a:r>
            <a:endParaRPr kumimoji="1" lang="zh-CN" altLang="en-US" sz="3000" dirty="0">
              <a:latin typeface="Calibri"/>
              <a:cs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03868" y="1981124"/>
            <a:ext cx="6954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000" b="1" dirty="0" smtClean="0">
                <a:latin typeface="Calibri"/>
                <a:cs typeface="Calibri"/>
              </a:rPr>
              <a:t>Heap Ordered</a:t>
            </a:r>
            <a:r>
              <a:rPr kumimoji="1" lang="en-US" altLang="zh-CN" sz="2000" dirty="0" smtClean="0">
                <a:latin typeface="Calibri"/>
                <a:cs typeface="Calibri"/>
              </a:rPr>
              <a:t>: Every </a:t>
            </a:r>
            <a:r>
              <a:rPr kumimoji="1" lang="en-US" altLang="zh-CN" sz="2000" dirty="0" smtClean="0">
                <a:latin typeface="Calibri"/>
                <a:cs typeface="Calibri"/>
              </a:rPr>
              <a:t>branch takes you to a </a:t>
            </a:r>
            <a:r>
              <a:rPr kumimoji="1" lang="en-US" altLang="zh-CN" sz="2000" dirty="0" smtClean="0">
                <a:latin typeface="Calibri"/>
                <a:cs typeface="Calibri"/>
              </a:rPr>
              <a:t>“greater” node.</a:t>
            </a:r>
          </a:p>
          <a:p>
            <a:pPr algn="l"/>
            <a:r>
              <a:rPr kumimoji="1" lang="en-US" altLang="zh-CN" sz="2000" b="1" dirty="0" smtClean="0">
                <a:latin typeface="Calibri"/>
                <a:cs typeface="Calibri"/>
              </a:rPr>
              <a:t>Binary</a:t>
            </a:r>
            <a:r>
              <a:rPr kumimoji="1" lang="en-US" altLang="zh-CN" sz="2000" dirty="0" smtClean="0">
                <a:latin typeface="Calibri"/>
                <a:cs typeface="Calibri"/>
              </a:rPr>
              <a:t>: Every node has at most two children.</a:t>
            </a:r>
          </a:p>
          <a:p>
            <a:pPr algn="l"/>
            <a:r>
              <a:rPr kumimoji="1" lang="en-US" altLang="zh-CN" sz="2000" b="1" dirty="0" smtClean="0">
                <a:latin typeface="Calibri"/>
                <a:cs typeface="Calibri"/>
              </a:rPr>
              <a:t>Complete</a:t>
            </a:r>
            <a:r>
              <a:rPr kumimoji="1" lang="en-US" altLang="zh-CN" sz="2000" dirty="0" smtClean="0">
                <a:latin typeface="Calibri"/>
                <a:cs typeface="Calibri"/>
              </a:rPr>
              <a:t>: There are no “gaps” in the tree.</a:t>
            </a:r>
            <a:endParaRPr kumimoji="1" lang="zh-CN" altLang="en-US" sz="2000" dirty="0">
              <a:latin typeface="Calibri"/>
              <a:cs typeface="Calibri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854606" y="1139538"/>
            <a:ext cx="7691465" cy="2124763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457200" y="0"/>
            <a:ext cx="82296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altLang="zh-CN" sz="4600" b="0" dirty="0" smtClean="0">
                <a:solidFill>
                  <a:srgbClr val="000000"/>
                </a:solidFill>
                <a:latin typeface="Calibri"/>
                <a:cs typeface="Calibri"/>
              </a:rPr>
              <a:t>Priority Heaps</a:t>
            </a:r>
            <a:endParaRPr lang="en-US" altLang="zh-CN" sz="4600" b="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3517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4"/>
          <p:cNvSpPr>
            <a:spLocks noChangeAspect="1" noChangeArrowheads="1"/>
          </p:cNvSpPr>
          <p:nvPr/>
        </p:nvSpPr>
        <p:spPr bwMode="auto">
          <a:xfrm>
            <a:off x="5562063" y="4977698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99</a:t>
            </a:r>
          </a:p>
        </p:txBody>
      </p:sp>
      <p:sp>
        <p:nvSpPr>
          <p:cNvPr id="3" name="Oval 5"/>
          <p:cNvSpPr>
            <a:spLocks noChangeAspect="1" noChangeArrowheads="1"/>
          </p:cNvSpPr>
          <p:nvPr/>
        </p:nvSpPr>
        <p:spPr bwMode="auto">
          <a:xfrm>
            <a:off x="3431495" y="5084530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solidFill>
                  <a:srgbClr val="FF0000"/>
                </a:solidFill>
                <a:latin typeface="Calibri" charset="0"/>
                <a:ea typeface="MS PGothic" charset="0"/>
                <a:cs typeface="MS PGothic" charset="0"/>
              </a:rPr>
              <a:t>60</a:t>
            </a:r>
          </a:p>
        </p:txBody>
      </p:sp>
      <p:sp>
        <p:nvSpPr>
          <p:cNvPr id="4" name="Oval 6"/>
          <p:cNvSpPr>
            <a:spLocks noChangeAspect="1" noChangeArrowheads="1"/>
          </p:cNvSpPr>
          <p:nvPr/>
        </p:nvSpPr>
        <p:spPr bwMode="auto">
          <a:xfrm>
            <a:off x="2347622" y="4977698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solidFill>
                  <a:srgbClr val="FF0000"/>
                </a:solidFill>
                <a:latin typeface="Calibri" charset="0"/>
                <a:ea typeface="MS PGothic" charset="0"/>
                <a:cs typeface="MS PGothic" charset="0"/>
              </a:rPr>
              <a:t>40</a:t>
            </a:r>
          </a:p>
        </p:txBody>
      </p:sp>
      <p:sp>
        <p:nvSpPr>
          <p:cNvPr id="5" name="Oval 7"/>
          <p:cNvSpPr>
            <a:spLocks noChangeAspect="1" noChangeArrowheads="1"/>
          </p:cNvSpPr>
          <p:nvPr/>
        </p:nvSpPr>
        <p:spPr bwMode="auto">
          <a:xfrm>
            <a:off x="5227100" y="4222048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80</a:t>
            </a:r>
          </a:p>
        </p:txBody>
      </p:sp>
      <p:sp>
        <p:nvSpPr>
          <p:cNvPr id="6" name="Oval 8"/>
          <p:cNvSpPr>
            <a:spLocks noChangeAspect="1" noChangeArrowheads="1"/>
          </p:cNvSpPr>
          <p:nvPr/>
        </p:nvSpPr>
        <p:spPr bwMode="auto">
          <a:xfrm>
            <a:off x="3448857" y="4210177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  <p:sp>
        <p:nvSpPr>
          <p:cNvPr id="7" name="Oval 9"/>
          <p:cNvSpPr>
            <a:spLocks noChangeAspect="1" noChangeArrowheads="1"/>
          </p:cNvSpPr>
          <p:nvPr/>
        </p:nvSpPr>
        <p:spPr bwMode="auto">
          <a:xfrm>
            <a:off x="4376200" y="3466398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dirty="0">
                <a:latin typeface="Calibri" charset="0"/>
                <a:ea typeface="MS PGothic" charset="0"/>
                <a:cs typeface="MS PGothic" charset="0"/>
              </a:rPr>
              <a:t>10</a:t>
            </a:r>
          </a:p>
        </p:txBody>
      </p:sp>
      <p:cxnSp>
        <p:nvCxnSpPr>
          <p:cNvPr id="8" name="AutoShape 10"/>
          <p:cNvCxnSpPr>
            <a:cxnSpLocks noChangeShapeType="1"/>
            <a:stCxn id="7" idx="3"/>
            <a:endCxn id="6" idx="0"/>
          </p:cNvCxnSpPr>
          <p:nvPr/>
        </p:nvCxnSpPr>
        <p:spPr bwMode="auto">
          <a:xfrm flipH="1">
            <a:off x="3679045" y="3876968"/>
            <a:ext cx="764575" cy="3332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AutoShape 11"/>
          <p:cNvCxnSpPr>
            <a:cxnSpLocks noChangeShapeType="1"/>
            <a:stCxn id="7" idx="5"/>
            <a:endCxn id="5" idx="0"/>
          </p:cNvCxnSpPr>
          <p:nvPr/>
        </p:nvCxnSpPr>
        <p:spPr bwMode="auto">
          <a:xfrm>
            <a:off x="4769900" y="3896611"/>
            <a:ext cx="688975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AutoShape 12"/>
          <p:cNvCxnSpPr>
            <a:cxnSpLocks noChangeShapeType="1"/>
            <a:stCxn id="5" idx="5"/>
            <a:endCxn id="2" idx="0"/>
          </p:cNvCxnSpPr>
          <p:nvPr/>
        </p:nvCxnSpPr>
        <p:spPr bwMode="auto">
          <a:xfrm>
            <a:off x="5620800" y="4652261"/>
            <a:ext cx="1730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AutoShape 13"/>
          <p:cNvCxnSpPr>
            <a:cxnSpLocks noChangeShapeType="1"/>
            <a:stCxn id="6" idx="3"/>
            <a:endCxn id="4" idx="0"/>
          </p:cNvCxnSpPr>
          <p:nvPr/>
        </p:nvCxnSpPr>
        <p:spPr bwMode="auto">
          <a:xfrm flipH="1">
            <a:off x="2578604" y="4620747"/>
            <a:ext cx="937673" cy="35695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AutoShape 14"/>
          <p:cNvCxnSpPr>
            <a:cxnSpLocks noChangeShapeType="1"/>
            <a:stCxn id="6" idx="4"/>
            <a:endCxn id="3" idx="0"/>
          </p:cNvCxnSpPr>
          <p:nvPr/>
        </p:nvCxnSpPr>
        <p:spPr bwMode="auto">
          <a:xfrm flipH="1">
            <a:off x="3662476" y="4691190"/>
            <a:ext cx="16569" cy="39334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Oval 15"/>
          <p:cNvSpPr>
            <a:spLocks noChangeAspect="1" noChangeArrowheads="1"/>
          </p:cNvSpPr>
          <p:nvPr/>
        </p:nvSpPr>
        <p:spPr bwMode="auto">
          <a:xfrm>
            <a:off x="2001547" y="5734936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50</a:t>
            </a:r>
          </a:p>
        </p:txBody>
      </p:sp>
      <p:cxnSp>
        <p:nvCxnSpPr>
          <p:cNvPr id="14" name="AutoShape 16"/>
          <p:cNvCxnSpPr>
            <a:cxnSpLocks noChangeShapeType="1"/>
            <a:stCxn id="4" idx="3"/>
            <a:endCxn id="13" idx="0"/>
          </p:cNvCxnSpPr>
          <p:nvPr/>
        </p:nvCxnSpPr>
        <p:spPr bwMode="auto">
          <a:xfrm flipH="1">
            <a:off x="2215860" y="5407911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Oval 17"/>
          <p:cNvSpPr>
            <a:spLocks noChangeAspect="1" noChangeArrowheads="1"/>
          </p:cNvSpPr>
          <p:nvPr/>
        </p:nvSpPr>
        <p:spPr bwMode="auto">
          <a:xfrm>
            <a:off x="2727035" y="5734936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76</a:t>
            </a:r>
          </a:p>
        </p:txBody>
      </p:sp>
      <p:cxnSp>
        <p:nvCxnSpPr>
          <p:cNvPr id="16" name="AutoShape 18"/>
          <p:cNvCxnSpPr>
            <a:cxnSpLocks noChangeShapeType="1"/>
            <a:stCxn id="4" idx="5"/>
            <a:endCxn id="15" idx="0"/>
          </p:cNvCxnSpPr>
          <p:nvPr/>
        </p:nvCxnSpPr>
        <p:spPr bwMode="auto">
          <a:xfrm>
            <a:off x="2741322" y="5407911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Oval 19"/>
          <p:cNvSpPr>
            <a:spLocks noChangeAspect="1" noChangeArrowheads="1"/>
          </p:cNvSpPr>
          <p:nvPr/>
        </p:nvSpPr>
        <p:spPr bwMode="auto">
          <a:xfrm>
            <a:off x="4903250" y="4977698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85</a:t>
            </a:r>
          </a:p>
        </p:txBody>
      </p:sp>
      <p:cxnSp>
        <p:nvCxnSpPr>
          <p:cNvPr id="18" name="AutoShape 20"/>
          <p:cNvCxnSpPr>
            <a:cxnSpLocks noChangeShapeType="1"/>
            <a:stCxn id="5" idx="3"/>
            <a:endCxn id="17" idx="0"/>
          </p:cNvCxnSpPr>
          <p:nvPr/>
        </p:nvCxnSpPr>
        <p:spPr bwMode="auto">
          <a:xfrm flipH="1">
            <a:off x="5135025" y="4652261"/>
            <a:ext cx="1603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Oval 21"/>
          <p:cNvSpPr>
            <a:spLocks noChangeAspect="1" noChangeArrowheads="1"/>
          </p:cNvSpPr>
          <p:nvPr/>
        </p:nvSpPr>
        <p:spPr bwMode="auto">
          <a:xfrm>
            <a:off x="4246584" y="5022724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solidFill>
                  <a:srgbClr val="FF0000"/>
                </a:solidFill>
                <a:latin typeface="Calibri" charset="0"/>
                <a:ea typeface="MS PGothic" charset="0"/>
                <a:cs typeface="MS PGothic" charset="0"/>
              </a:rPr>
              <a:t>65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147570" y="1374209"/>
            <a:ext cx="8891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>
                <a:latin typeface="Calibri"/>
                <a:cs typeface="Calibri"/>
              </a:rPr>
              <a:t>Tree</a:t>
            </a:r>
            <a:endParaRPr kumimoji="1" lang="zh-CN" altLang="en-US" sz="3000" dirty="0">
              <a:latin typeface="Calibri"/>
              <a:cs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03868" y="1981124"/>
            <a:ext cx="6954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000" b="1" dirty="0" smtClean="0">
                <a:latin typeface="Calibri"/>
                <a:cs typeface="Calibri"/>
              </a:rPr>
              <a:t>Heap Ordered</a:t>
            </a:r>
            <a:r>
              <a:rPr kumimoji="1" lang="en-US" altLang="zh-CN" sz="2000" dirty="0" smtClean="0">
                <a:latin typeface="Calibri"/>
                <a:cs typeface="Calibri"/>
              </a:rPr>
              <a:t>: Every </a:t>
            </a:r>
            <a:r>
              <a:rPr kumimoji="1" lang="en-US" altLang="zh-CN" sz="2000" dirty="0" smtClean="0">
                <a:latin typeface="Calibri"/>
                <a:cs typeface="Calibri"/>
              </a:rPr>
              <a:t>branch takes you to a </a:t>
            </a:r>
            <a:r>
              <a:rPr kumimoji="1" lang="en-US" altLang="zh-CN" sz="2000" dirty="0" smtClean="0">
                <a:latin typeface="Calibri"/>
                <a:cs typeface="Calibri"/>
              </a:rPr>
              <a:t>“greater” node.</a:t>
            </a:r>
          </a:p>
          <a:p>
            <a:pPr algn="l"/>
            <a:r>
              <a:rPr kumimoji="1" lang="en-US" altLang="zh-CN" sz="2000" b="1" dirty="0" smtClean="0">
                <a:solidFill>
                  <a:srgbClr val="FF0000"/>
                </a:solidFill>
                <a:latin typeface="Calibri"/>
                <a:cs typeface="Calibri"/>
              </a:rPr>
              <a:t>Not Binary</a:t>
            </a:r>
            <a:r>
              <a:rPr kumimoji="1" lang="en-US" altLang="zh-CN" sz="2000" dirty="0" smtClean="0">
                <a:latin typeface="Calibri"/>
                <a:cs typeface="Calibri"/>
              </a:rPr>
              <a:t>: Every node has at most two children.</a:t>
            </a:r>
          </a:p>
          <a:p>
            <a:pPr algn="l"/>
            <a:r>
              <a:rPr kumimoji="1" lang="en-US" altLang="zh-CN" sz="2000" b="1" dirty="0" smtClean="0">
                <a:latin typeface="Calibri"/>
                <a:cs typeface="Calibri"/>
              </a:rPr>
              <a:t>Complete</a:t>
            </a:r>
            <a:r>
              <a:rPr kumimoji="1" lang="en-US" altLang="zh-CN" sz="2000" dirty="0" smtClean="0">
                <a:latin typeface="Calibri"/>
                <a:cs typeface="Calibri"/>
              </a:rPr>
              <a:t>: There are no “gaps” in the tree.</a:t>
            </a:r>
            <a:endParaRPr kumimoji="1" lang="zh-CN" altLang="en-US" sz="2000" dirty="0">
              <a:latin typeface="Calibri"/>
              <a:cs typeface="Calibri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854606" y="1139538"/>
            <a:ext cx="7691465" cy="2124763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457200" y="0"/>
            <a:ext cx="82296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altLang="zh-CN" sz="4600" b="0" dirty="0" smtClean="0">
                <a:solidFill>
                  <a:srgbClr val="000000"/>
                </a:solidFill>
                <a:latin typeface="Calibri"/>
                <a:cs typeface="Calibri"/>
              </a:rPr>
              <a:t>Not Priority Heaps</a:t>
            </a:r>
            <a:endParaRPr lang="en-US" altLang="zh-CN" sz="4600" b="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cxnSp>
        <p:nvCxnSpPr>
          <p:cNvPr id="28" name="AutoShape 14"/>
          <p:cNvCxnSpPr>
            <a:cxnSpLocks noChangeShapeType="1"/>
            <a:stCxn id="6" idx="5"/>
            <a:endCxn id="19" idx="0"/>
          </p:cNvCxnSpPr>
          <p:nvPr/>
        </p:nvCxnSpPr>
        <p:spPr bwMode="auto">
          <a:xfrm>
            <a:off x="3841812" y="4620747"/>
            <a:ext cx="619085" cy="40197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9566924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4"/>
          <p:cNvSpPr>
            <a:spLocks noChangeAspect="1" noChangeArrowheads="1"/>
          </p:cNvSpPr>
          <p:nvPr/>
        </p:nvSpPr>
        <p:spPr bwMode="auto">
          <a:xfrm>
            <a:off x="5562063" y="4977698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99</a:t>
            </a:r>
          </a:p>
        </p:txBody>
      </p:sp>
      <p:sp>
        <p:nvSpPr>
          <p:cNvPr id="3" name="Oval 5"/>
          <p:cNvSpPr>
            <a:spLocks noChangeAspect="1" noChangeArrowheads="1"/>
          </p:cNvSpPr>
          <p:nvPr/>
        </p:nvSpPr>
        <p:spPr bwMode="auto">
          <a:xfrm>
            <a:off x="4155538" y="4977698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60</a:t>
            </a:r>
          </a:p>
        </p:txBody>
      </p:sp>
      <p:sp>
        <p:nvSpPr>
          <p:cNvPr id="4" name="Oval 6"/>
          <p:cNvSpPr>
            <a:spLocks noChangeAspect="1" noChangeArrowheads="1"/>
          </p:cNvSpPr>
          <p:nvPr/>
        </p:nvSpPr>
        <p:spPr bwMode="auto">
          <a:xfrm>
            <a:off x="2941100" y="4977698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40</a:t>
            </a:r>
          </a:p>
        </p:txBody>
      </p:sp>
      <p:sp>
        <p:nvSpPr>
          <p:cNvPr id="5" name="Oval 7"/>
          <p:cNvSpPr>
            <a:spLocks noChangeAspect="1" noChangeArrowheads="1"/>
          </p:cNvSpPr>
          <p:nvPr/>
        </p:nvSpPr>
        <p:spPr bwMode="auto">
          <a:xfrm>
            <a:off x="5227100" y="4222048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80</a:t>
            </a:r>
          </a:p>
        </p:txBody>
      </p:sp>
      <p:sp>
        <p:nvSpPr>
          <p:cNvPr id="6" name="Oval 8"/>
          <p:cNvSpPr>
            <a:spLocks noChangeAspect="1" noChangeArrowheads="1"/>
          </p:cNvSpPr>
          <p:nvPr/>
        </p:nvSpPr>
        <p:spPr bwMode="auto">
          <a:xfrm>
            <a:off x="3626900" y="4222048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  <p:sp>
        <p:nvSpPr>
          <p:cNvPr id="7" name="Oval 9"/>
          <p:cNvSpPr>
            <a:spLocks noChangeAspect="1" noChangeArrowheads="1"/>
          </p:cNvSpPr>
          <p:nvPr/>
        </p:nvSpPr>
        <p:spPr bwMode="auto">
          <a:xfrm>
            <a:off x="4376200" y="3466398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dirty="0">
                <a:latin typeface="Calibri" charset="0"/>
                <a:ea typeface="MS PGothic" charset="0"/>
                <a:cs typeface="MS PGothic" charset="0"/>
              </a:rPr>
              <a:t>10</a:t>
            </a:r>
          </a:p>
        </p:txBody>
      </p:sp>
      <p:cxnSp>
        <p:nvCxnSpPr>
          <p:cNvPr id="8" name="AutoShape 10"/>
          <p:cNvCxnSpPr>
            <a:cxnSpLocks noChangeShapeType="1"/>
            <a:stCxn id="7" idx="3"/>
            <a:endCxn id="6" idx="0"/>
          </p:cNvCxnSpPr>
          <p:nvPr/>
        </p:nvCxnSpPr>
        <p:spPr bwMode="auto">
          <a:xfrm flipH="1">
            <a:off x="3857088" y="3896611"/>
            <a:ext cx="585787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AutoShape 11"/>
          <p:cNvCxnSpPr>
            <a:cxnSpLocks noChangeShapeType="1"/>
            <a:stCxn id="7" idx="5"/>
            <a:endCxn id="5" idx="0"/>
          </p:cNvCxnSpPr>
          <p:nvPr/>
        </p:nvCxnSpPr>
        <p:spPr bwMode="auto">
          <a:xfrm>
            <a:off x="4769900" y="3896611"/>
            <a:ext cx="688975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AutoShape 12"/>
          <p:cNvCxnSpPr>
            <a:cxnSpLocks noChangeShapeType="1"/>
            <a:stCxn id="5" idx="5"/>
            <a:endCxn id="2" idx="0"/>
          </p:cNvCxnSpPr>
          <p:nvPr/>
        </p:nvCxnSpPr>
        <p:spPr bwMode="auto">
          <a:xfrm>
            <a:off x="5620800" y="4652261"/>
            <a:ext cx="1730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AutoShape 13"/>
          <p:cNvCxnSpPr>
            <a:cxnSpLocks noChangeShapeType="1"/>
            <a:stCxn id="6" idx="3"/>
            <a:endCxn id="4" idx="0"/>
          </p:cNvCxnSpPr>
          <p:nvPr/>
        </p:nvCxnSpPr>
        <p:spPr bwMode="auto">
          <a:xfrm flipH="1">
            <a:off x="3172875" y="4652261"/>
            <a:ext cx="520700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AutoShape 14"/>
          <p:cNvCxnSpPr>
            <a:cxnSpLocks noChangeShapeType="1"/>
            <a:stCxn id="6" idx="5"/>
            <a:endCxn id="3" idx="0"/>
          </p:cNvCxnSpPr>
          <p:nvPr/>
        </p:nvCxnSpPr>
        <p:spPr bwMode="auto">
          <a:xfrm>
            <a:off x="4020600" y="4652261"/>
            <a:ext cx="366713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Oval 15"/>
          <p:cNvSpPr>
            <a:spLocks noChangeAspect="1" noChangeArrowheads="1"/>
          </p:cNvSpPr>
          <p:nvPr/>
        </p:nvSpPr>
        <p:spPr bwMode="auto">
          <a:xfrm>
            <a:off x="2595025" y="5734936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50</a:t>
            </a:r>
          </a:p>
        </p:txBody>
      </p:sp>
      <p:cxnSp>
        <p:nvCxnSpPr>
          <p:cNvPr id="14" name="AutoShape 16"/>
          <p:cNvCxnSpPr>
            <a:cxnSpLocks noChangeShapeType="1"/>
            <a:stCxn id="4" idx="3"/>
            <a:endCxn id="13" idx="0"/>
          </p:cNvCxnSpPr>
          <p:nvPr/>
        </p:nvCxnSpPr>
        <p:spPr bwMode="auto">
          <a:xfrm flipH="1">
            <a:off x="2809338" y="5407911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Oval 17"/>
          <p:cNvSpPr>
            <a:spLocks noChangeAspect="1" noChangeArrowheads="1"/>
          </p:cNvSpPr>
          <p:nvPr/>
        </p:nvSpPr>
        <p:spPr bwMode="auto">
          <a:xfrm>
            <a:off x="3320513" y="5734936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76</a:t>
            </a:r>
          </a:p>
        </p:txBody>
      </p:sp>
      <p:cxnSp>
        <p:nvCxnSpPr>
          <p:cNvPr id="16" name="AutoShape 18"/>
          <p:cNvCxnSpPr>
            <a:cxnSpLocks noChangeShapeType="1"/>
            <a:stCxn id="4" idx="5"/>
            <a:endCxn id="15" idx="0"/>
          </p:cNvCxnSpPr>
          <p:nvPr/>
        </p:nvCxnSpPr>
        <p:spPr bwMode="auto">
          <a:xfrm>
            <a:off x="3334800" y="5407911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Oval 19"/>
          <p:cNvSpPr>
            <a:spLocks noChangeAspect="1" noChangeArrowheads="1"/>
          </p:cNvSpPr>
          <p:nvPr/>
        </p:nvSpPr>
        <p:spPr bwMode="auto">
          <a:xfrm>
            <a:off x="4903250" y="4977698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85</a:t>
            </a:r>
          </a:p>
        </p:txBody>
      </p:sp>
      <p:cxnSp>
        <p:nvCxnSpPr>
          <p:cNvPr id="18" name="AutoShape 20"/>
          <p:cNvCxnSpPr>
            <a:cxnSpLocks noChangeShapeType="1"/>
            <a:stCxn id="5" idx="3"/>
            <a:endCxn id="17" idx="0"/>
          </p:cNvCxnSpPr>
          <p:nvPr/>
        </p:nvCxnSpPr>
        <p:spPr bwMode="auto">
          <a:xfrm flipH="1">
            <a:off x="5135025" y="4652261"/>
            <a:ext cx="1603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Oval 21"/>
          <p:cNvSpPr>
            <a:spLocks noChangeAspect="1" noChangeArrowheads="1"/>
          </p:cNvSpPr>
          <p:nvPr/>
        </p:nvSpPr>
        <p:spPr bwMode="auto">
          <a:xfrm>
            <a:off x="3914238" y="5734936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65</a:t>
            </a:r>
          </a:p>
        </p:txBody>
      </p:sp>
      <p:cxnSp>
        <p:nvCxnSpPr>
          <p:cNvPr id="20" name="AutoShape 22"/>
          <p:cNvCxnSpPr>
            <a:cxnSpLocks noChangeShapeType="1"/>
            <a:stCxn id="3" idx="3"/>
            <a:endCxn id="19" idx="0"/>
          </p:cNvCxnSpPr>
          <p:nvPr/>
        </p:nvCxnSpPr>
        <p:spPr bwMode="auto">
          <a:xfrm flipH="1">
            <a:off x="4128550" y="5407911"/>
            <a:ext cx="95250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TextBox 20"/>
          <p:cNvSpPr txBox="1"/>
          <p:nvPr/>
        </p:nvSpPr>
        <p:spPr>
          <a:xfrm>
            <a:off x="4147570" y="1374209"/>
            <a:ext cx="8891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>
                <a:latin typeface="Calibri"/>
                <a:cs typeface="Calibri"/>
              </a:rPr>
              <a:t>Tree</a:t>
            </a:r>
            <a:endParaRPr kumimoji="1" lang="zh-CN" altLang="en-US" sz="3000" dirty="0">
              <a:latin typeface="Calibri"/>
              <a:cs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03868" y="1981124"/>
            <a:ext cx="6954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000" b="1" dirty="0" smtClean="0">
                <a:latin typeface="Calibri"/>
                <a:cs typeface="Calibri"/>
              </a:rPr>
              <a:t>Heap Ordered</a:t>
            </a:r>
            <a:r>
              <a:rPr kumimoji="1" lang="en-US" altLang="zh-CN" sz="2000" dirty="0" smtClean="0">
                <a:latin typeface="Calibri"/>
                <a:cs typeface="Calibri"/>
              </a:rPr>
              <a:t>: Every </a:t>
            </a:r>
            <a:r>
              <a:rPr kumimoji="1" lang="en-US" altLang="zh-CN" sz="2000" dirty="0" smtClean="0">
                <a:latin typeface="Calibri"/>
                <a:cs typeface="Calibri"/>
              </a:rPr>
              <a:t>branch takes you to a </a:t>
            </a:r>
            <a:r>
              <a:rPr kumimoji="1" lang="en-US" altLang="zh-CN" sz="2000" dirty="0" smtClean="0">
                <a:latin typeface="Calibri"/>
                <a:cs typeface="Calibri"/>
              </a:rPr>
              <a:t>“greater” node.</a:t>
            </a:r>
          </a:p>
          <a:p>
            <a:pPr algn="l"/>
            <a:r>
              <a:rPr kumimoji="1" lang="en-US" altLang="zh-CN" sz="2000" b="1" dirty="0" smtClean="0">
                <a:latin typeface="Calibri"/>
                <a:cs typeface="Calibri"/>
              </a:rPr>
              <a:t>Binary</a:t>
            </a:r>
            <a:r>
              <a:rPr kumimoji="1" lang="en-US" altLang="zh-CN" sz="2000" dirty="0" smtClean="0">
                <a:latin typeface="Calibri"/>
                <a:cs typeface="Calibri"/>
              </a:rPr>
              <a:t>: Every node has at most two children.</a:t>
            </a:r>
          </a:p>
          <a:p>
            <a:pPr algn="l"/>
            <a:r>
              <a:rPr kumimoji="1" lang="en-US" altLang="zh-CN" sz="2000" b="1" dirty="0" smtClean="0">
                <a:latin typeface="Calibri"/>
                <a:cs typeface="Calibri"/>
              </a:rPr>
              <a:t>Complete</a:t>
            </a:r>
            <a:r>
              <a:rPr kumimoji="1" lang="en-US" altLang="zh-CN" sz="2000" dirty="0" smtClean="0">
                <a:latin typeface="Calibri"/>
                <a:cs typeface="Calibri"/>
              </a:rPr>
              <a:t>: There are no “gaps” in the tree.</a:t>
            </a:r>
            <a:endParaRPr kumimoji="1" lang="zh-CN" altLang="en-US" sz="2000" dirty="0">
              <a:latin typeface="Calibri"/>
              <a:cs typeface="Calibri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854606" y="1139538"/>
            <a:ext cx="7691465" cy="2124763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457200" y="0"/>
            <a:ext cx="82296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altLang="zh-CN" sz="4600" b="0" dirty="0" smtClean="0">
                <a:solidFill>
                  <a:srgbClr val="000000"/>
                </a:solidFill>
                <a:latin typeface="Calibri"/>
                <a:cs typeface="Calibri"/>
              </a:rPr>
              <a:t>Priority Heaps</a:t>
            </a:r>
            <a:endParaRPr lang="en-US" altLang="zh-CN" sz="4600" b="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6816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Times and Requirements</a:t>
            </a:r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4967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900"/>
              <a:t>You’ll need to:</a:t>
            </a:r>
          </a:p>
          <a:p>
            <a:pPr marL="457200" lvl="0" indent="-412750" rtl="0">
              <a:spcBef>
                <a:spcPts val="0"/>
              </a:spcBef>
              <a:buSzPct val="100000"/>
            </a:pPr>
            <a:r>
              <a:rPr lang="en" sz="2900"/>
              <a:t>Section lead for </a:t>
            </a:r>
            <a:r>
              <a:rPr lang="en" sz="2900" b="1"/>
              <a:t>two quarters!</a:t>
            </a:r>
          </a:p>
          <a:p>
            <a:pPr marL="457200" lvl="0" indent="-412750" rtl="0">
              <a:spcBef>
                <a:spcPts val="0"/>
              </a:spcBef>
              <a:buSzPct val="100000"/>
            </a:pPr>
            <a:r>
              <a:rPr lang="en" sz="2900"/>
              <a:t>Take CS198 for 3-4 units (1st quarter only)</a:t>
            </a:r>
          </a:p>
          <a:p>
            <a:pPr marL="457200" lvl="0" indent="-412750" rtl="0">
              <a:spcBef>
                <a:spcPts val="0"/>
              </a:spcBef>
              <a:buSzPct val="100000"/>
            </a:pPr>
            <a:r>
              <a:rPr lang="en" sz="2900"/>
              <a:t>Attend staff meetings (Monday, 4:30-6:00PM)</a:t>
            </a:r>
          </a:p>
          <a:p>
            <a:pPr marL="457200" lvl="0" indent="-412750" rtl="0">
              <a:spcBef>
                <a:spcPts val="0"/>
              </a:spcBef>
              <a:buSzPct val="100000"/>
            </a:pPr>
            <a:r>
              <a:rPr lang="en" sz="2900"/>
              <a:t>Attend workshops (Mon/Wed evenings)</a:t>
            </a:r>
          </a:p>
          <a:p>
            <a:pPr marL="457200" lvl="0" indent="-412750">
              <a:spcBef>
                <a:spcPts val="0"/>
              </a:spcBef>
              <a:buSzPct val="100000"/>
            </a:pPr>
            <a:r>
              <a:rPr lang="en" sz="2900"/>
              <a:t>Fulfill all teaching, LaIR, and grading responsibilities</a:t>
            </a:r>
          </a:p>
        </p:txBody>
      </p:sp>
    </p:spTree>
    <p:extLst>
      <p:ext uri="{BB962C8B-B14F-4D97-AF65-F5344CB8AC3E}">
        <p14:creationId xmlns:p14="http://schemas.microsoft.com/office/powerpoint/2010/main" val="2305166174"/>
      </p:ext>
    </p:extLst>
  </p:cSld>
  <p:clrMapOvr>
    <a:masterClrMapping/>
  </p:clrMapOvr>
  <p:transition xmlns:p14="http://schemas.microsoft.com/office/powerpoint/2010/main"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4"/>
          <p:cNvSpPr>
            <a:spLocks noChangeAspect="1" noChangeArrowheads="1"/>
          </p:cNvSpPr>
          <p:nvPr/>
        </p:nvSpPr>
        <p:spPr bwMode="auto">
          <a:xfrm>
            <a:off x="5562063" y="4977698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99</a:t>
            </a:r>
          </a:p>
        </p:txBody>
      </p:sp>
      <p:sp>
        <p:nvSpPr>
          <p:cNvPr id="3" name="Oval 5"/>
          <p:cNvSpPr>
            <a:spLocks noChangeAspect="1" noChangeArrowheads="1"/>
          </p:cNvSpPr>
          <p:nvPr/>
        </p:nvSpPr>
        <p:spPr bwMode="auto">
          <a:xfrm>
            <a:off x="4155538" y="4977698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60</a:t>
            </a:r>
          </a:p>
        </p:txBody>
      </p:sp>
      <p:sp>
        <p:nvSpPr>
          <p:cNvPr id="4" name="Oval 6"/>
          <p:cNvSpPr>
            <a:spLocks noChangeAspect="1" noChangeArrowheads="1"/>
          </p:cNvSpPr>
          <p:nvPr/>
        </p:nvSpPr>
        <p:spPr bwMode="auto">
          <a:xfrm>
            <a:off x="2941100" y="4977698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40</a:t>
            </a:r>
          </a:p>
        </p:txBody>
      </p:sp>
      <p:sp>
        <p:nvSpPr>
          <p:cNvPr id="5" name="Oval 7"/>
          <p:cNvSpPr>
            <a:spLocks noChangeAspect="1" noChangeArrowheads="1"/>
          </p:cNvSpPr>
          <p:nvPr/>
        </p:nvSpPr>
        <p:spPr bwMode="auto">
          <a:xfrm>
            <a:off x="5227100" y="4222048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80</a:t>
            </a:r>
          </a:p>
        </p:txBody>
      </p:sp>
      <p:sp>
        <p:nvSpPr>
          <p:cNvPr id="6" name="Oval 8"/>
          <p:cNvSpPr>
            <a:spLocks noChangeAspect="1" noChangeArrowheads="1"/>
          </p:cNvSpPr>
          <p:nvPr/>
        </p:nvSpPr>
        <p:spPr bwMode="auto">
          <a:xfrm>
            <a:off x="3626900" y="4222048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  <p:sp>
        <p:nvSpPr>
          <p:cNvPr id="7" name="Oval 9"/>
          <p:cNvSpPr>
            <a:spLocks noChangeAspect="1" noChangeArrowheads="1"/>
          </p:cNvSpPr>
          <p:nvPr/>
        </p:nvSpPr>
        <p:spPr bwMode="auto">
          <a:xfrm>
            <a:off x="4376200" y="3466398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b="1" dirty="0">
                <a:solidFill>
                  <a:schemeClr val="accent2"/>
                </a:solidFill>
                <a:latin typeface="Calibri" charset="0"/>
                <a:ea typeface="MS PGothic" charset="0"/>
                <a:cs typeface="MS PGothic" charset="0"/>
              </a:rPr>
              <a:t>10</a:t>
            </a:r>
          </a:p>
        </p:txBody>
      </p:sp>
      <p:cxnSp>
        <p:nvCxnSpPr>
          <p:cNvPr id="8" name="AutoShape 10"/>
          <p:cNvCxnSpPr>
            <a:cxnSpLocks noChangeShapeType="1"/>
            <a:stCxn id="7" idx="3"/>
            <a:endCxn id="6" idx="0"/>
          </p:cNvCxnSpPr>
          <p:nvPr/>
        </p:nvCxnSpPr>
        <p:spPr bwMode="auto">
          <a:xfrm flipH="1">
            <a:off x="3857088" y="3896611"/>
            <a:ext cx="585787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AutoShape 11"/>
          <p:cNvCxnSpPr>
            <a:cxnSpLocks noChangeShapeType="1"/>
            <a:stCxn id="7" idx="5"/>
            <a:endCxn id="5" idx="0"/>
          </p:cNvCxnSpPr>
          <p:nvPr/>
        </p:nvCxnSpPr>
        <p:spPr bwMode="auto">
          <a:xfrm>
            <a:off x="4769900" y="3896611"/>
            <a:ext cx="688975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AutoShape 12"/>
          <p:cNvCxnSpPr>
            <a:cxnSpLocks noChangeShapeType="1"/>
            <a:stCxn id="5" idx="5"/>
            <a:endCxn id="2" idx="0"/>
          </p:cNvCxnSpPr>
          <p:nvPr/>
        </p:nvCxnSpPr>
        <p:spPr bwMode="auto">
          <a:xfrm>
            <a:off x="5620800" y="4652261"/>
            <a:ext cx="1730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AutoShape 13"/>
          <p:cNvCxnSpPr>
            <a:cxnSpLocks noChangeShapeType="1"/>
            <a:stCxn id="6" idx="3"/>
            <a:endCxn id="4" idx="0"/>
          </p:cNvCxnSpPr>
          <p:nvPr/>
        </p:nvCxnSpPr>
        <p:spPr bwMode="auto">
          <a:xfrm flipH="1">
            <a:off x="3172875" y="4652261"/>
            <a:ext cx="520700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AutoShape 14"/>
          <p:cNvCxnSpPr>
            <a:cxnSpLocks noChangeShapeType="1"/>
            <a:stCxn id="6" idx="5"/>
            <a:endCxn id="3" idx="0"/>
          </p:cNvCxnSpPr>
          <p:nvPr/>
        </p:nvCxnSpPr>
        <p:spPr bwMode="auto">
          <a:xfrm>
            <a:off x="4020600" y="4652261"/>
            <a:ext cx="366713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Oval 15"/>
          <p:cNvSpPr>
            <a:spLocks noChangeAspect="1" noChangeArrowheads="1"/>
          </p:cNvSpPr>
          <p:nvPr/>
        </p:nvSpPr>
        <p:spPr bwMode="auto">
          <a:xfrm>
            <a:off x="2595025" y="5734936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50</a:t>
            </a:r>
          </a:p>
        </p:txBody>
      </p:sp>
      <p:cxnSp>
        <p:nvCxnSpPr>
          <p:cNvPr id="14" name="AutoShape 16"/>
          <p:cNvCxnSpPr>
            <a:cxnSpLocks noChangeShapeType="1"/>
            <a:stCxn id="4" idx="3"/>
            <a:endCxn id="13" idx="0"/>
          </p:cNvCxnSpPr>
          <p:nvPr/>
        </p:nvCxnSpPr>
        <p:spPr bwMode="auto">
          <a:xfrm flipH="1">
            <a:off x="2809338" y="5407911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Oval 19"/>
          <p:cNvSpPr>
            <a:spLocks noChangeAspect="1" noChangeArrowheads="1"/>
          </p:cNvSpPr>
          <p:nvPr/>
        </p:nvSpPr>
        <p:spPr bwMode="auto">
          <a:xfrm>
            <a:off x="4903250" y="4977698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85</a:t>
            </a:r>
          </a:p>
        </p:txBody>
      </p:sp>
      <p:cxnSp>
        <p:nvCxnSpPr>
          <p:cNvPr id="18" name="AutoShape 20"/>
          <p:cNvCxnSpPr>
            <a:cxnSpLocks noChangeShapeType="1"/>
            <a:stCxn id="5" idx="3"/>
            <a:endCxn id="17" idx="0"/>
          </p:cNvCxnSpPr>
          <p:nvPr/>
        </p:nvCxnSpPr>
        <p:spPr bwMode="auto">
          <a:xfrm flipH="1">
            <a:off x="5135025" y="4652261"/>
            <a:ext cx="1603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Oval 21"/>
          <p:cNvSpPr>
            <a:spLocks noChangeAspect="1" noChangeArrowheads="1"/>
          </p:cNvSpPr>
          <p:nvPr/>
        </p:nvSpPr>
        <p:spPr bwMode="auto">
          <a:xfrm>
            <a:off x="3914238" y="5734936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65</a:t>
            </a:r>
          </a:p>
        </p:txBody>
      </p:sp>
      <p:cxnSp>
        <p:nvCxnSpPr>
          <p:cNvPr id="20" name="AutoShape 22"/>
          <p:cNvCxnSpPr>
            <a:cxnSpLocks noChangeShapeType="1"/>
            <a:stCxn id="3" idx="3"/>
            <a:endCxn id="19" idx="0"/>
          </p:cNvCxnSpPr>
          <p:nvPr/>
        </p:nvCxnSpPr>
        <p:spPr bwMode="auto">
          <a:xfrm flipH="1">
            <a:off x="4128550" y="5407911"/>
            <a:ext cx="95250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TextBox 20"/>
          <p:cNvSpPr txBox="1"/>
          <p:nvPr/>
        </p:nvSpPr>
        <p:spPr>
          <a:xfrm>
            <a:off x="4147570" y="1374209"/>
            <a:ext cx="8891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>
                <a:latin typeface="Calibri"/>
                <a:cs typeface="Calibri"/>
              </a:rPr>
              <a:t>Tree</a:t>
            </a:r>
            <a:endParaRPr kumimoji="1" lang="zh-CN" altLang="en-US" sz="3000" dirty="0">
              <a:latin typeface="Calibri"/>
              <a:cs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03868" y="1981124"/>
            <a:ext cx="6954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000" b="1" dirty="0" smtClean="0">
                <a:latin typeface="Calibri"/>
                <a:cs typeface="Calibri"/>
              </a:rPr>
              <a:t>Heap Ordered</a:t>
            </a:r>
            <a:r>
              <a:rPr kumimoji="1" lang="en-US" altLang="zh-CN" sz="2000" dirty="0" smtClean="0">
                <a:latin typeface="Calibri"/>
                <a:cs typeface="Calibri"/>
              </a:rPr>
              <a:t>: Every </a:t>
            </a:r>
            <a:r>
              <a:rPr kumimoji="1" lang="en-US" altLang="zh-CN" sz="2000" dirty="0" smtClean="0">
                <a:latin typeface="Calibri"/>
                <a:cs typeface="Calibri"/>
              </a:rPr>
              <a:t>branch takes you to a </a:t>
            </a:r>
            <a:r>
              <a:rPr kumimoji="1" lang="en-US" altLang="zh-CN" sz="2000" dirty="0" smtClean="0">
                <a:latin typeface="Calibri"/>
                <a:cs typeface="Calibri"/>
              </a:rPr>
              <a:t>“greater” node.</a:t>
            </a:r>
          </a:p>
          <a:p>
            <a:pPr algn="l"/>
            <a:r>
              <a:rPr kumimoji="1" lang="en-US" altLang="zh-CN" sz="2000" b="1" dirty="0" smtClean="0">
                <a:latin typeface="Calibri"/>
                <a:cs typeface="Calibri"/>
              </a:rPr>
              <a:t>Binary</a:t>
            </a:r>
            <a:r>
              <a:rPr kumimoji="1" lang="en-US" altLang="zh-CN" sz="2000" dirty="0" smtClean="0">
                <a:latin typeface="Calibri"/>
                <a:cs typeface="Calibri"/>
              </a:rPr>
              <a:t>: Every node has at most two children.</a:t>
            </a:r>
          </a:p>
          <a:p>
            <a:pPr algn="l"/>
            <a:r>
              <a:rPr kumimoji="1" lang="en-US" altLang="zh-CN" sz="2000" b="1" dirty="0" smtClean="0">
                <a:solidFill>
                  <a:srgbClr val="FF0000"/>
                </a:solidFill>
                <a:latin typeface="Calibri"/>
                <a:cs typeface="Calibri"/>
              </a:rPr>
              <a:t>Not Complete</a:t>
            </a:r>
            <a:r>
              <a:rPr kumimoji="1" lang="en-US" altLang="zh-CN" sz="2000" dirty="0" smtClean="0">
                <a:latin typeface="Calibri"/>
                <a:cs typeface="Calibri"/>
              </a:rPr>
              <a:t>: There are no “gaps” in the tree.</a:t>
            </a:r>
            <a:endParaRPr kumimoji="1" lang="zh-CN" altLang="en-US" sz="2000" dirty="0">
              <a:latin typeface="Calibri"/>
              <a:cs typeface="Calibri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854606" y="1139538"/>
            <a:ext cx="7691465" cy="2124763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457200" y="0"/>
            <a:ext cx="82296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altLang="zh-CN" sz="4600" b="0" dirty="0" smtClean="0">
                <a:solidFill>
                  <a:srgbClr val="000000"/>
                </a:solidFill>
                <a:latin typeface="Calibri"/>
                <a:cs typeface="Calibri"/>
              </a:rPr>
              <a:t>Priority Heaps</a:t>
            </a:r>
            <a:endParaRPr lang="en-US" altLang="zh-CN" sz="4600" b="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299733" y="5745170"/>
            <a:ext cx="344217" cy="356106"/>
          </a:xfrm>
          <a:prstGeom prst="rect">
            <a:avLst/>
          </a:prstGeom>
          <a:solidFill>
            <a:srgbClr val="FF0000"/>
          </a:solidFill>
          <a:ln w="38100" cmpd="sng">
            <a:solidFill>
              <a:srgbClr val="FF0000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8709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4"/>
          <p:cNvSpPr>
            <a:spLocks noChangeAspect="1" noChangeArrowheads="1"/>
          </p:cNvSpPr>
          <p:nvPr/>
        </p:nvSpPr>
        <p:spPr bwMode="auto">
          <a:xfrm>
            <a:off x="5562063" y="4977698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99</a:t>
            </a:r>
          </a:p>
        </p:txBody>
      </p:sp>
      <p:sp>
        <p:nvSpPr>
          <p:cNvPr id="3" name="Oval 5"/>
          <p:cNvSpPr>
            <a:spLocks noChangeAspect="1" noChangeArrowheads="1"/>
          </p:cNvSpPr>
          <p:nvPr/>
        </p:nvSpPr>
        <p:spPr bwMode="auto">
          <a:xfrm>
            <a:off x="4155538" y="4977698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60</a:t>
            </a:r>
          </a:p>
        </p:txBody>
      </p:sp>
      <p:sp>
        <p:nvSpPr>
          <p:cNvPr id="4" name="Oval 6"/>
          <p:cNvSpPr>
            <a:spLocks noChangeAspect="1" noChangeArrowheads="1"/>
          </p:cNvSpPr>
          <p:nvPr/>
        </p:nvSpPr>
        <p:spPr bwMode="auto">
          <a:xfrm>
            <a:off x="2941100" y="4977698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40</a:t>
            </a:r>
          </a:p>
        </p:txBody>
      </p:sp>
      <p:sp>
        <p:nvSpPr>
          <p:cNvPr id="5" name="Oval 7"/>
          <p:cNvSpPr>
            <a:spLocks noChangeAspect="1" noChangeArrowheads="1"/>
          </p:cNvSpPr>
          <p:nvPr/>
        </p:nvSpPr>
        <p:spPr bwMode="auto">
          <a:xfrm>
            <a:off x="5227100" y="4222048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80</a:t>
            </a:r>
          </a:p>
        </p:txBody>
      </p:sp>
      <p:sp>
        <p:nvSpPr>
          <p:cNvPr id="6" name="Oval 8"/>
          <p:cNvSpPr>
            <a:spLocks noChangeAspect="1" noChangeArrowheads="1"/>
          </p:cNvSpPr>
          <p:nvPr/>
        </p:nvSpPr>
        <p:spPr bwMode="auto">
          <a:xfrm>
            <a:off x="3626900" y="4222048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  <p:sp>
        <p:nvSpPr>
          <p:cNvPr id="7" name="Oval 9"/>
          <p:cNvSpPr>
            <a:spLocks noChangeAspect="1" noChangeArrowheads="1"/>
          </p:cNvSpPr>
          <p:nvPr/>
        </p:nvSpPr>
        <p:spPr bwMode="auto">
          <a:xfrm>
            <a:off x="4376200" y="3466398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dirty="0">
                <a:latin typeface="Calibri" charset="0"/>
                <a:ea typeface="MS PGothic" charset="0"/>
                <a:cs typeface="MS PGothic" charset="0"/>
              </a:rPr>
              <a:t>10</a:t>
            </a:r>
          </a:p>
        </p:txBody>
      </p:sp>
      <p:cxnSp>
        <p:nvCxnSpPr>
          <p:cNvPr id="8" name="AutoShape 10"/>
          <p:cNvCxnSpPr>
            <a:cxnSpLocks noChangeShapeType="1"/>
            <a:stCxn id="7" idx="3"/>
            <a:endCxn id="6" idx="0"/>
          </p:cNvCxnSpPr>
          <p:nvPr/>
        </p:nvCxnSpPr>
        <p:spPr bwMode="auto">
          <a:xfrm flipH="1">
            <a:off x="3857088" y="3896611"/>
            <a:ext cx="585787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AutoShape 11"/>
          <p:cNvCxnSpPr>
            <a:cxnSpLocks noChangeShapeType="1"/>
            <a:stCxn id="7" idx="5"/>
            <a:endCxn id="5" idx="0"/>
          </p:cNvCxnSpPr>
          <p:nvPr/>
        </p:nvCxnSpPr>
        <p:spPr bwMode="auto">
          <a:xfrm>
            <a:off x="4769900" y="3896611"/>
            <a:ext cx="688975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AutoShape 12"/>
          <p:cNvCxnSpPr>
            <a:cxnSpLocks noChangeShapeType="1"/>
            <a:stCxn id="5" idx="5"/>
            <a:endCxn id="2" idx="0"/>
          </p:cNvCxnSpPr>
          <p:nvPr/>
        </p:nvCxnSpPr>
        <p:spPr bwMode="auto">
          <a:xfrm>
            <a:off x="5620800" y="4652261"/>
            <a:ext cx="1730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AutoShape 13"/>
          <p:cNvCxnSpPr>
            <a:cxnSpLocks noChangeShapeType="1"/>
            <a:stCxn id="6" idx="3"/>
            <a:endCxn id="4" idx="0"/>
          </p:cNvCxnSpPr>
          <p:nvPr/>
        </p:nvCxnSpPr>
        <p:spPr bwMode="auto">
          <a:xfrm flipH="1">
            <a:off x="3172875" y="4652261"/>
            <a:ext cx="520700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AutoShape 14"/>
          <p:cNvCxnSpPr>
            <a:cxnSpLocks noChangeShapeType="1"/>
            <a:stCxn id="6" idx="5"/>
            <a:endCxn id="3" idx="0"/>
          </p:cNvCxnSpPr>
          <p:nvPr/>
        </p:nvCxnSpPr>
        <p:spPr bwMode="auto">
          <a:xfrm>
            <a:off x="4020600" y="4652261"/>
            <a:ext cx="366713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Oval 15"/>
          <p:cNvSpPr>
            <a:spLocks noChangeAspect="1" noChangeArrowheads="1"/>
          </p:cNvSpPr>
          <p:nvPr/>
        </p:nvSpPr>
        <p:spPr bwMode="auto">
          <a:xfrm>
            <a:off x="2595025" y="5734936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50</a:t>
            </a:r>
          </a:p>
        </p:txBody>
      </p:sp>
      <p:cxnSp>
        <p:nvCxnSpPr>
          <p:cNvPr id="14" name="AutoShape 16"/>
          <p:cNvCxnSpPr>
            <a:cxnSpLocks noChangeShapeType="1"/>
            <a:stCxn id="4" idx="3"/>
            <a:endCxn id="13" idx="0"/>
          </p:cNvCxnSpPr>
          <p:nvPr/>
        </p:nvCxnSpPr>
        <p:spPr bwMode="auto">
          <a:xfrm flipH="1">
            <a:off x="2809338" y="5407911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Oval 17"/>
          <p:cNvSpPr>
            <a:spLocks noChangeAspect="1" noChangeArrowheads="1"/>
          </p:cNvSpPr>
          <p:nvPr/>
        </p:nvSpPr>
        <p:spPr bwMode="auto">
          <a:xfrm>
            <a:off x="3320513" y="5734936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76</a:t>
            </a:r>
          </a:p>
        </p:txBody>
      </p:sp>
      <p:cxnSp>
        <p:nvCxnSpPr>
          <p:cNvPr id="16" name="AutoShape 18"/>
          <p:cNvCxnSpPr>
            <a:cxnSpLocks noChangeShapeType="1"/>
            <a:stCxn id="4" idx="5"/>
            <a:endCxn id="15" idx="0"/>
          </p:cNvCxnSpPr>
          <p:nvPr/>
        </p:nvCxnSpPr>
        <p:spPr bwMode="auto">
          <a:xfrm>
            <a:off x="3334800" y="5407911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Oval 19"/>
          <p:cNvSpPr>
            <a:spLocks noChangeAspect="1" noChangeArrowheads="1"/>
          </p:cNvSpPr>
          <p:nvPr/>
        </p:nvSpPr>
        <p:spPr bwMode="auto">
          <a:xfrm>
            <a:off x="4903250" y="4977698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85</a:t>
            </a:r>
          </a:p>
        </p:txBody>
      </p:sp>
      <p:cxnSp>
        <p:nvCxnSpPr>
          <p:cNvPr id="18" name="AutoShape 20"/>
          <p:cNvCxnSpPr>
            <a:cxnSpLocks noChangeShapeType="1"/>
            <a:stCxn id="5" idx="3"/>
            <a:endCxn id="17" idx="0"/>
          </p:cNvCxnSpPr>
          <p:nvPr/>
        </p:nvCxnSpPr>
        <p:spPr bwMode="auto">
          <a:xfrm flipH="1">
            <a:off x="5135025" y="4652261"/>
            <a:ext cx="1603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Oval 21"/>
          <p:cNvSpPr>
            <a:spLocks noChangeAspect="1" noChangeArrowheads="1"/>
          </p:cNvSpPr>
          <p:nvPr/>
        </p:nvSpPr>
        <p:spPr bwMode="auto">
          <a:xfrm>
            <a:off x="3914238" y="5734936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65</a:t>
            </a:r>
          </a:p>
        </p:txBody>
      </p:sp>
      <p:cxnSp>
        <p:nvCxnSpPr>
          <p:cNvPr id="20" name="AutoShape 22"/>
          <p:cNvCxnSpPr>
            <a:cxnSpLocks noChangeShapeType="1"/>
            <a:stCxn id="3" idx="3"/>
            <a:endCxn id="19" idx="0"/>
          </p:cNvCxnSpPr>
          <p:nvPr/>
        </p:nvCxnSpPr>
        <p:spPr bwMode="auto">
          <a:xfrm flipH="1">
            <a:off x="4128550" y="5407911"/>
            <a:ext cx="95250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TextBox 20"/>
          <p:cNvSpPr txBox="1"/>
          <p:nvPr/>
        </p:nvSpPr>
        <p:spPr>
          <a:xfrm>
            <a:off x="4147570" y="1374209"/>
            <a:ext cx="8891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>
                <a:latin typeface="Calibri"/>
                <a:cs typeface="Calibri"/>
              </a:rPr>
              <a:t>Tree</a:t>
            </a:r>
            <a:endParaRPr kumimoji="1" lang="zh-CN" altLang="en-US" sz="3000" dirty="0">
              <a:latin typeface="Calibri"/>
              <a:cs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03868" y="1981124"/>
            <a:ext cx="6954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000" b="1" dirty="0" smtClean="0">
                <a:latin typeface="Calibri"/>
                <a:cs typeface="Calibri"/>
              </a:rPr>
              <a:t>Heap Ordered</a:t>
            </a:r>
            <a:r>
              <a:rPr kumimoji="1" lang="en-US" altLang="zh-CN" sz="2000" dirty="0" smtClean="0">
                <a:latin typeface="Calibri"/>
                <a:cs typeface="Calibri"/>
              </a:rPr>
              <a:t>: Every </a:t>
            </a:r>
            <a:r>
              <a:rPr kumimoji="1" lang="en-US" altLang="zh-CN" sz="2000" dirty="0" smtClean="0">
                <a:latin typeface="Calibri"/>
                <a:cs typeface="Calibri"/>
              </a:rPr>
              <a:t>branch takes you to a </a:t>
            </a:r>
            <a:r>
              <a:rPr kumimoji="1" lang="en-US" altLang="zh-CN" sz="2000" dirty="0" smtClean="0">
                <a:latin typeface="Calibri"/>
                <a:cs typeface="Calibri"/>
              </a:rPr>
              <a:t>“greater” node.</a:t>
            </a:r>
          </a:p>
          <a:p>
            <a:pPr algn="l"/>
            <a:r>
              <a:rPr kumimoji="1" lang="en-US" altLang="zh-CN" sz="2000" b="1" dirty="0" smtClean="0">
                <a:latin typeface="Calibri"/>
                <a:cs typeface="Calibri"/>
              </a:rPr>
              <a:t>Binary</a:t>
            </a:r>
            <a:r>
              <a:rPr kumimoji="1" lang="en-US" altLang="zh-CN" sz="2000" dirty="0" smtClean="0">
                <a:latin typeface="Calibri"/>
                <a:cs typeface="Calibri"/>
              </a:rPr>
              <a:t>: Every node has at most two children.</a:t>
            </a:r>
          </a:p>
          <a:p>
            <a:pPr algn="l"/>
            <a:r>
              <a:rPr kumimoji="1" lang="en-US" altLang="zh-CN" sz="2000" b="1" dirty="0" smtClean="0">
                <a:latin typeface="Calibri"/>
                <a:cs typeface="Calibri"/>
              </a:rPr>
              <a:t>Complete</a:t>
            </a:r>
            <a:r>
              <a:rPr kumimoji="1" lang="en-US" altLang="zh-CN" sz="2000" dirty="0" smtClean="0">
                <a:latin typeface="Calibri"/>
                <a:cs typeface="Calibri"/>
              </a:rPr>
              <a:t>: There are no “gaps” in the tree.</a:t>
            </a:r>
            <a:endParaRPr kumimoji="1" lang="zh-CN" altLang="en-US" sz="2000" dirty="0">
              <a:latin typeface="Calibri"/>
              <a:cs typeface="Calibri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854606" y="1139538"/>
            <a:ext cx="7691465" cy="2124763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457200" y="0"/>
            <a:ext cx="82296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altLang="zh-CN" sz="4600" b="0" dirty="0" smtClean="0">
                <a:solidFill>
                  <a:srgbClr val="000000"/>
                </a:solidFill>
                <a:latin typeface="Calibri"/>
                <a:cs typeface="Calibri"/>
              </a:rPr>
              <a:t>Priority Heaps</a:t>
            </a:r>
            <a:endParaRPr lang="en-US" altLang="zh-CN" sz="4600" b="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486688" y="5567117"/>
            <a:ext cx="1994083" cy="735952"/>
          </a:xfrm>
          <a:prstGeom prst="roundRect">
            <a:avLst/>
          </a:prstGeom>
          <a:solidFill>
            <a:schemeClr val="accent3"/>
          </a:solidFill>
          <a:ln w="38100" cmpd="sng">
            <a:solidFill>
              <a:schemeClr val="accent3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8165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4"/>
          <p:cNvSpPr>
            <a:spLocks noChangeAspect="1" noChangeArrowheads="1"/>
          </p:cNvSpPr>
          <p:nvPr/>
        </p:nvSpPr>
        <p:spPr bwMode="auto">
          <a:xfrm>
            <a:off x="5562063" y="4977698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99</a:t>
            </a:r>
          </a:p>
        </p:txBody>
      </p:sp>
      <p:sp>
        <p:nvSpPr>
          <p:cNvPr id="3" name="Oval 5"/>
          <p:cNvSpPr>
            <a:spLocks noChangeAspect="1" noChangeArrowheads="1"/>
          </p:cNvSpPr>
          <p:nvPr/>
        </p:nvSpPr>
        <p:spPr bwMode="auto">
          <a:xfrm>
            <a:off x="4155538" y="4977698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60</a:t>
            </a:r>
          </a:p>
        </p:txBody>
      </p:sp>
      <p:sp>
        <p:nvSpPr>
          <p:cNvPr id="4" name="Oval 6"/>
          <p:cNvSpPr>
            <a:spLocks noChangeAspect="1" noChangeArrowheads="1"/>
          </p:cNvSpPr>
          <p:nvPr/>
        </p:nvSpPr>
        <p:spPr bwMode="auto">
          <a:xfrm>
            <a:off x="2941100" y="4977698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40</a:t>
            </a:r>
          </a:p>
        </p:txBody>
      </p:sp>
      <p:sp>
        <p:nvSpPr>
          <p:cNvPr id="5" name="Oval 7"/>
          <p:cNvSpPr>
            <a:spLocks noChangeAspect="1" noChangeArrowheads="1"/>
          </p:cNvSpPr>
          <p:nvPr/>
        </p:nvSpPr>
        <p:spPr bwMode="auto">
          <a:xfrm>
            <a:off x="5227100" y="4222048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80</a:t>
            </a:r>
          </a:p>
        </p:txBody>
      </p:sp>
      <p:sp>
        <p:nvSpPr>
          <p:cNvPr id="6" name="Oval 8"/>
          <p:cNvSpPr>
            <a:spLocks noChangeAspect="1" noChangeArrowheads="1"/>
          </p:cNvSpPr>
          <p:nvPr/>
        </p:nvSpPr>
        <p:spPr bwMode="auto">
          <a:xfrm>
            <a:off x="3626900" y="4222048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  <p:sp>
        <p:nvSpPr>
          <p:cNvPr id="7" name="Oval 9"/>
          <p:cNvSpPr>
            <a:spLocks noChangeAspect="1" noChangeArrowheads="1"/>
          </p:cNvSpPr>
          <p:nvPr/>
        </p:nvSpPr>
        <p:spPr bwMode="auto">
          <a:xfrm>
            <a:off x="4376200" y="3466398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dirty="0">
                <a:latin typeface="Calibri" charset="0"/>
                <a:ea typeface="MS PGothic" charset="0"/>
                <a:cs typeface="MS PGothic" charset="0"/>
              </a:rPr>
              <a:t>10</a:t>
            </a:r>
          </a:p>
        </p:txBody>
      </p:sp>
      <p:cxnSp>
        <p:nvCxnSpPr>
          <p:cNvPr id="8" name="AutoShape 10"/>
          <p:cNvCxnSpPr>
            <a:cxnSpLocks noChangeShapeType="1"/>
            <a:stCxn id="7" idx="3"/>
            <a:endCxn id="6" idx="0"/>
          </p:cNvCxnSpPr>
          <p:nvPr/>
        </p:nvCxnSpPr>
        <p:spPr bwMode="auto">
          <a:xfrm flipH="1">
            <a:off x="3857088" y="3896611"/>
            <a:ext cx="585787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AutoShape 11"/>
          <p:cNvCxnSpPr>
            <a:cxnSpLocks noChangeShapeType="1"/>
            <a:stCxn id="7" idx="5"/>
            <a:endCxn id="5" idx="0"/>
          </p:cNvCxnSpPr>
          <p:nvPr/>
        </p:nvCxnSpPr>
        <p:spPr bwMode="auto">
          <a:xfrm>
            <a:off x="4769900" y="3896611"/>
            <a:ext cx="688975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AutoShape 12"/>
          <p:cNvCxnSpPr>
            <a:cxnSpLocks noChangeShapeType="1"/>
            <a:stCxn id="5" idx="5"/>
            <a:endCxn id="2" idx="0"/>
          </p:cNvCxnSpPr>
          <p:nvPr/>
        </p:nvCxnSpPr>
        <p:spPr bwMode="auto">
          <a:xfrm>
            <a:off x="5620800" y="4652261"/>
            <a:ext cx="1730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AutoShape 13"/>
          <p:cNvCxnSpPr>
            <a:cxnSpLocks noChangeShapeType="1"/>
            <a:stCxn id="6" idx="3"/>
            <a:endCxn id="4" idx="0"/>
          </p:cNvCxnSpPr>
          <p:nvPr/>
        </p:nvCxnSpPr>
        <p:spPr bwMode="auto">
          <a:xfrm flipH="1">
            <a:off x="3172875" y="4652261"/>
            <a:ext cx="520700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AutoShape 14"/>
          <p:cNvCxnSpPr>
            <a:cxnSpLocks noChangeShapeType="1"/>
            <a:stCxn id="6" idx="5"/>
            <a:endCxn id="3" idx="0"/>
          </p:cNvCxnSpPr>
          <p:nvPr/>
        </p:nvCxnSpPr>
        <p:spPr bwMode="auto">
          <a:xfrm>
            <a:off x="4020600" y="4652261"/>
            <a:ext cx="366713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Oval 15"/>
          <p:cNvSpPr>
            <a:spLocks noChangeAspect="1" noChangeArrowheads="1"/>
          </p:cNvSpPr>
          <p:nvPr/>
        </p:nvSpPr>
        <p:spPr bwMode="auto">
          <a:xfrm>
            <a:off x="2595025" y="5734936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50</a:t>
            </a:r>
          </a:p>
        </p:txBody>
      </p:sp>
      <p:cxnSp>
        <p:nvCxnSpPr>
          <p:cNvPr id="14" name="AutoShape 16"/>
          <p:cNvCxnSpPr>
            <a:cxnSpLocks noChangeShapeType="1"/>
            <a:stCxn id="4" idx="3"/>
            <a:endCxn id="13" idx="0"/>
          </p:cNvCxnSpPr>
          <p:nvPr/>
        </p:nvCxnSpPr>
        <p:spPr bwMode="auto">
          <a:xfrm flipH="1">
            <a:off x="2809338" y="5407911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Oval 17"/>
          <p:cNvSpPr>
            <a:spLocks noChangeAspect="1" noChangeArrowheads="1"/>
          </p:cNvSpPr>
          <p:nvPr/>
        </p:nvSpPr>
        <p:spPr bwMode="auto">
          <a:xfrm>
            <a:off x="3320513" y="5734936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76</a:t>
            </a:r>
          </a:p>
        </p:txBody>
      </p:sp>
      <p:cxnSp>
        <p:nvCxnSpPr>
          <p:cNvPr id="16" name="AutoShape 18"/>
          <p:cNvCxnSpPr>
            <a:cxnSpLocks noChangeShapeType="1"/>
            <a:stCxn id="4" idx="5"/>
            <a:endCxn id="15" idx="0"/>
          </p:cNvCxnSpPr>
          <p:nvPr/>
        </p:nvCxnSpPr>
        <p:spPr bwMode="auto">
          <a:xfrm>
            <a:off x="3334800" y="5407911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Oval 19"/>
          <p:cNvSpPr>
            <a:spLocks noChangeAspect="1" noChangeArrowheads="1"/>
          </p:cNvSpPr>
          <p:nvPr/>
        </p:nvSpPr>
        <p:spPr bwMode="auto">
          <a:xfrm>
            <a:off x="4903250" y="4977698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85</a:t>
            </a:r>
          </a:p>
        </p:txBody>
      </p:sp>
      <p:cxnSp>
        <p:nvCxnSpPr>
          <p:cNvPr id="18" name="AutoShape 20"/>
          <p:cNvCxnSpPr>
            <a:cxnSpLocks noChangeShapeType="1"/>
            <a:stCxn id="5" idx="3"/>
            <a:endCxn id="17" idx="0"/>
          </p:cNvCxnSpPr>
          <p:nvPr/>
        </p:nvCxnSpPr>
        <p:spPr bwMode="auto">
          <a:xfrm flipH="1">
            <a:off x="5135025" y="4652261"/>
            <a:ext cx="1603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Oval 21"/>
          <p:cNvSpPr>
            <a:spLocks noChangeAspect="1" noChangeArrowheads="1"/>
          </p:cNvSpPr>
          <p:nvPr/>
        </p:nvSpPr>
        <p:spPr bwMode="auto">
          <a:xfrm>
            <a:off x="3914238" y="5734936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65</a:t>
            </a:r>
          </a:p>
        </p:txBody>
      </p:sp>
      <p:cxnSp>
        <p:nvCxnSpPr>
          <p:cNvPr id="20" name="AutoShape 22"/>
          <p:cNvCxnSpPr>
            <a:cxnSpLocks noChangeShapeType="1"/>
            <a:stCxn id="3" idx="3"/>
            <a:endCxn id="19" idx="0"/>
          </p:cNvCxnSpPr>
          <p:nvPr/>
        </p:nvCxnSpPr>
        <p:spPr bwMode="auto">
          <a:xfrm flipH="1">
            <a:off x="4128550" y="5407911"/>
            <a:ext cx="95250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TextBox 20"/>
          <p:cNvSpPr txBox="1"/>
          <p:nvPr/>
        </p:nvSpPr>
        <p:spPr>
          <a:xfrm>
            <a:off x="4147570" y="1374209"/>
            <a:ext cx="8891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>
                <a:latin typeface="Calibri"/>
                <a:cs typeface="Calibri"/>
              </a:rPr>
              <a:t>Tree</a:t>
            </a:r>
            <a:endParaRPr kumimoji="1" lang="zh-CN" altLang="en-US" sz="3000" dirty="0">
              <a:latin typeface="Calibri"/>
              <a:cs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03868" y="1981124"/>
            <a:ext cx="6954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000" b="1" dirty="0" smtClean="0">
                <a:latin typeface="Calibri"/>
                <a:cs typeface="Calibri"/>
              </a:rPr>
              <a:t>Heap Ordered</a:t>
            </a:r>
            <a:r>
              <a:rPr kumimoji="1" lang="en-US" altLang="zh-CN" sz="2000" dirty="0" smtClean="0">
                <a:latin typeface="Calibri"/>
                <a:cs typeface="Calibri"/>
              </a:rPr>
              <a:t>: Every </a:t>
            </a:r>
            <a:r>
              <a:rPr kumimoji="1" lang="en-US" altLang="zh-CN" sz="2000" dirty="0" smtClean="0">
                <a:latin typeface="Calibri"/>
                <a:cs typeface="Calibri"/>
              </a:rPr>
              <a:t>branch takes you to a </a:t>
            </a:r>
            <a:r>
              <a:rPr kumimoji="1" lang="en-US" altLang="zh-CN" sz="2000" dirty="0" smtClean="0">
                <a:latin typeface="Calibri"/>
                <a:cs typeface="Calibri"/>
              </a:rPr>
              <a:t>“greater” node.</a:t>
            </a:r>
          </a:p>
          <a:p>
            <a:pPr algn="l"/>
            <a:r>
              <a:rPr kumimoji="1" lang="en-US" altLang="zh-CN" sz="2000" b="1" dirty="0" smtClean="0">
                <a:latin typeface="Calibri"/>
                <a:cs typeface="Calibri"/>
              </a:rPr>
              <a:t>Binary</a:t>
            </a:r>
            <a:r>
              <a:rPr kumimoji="1" lang="en-US" altLang="zh-CN" sz="2000" dirty="0" smtClean="0">
                <a:latin typeface="Calibri"/>
                <a:cs typeface="Calibri"/>
              </a:rPr>
              <a:t>: Every node has at most two children.</a:t>
            </a:r>
          </a:p>
          <a:p>
            <a:pPr algn="l"/>
            <a:r>
              <a:rPr kumimoji="1" lang="en-US" altLang="zh-CN" sz="2000" b="1" dirty="0" smtClean="0">
                <a:latin typeface="Calibri"/>
                <a:cs typeface="Calibri"/>
              </a:rPr>
              <a:t>Complete</a:t>
            </a:r>
            <a:r>
              <a:rPr kumimoji="1" lang="en-US" altLang="zh-CN" sz="2000" dirty="0" smtClean="0">
                <a:latin typeface="Calibri"/>
                <a:cs typeface="Calibri"/>
              </a:rPr>
              <a:t>: There are no “gaps” in the tree.</a:t>
            </a:r>
            <a:endParaRPr kumimoji="1" lang="zh-CN" altLang="en-US" sz="2000" dirty="0">
              <a:latin typeface="Calibri"/>
              <a:cs typeface="Calibri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854606" y="1139538"/>
            <a:ext cx="7691465" cy="2124763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457200" y="0"/>
            <a:ext cx="82296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altLang="zh-CN" sz="4600" b="0" dirty="0" smtClean="0">
                <a:solidFill>
                  <a:srgbClr val="000000"/>
                </a:solidFill>
                <a:latin typeface="Calibri"/>
                <a:cs typeface="Calibri"/>
              </a:rPr>
              <a:t>Priority Heaps</a:t>
            </a:r>
            <a:endParaRPr lang="en-US" altLang="zh-CN" sz="4600" b="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486688" y="5567117"/>
            <a:ext cx="1994083" cy="735952"/>
          </a:xfrm>
          <a:prstGeom prst="roundRect">
            <a:avLst/>
          </a:prstGeom>
          <a:solidFill>
            <a:schemeClr val="accent3"/>
          </a:solidFill>
          <a:ln w="38100" cmpd="sng">
            <a:solidFill>
              <a:schemeClr val="accent3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19201" y="4486929"/>
            <a:ext cx="2045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This is the next spot to fill</a:t>
            </a:r>
            <a:endParaRPr kumimoji="1" lang="zh-CN" altLang="en-US" dirty="0"/>
          </a:p>
        </p:txBody>
      </p:sp>
      <p:sp>
        <p:nvSpPr>
          <p:cNvPr id="27" name="Freeform 26"/>
          <p:cNvSpPr/>
          <p:nvPr/>
        </p:nvSpPr>
        <p:spPr>
          <a:xfrm>
            <a:off x="4937730" y="4973608"/>
            <a:ext cx="2104081" cy="1080187"/>
          </a:xfrm>
          <a:custGeom>
            <a:avLst/>
            <a:gdLst>
              <a:gd name="connsiteX0" fmla="*/ 2089040 w 2104081"/>
              <a:gd name="connsiteY0" fmla="*/ 11870 h 1080187"/>
              <a:gd name="connsiteX1" fmla="*/ 2029692 w 2104081"/>
              <a:gd name="connsiteY1" fmla="*/ 23740 h 1080187"/>
              <a:gd name="connsiteX2" fmla="*/ 2005953 w 2104081"/>
              <a:gd name="connsiteY2" fmla="*/ 94961 h 1080187"/>
              <a:gd name="connsiteX3" fmla="*/ 2053431 w 2104081"/>
              <a:gd name="connsiteY3" fmla="*/ 83091 h 1080187"/>
              <a:gd name="connsiteX4" fmla="*/ 2065301 w 2104081"/>
              <a:gd name="connsiteY4" fmla="*/ 0 h 1080187"/>
              <a:gd name="connsiteX5" fmla="*/ 2029692 w 2104081"/>
              <a:gd name="connsiteY5" fmla="*/ 356106 h 1080187"/>
              <a:gd name="connsiteX6" fmla="*/ 2005953 w 2104081"/>
              <a:gd name="connsiteY6" fmla="*/ 451067 h 1080187"/>
              <a:gd name="connsiteX7" fmla="*/ 1982214 w 2104081"/>
              <a:gd name="connsiteY7" fmla="*/ 486678 h 1080187"/>
              <a:gd name="connsiteX8" fmla="*/ 1910997 w 2104081"/>
              <a:gd name="connsiteY8" fmla="*/ 510418 h 1080187"/>
              <a:gd name="connsiteX9" fmla="*/ 1673606 w 2104081"/>
              <a:gd name="connsiteY9" fmla="*/ 522288 h 1080187"/>
              <a:gd name="connsiteX10" fmla="*/ 1637997 w 2104081"/>
              <a:gd name="connsiteY10" fmla="*/ 534158 h 1080187"/>
              <a:gd name="connsiteX11" fmla="*/ 1566780 w 2104081"/>
              <a:gd name="connsiteY11" fmla="*/ 593509 h 1080187"/>
              <a:gd name="connsiteX12" fmla="*/ 1554911 w 2104081"/>
              <a:gd name="connsiteY12" fmla="*/ 629120 h 1080187"/>
              <a:gd name="connsiteX13" fmla="*/ 1448085 w 2104081"/>
              <a:gd name="connsiteY13" fmla="*/ 759692 h 1080187"/>
              <a:gd name="connsiteX14" fmla="*/ 1412476 w 2104081"/>
              <a:gd name="connsiteY14" fmla="*/ 783432 h 1080187"/>
              <a:gd name="connsiteX15" fmla="*/ 1388737 w 2104081"/>
              <a:gd name="connsiteY15" fmla="*/ 807173 h 1080187"/>
              <a:gd name="connsiteX16" fmla="*/ 1317520 w 2104081"/>
              <a:gd name="connsiteY16" fmla="*/ 830913 h 1080187"/>
              <a:gd name="connsiteX17" fmla="*/ 1210694 w 2104081"/>
              <a:gd name="connsiteY17" fmla="*/ 890264 h 1080187"/>
              <a:gd name="connsiteX18" fmla="*/ 1151346 w 2104081"/>
              <a:gd name="connsiteY18" fmla="*/ 902134 h 1080187"/>
              <a:gd name="connsiteX19" fmla="*/ 818999 w 2104081"/>
              <a:gd name="connsiteY19" fmla="*/ 890264 h 1080187"/>
              <a:gd name="connsiteX20" fmla="*/ 759651 w 2104081"/>
              <a:gd name="connsiteY20" fmla="*/ 878394 h 1080187"/>
              <a:gd name="connsiteX21" fmla="*/ 688434 w 2104081"/>
              <a:gd name="connsiteY21" fmla="*/ 866524 h 1080187"/>
              <a:gd name="connsiteX22" fmla="*/ 462913 w 2104081"/>
              <a:gd name="connsiteY22" fmla="*/ 842783 h 1080187"/>
              <a:gd name="connsiteX23" fmla="*/ 178043 w 2104081"/>
              <a:gd name="connsiteY23" fmla="*/ 878394 h 1080187"/>
              <a:gd name="connsiteX24" fmla="*/ 94957 w 2104081"/>
              <a:gd name="connsiteY24" fmla="*/ 902134 h 1080187"/>
              <a:gd name="connsiteX25" fmla="*/ 23739 w 2104081"/>
              <a:gd name="connsiteY25" fmla="*/ 925874 h 1080187"/>
              <a:gd name="connsiteX26" fmla="*/ 11870 w 2104081"/>
              <a:gd name="connsiteY26" fmla="*/ 890264 h 1080187"/>
              <a:gd name="connsiteX27" fmla="*/ 23739 w 2104081"/>
              <a:gd name="connsiteY27" fmla="*/ 819043 h 1080187"/>
              <a:gd name="connsiteX28" fmla="*/ 0 w 2104081"/>
              <a:gd name="connsiteY28" fmla="*/ 961485 h 1080187"/>
              <a:gd name="connsiteX29" fmla="*/ 11870 w 2104081"/>
              <a:gd name="connsiteY29" fmla="*/ 1008966 h 1080187"/>
              <a:gd name="connsiteX30" fmla="*/ 166174 w 2104081"/>
              <a:gd name="connsiteY30" fmla="*/ 1044576 h 1080187"/>
              <a:gd name="connsiteX31" fmla="*/ 166174 w 2104081"/>
              <a:gd name="connsiteY31" fmla="*/ 1080187 h 10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104081" h="1080187">
                <a:moveTo>
                  <a:pt x="2089040" y="11870"/>
                </a:moveTo>
                <a:cubicBezTo>
                  <a:pt x="2069257" y="15827"/>
                  <a:pt x="2043957" y="9474"/>
                  <a:pt x="2029692" y="23740"/>
                </a:cubicBezTo>
                <a:cubicBezTo>
                  <a:pt x="2011998" y="41435"/>
                  <a:pt x="1981676" y="101031"/>
                  <a:pt x="2005953" y="94961"/>
                </a:cubicBezTo>
                <a:lnTo>
                  <a:pt x="2053431" y="83091"/>
                </a:lnTo>
                <a:cubicBezTo>
                  <a:pt x="2107850" y="1459"/>
                  <a:pt x="2127978" y="20893"/>
                  <a:pt x="2065301" y="0"/>
                </a:cubicBezTo>
                <a:cubicBezTo>
                  <a:pt x="2008700" y="169813"/>
                  <a:pt x="2053269" y="14221"/>
                  <a:pt x="2029692" y="356106"/>
                </a:cubicBezTo>
                <a:cubicBezTo>
                  <a:pt x="2028608" y="371821"/>
                  <a:pt x="2015992" y="430988"/>
                  <a:pt x="2005953" y="451067"/>
                </a:cubicBezTo>
                <a:cubicBezTo>
                  <a:pt x="1999573" y="463827"/>
                  <a:pt x="1994311" y="479117"/>
                  <a:pt x="1982214" y="486678"/>
                </a:cubicBezTo>
                <a:cubicBezTo>
                  <a:pt x="1960995" y="499941"/>
                  <a:pt x="1935989" y="509168"/>
                  <a:pt x="1910997" y="510418"/>
                </a:cubicBezTo>
                <a:lnTo>
                  <a:pt x="1673606" y="522288"/>
                </a:lnTo>
                <a:cubicBezTo>
                  <a:pt x="1661736" y="526245"/>
                  <a:pt x="1649188" y="528562"/>
                  <a:pt x="1637997" y="534158"/>
                </a:cubicBezTo>
                <a:cubicBezTo>
                  <a:pt x="1604950" y="550682"/>
                  <a:pt x="1593027" y="567261"/>
                  <a:pt x="1566780" y="593509"/>
                </a:cubicBezTo>
                <a:cubicBezTo>
                  <a:pt x="1562824" y="605379"/>
                  <a:pt x="1560987" y="618182"/>
                  <a:pt x="1554911" y="629120"/>
                </a:cubicBezTo>
                <a:cubicBezTo>
                  <a:pt x="1532445" y="669562"/>
                  <a:pt x="1487863" y="733173"/>
                  <a:pt x="1448085" y="759692"/>
                </a:cubicBezTo>
                <a:cubicBezTo>
                  <a:pt x="1436215" y="767605"/>
                  <a:pt x="1423615" y="774520"/>
                  <a:pt x="1412476" y="783432"/>
                </a:cubicBezTo>
                <a:cubicBezTo>
                  <a:pt x="1403737" y="790423"/>
                  <a:pt x="1398747" y="802168"/>
                  <a:pt x="1388737" y="807173"/>
                </a:cubicBezTo>
                <a:cubicBezTo>
                  <a:pt x="1366356" y="818364"/>
                  <a:pt x="1338340" y="817032"/>
                  <a:pt x="1317520" y="830913"/>
                </a:cubicBezTo>
                <a:cubicBezTo>
                  <a:pt x="1264479" y="866276"/>
                  <a:pt x="1260834" y="877729"/>
                  <a:pt x="1210694" y="890264"/>
                </a:cubicBezTo>
                <a:cubicBezTo>
                  <a:pt x="1191122" y="895157"/>
                  <a:pt x="1171129" y="898177"/>
                  <a:pt x="1151346" y="902134"/>
                </a:cubicBezTo>
                <a:cubicBezTo>
                  <a:pt x="1040564" y="898177"/>
                  <a:pt x="929649" y="896970"/>
                  <a:pt x="818999" y="890264"/>
                </a:cubicBezTo>
                <a:cubicBezTo>
                  <a:pt x="798861" y="889043"/>
                  <a:pt x="779500" y="882003"/>
                  <a:pt x="759651" y="878394"/>
                </a:cubicBezTo>
                <a:cubicBezTo>
                  <a:pt x="735973" y="874089"/>
                  <a:pt x="712353" y="869182"/>
                  <a:pt x="688434" y="866524"/>
                </a:cubicBezTo>
                <a:cubicBezTo>
                  <a:pt x="369090" y="831039"/>
                  <a:pt x="680675" y="873893"/>
                  <a:pt x="462913" y="842783"/>
                </a:cubicBezTo>
                <a:cubicBezTo>
                  <a:pt x="224274" y="856041"/>
                  <a:pt x="316928" y="832096"/>
                  <a:pt x="178043" y="878394"/>
                </a:cubicBezTo>
                <a:cubicBezTo>
                  <a:pt x="58404" y="918276"/>
                  <a:pt x="243958" y="857432"/>
                  <a:pt x="94957" y="902134"/>
                </a:cubicBezTo>
                <a:cubicBezTo>
                  <a:pt x="70989" y="909325"/>
                  <a:pt x="23739" y="925874"/>
                  <a:pt x="23739" y="925874"/>
                </a:cubicBezTo>
                <a:cubicBezTo>
                  <a:pt x="19783" y="914004"/>
                  <a:pt x="11870" y="902776"/>
                  <a:pt x="11870" y="890264"/>
                </a:cubicBezTo>
                <a:cubicBezTo>
                  <a:pt x="11870" y="866196"/>
                  <a:pt x="23739" y="794975"/>
                  <a:pt x="23739" y="819043"/>
                </a:cubicBezTo>
                <a:cubicBezTo>
                  <a:pt x="23739" y="848496"/>
                  <a:pt x="6741" y="927781"/>
                  <a:pt x="0" y="961485"/>
                </a:cubicBezTo>
                <a:cubicBezTo>
                  <a:pt x="3957" y="977312"/>
                  <a:pt x="-663" y="998522"/>
                  <a:pt x="11870" y="1008966"/>
                </a:cubicBezTo>
                <a:cubicBezTo>
                  <a:pt x="32392" y="1026068"/>
                  <a:pt x="166174" y="1017829"/>
                  <a:pt x="166174" y="1044576"/>
                </a:cubicBezTo>
                <a:lnTo>
                  <a:pt x="166174" y="1080187"/>
                </a:ln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8" name="Oval 21"/>
          <p:cNvSpPr>
            <a:spLocks noChangeAspect="1" noChangeArrowheads="1"/>
          </p:cNvSpPr>
          <p:nvPr/>
        </p:nvSpPr>
        <p:spPr bwMode="auto">
          <a:xfrm>
            <a:off x="4648250" y="5733023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endParaRPr lang="en-US" altLang="zh-CN" sz="2200" dirty="0">
              <a:latin typeface="Calibri" charset="0"/>
              <a:ea typeface="MS PGothic" charset="0"/>
              <a:cs typeface="MS PGothic" charset="0"/>
            </a:endParaRPr>
          </a:p>
        </p:txBody>
      </p:sp>
      <p:cxnSp>
        <p:nvCxnSpPr>
          <p:cNvPr id="29" name="AutoShape 22"/>
          <p:cNvCxnSpPr>
            <a:cxnSpLocks noChangeShapeType="1"/>
            <a:stCxn id="3" idx="5"/>
            <a:endCxn id="28" idx="1"/>
          </p:cNvCxnSpPr>
          <p:nvPr/>
        </p:nvCxnSpPr>
        <p:spPr bwMode="auto">
          <a:xfrm>
            <a:off x="4549847" y="5388268"/>
            <a:ext cx="161174" cy="410083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3000010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How do we represent that?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6404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8916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701650"/>
              </p:ext>
            </p:extLst>
          </p:nvPr>
        </p:nvGraphicFramePr>
        <p:xfrm>
          <a:off x="1447800" y="2399616"/>
          <a:ext cx="6172200" cy="1584960"/>
        </p:xfrm>
        <a:graphic>
          <a:graphicData uri="http://schemas.openxmlformats.org/drawingml/2006/table">
            <a:tbl>
              <a:tblPr/>
              <a:tblGrid>
                <a:gridCol w="1055688"/>
                <a:gridCol w="509587"/>
                <a:gridCol w="509588"/>
                <a:gridCol w="514350"/>
                <a:gridCol w="508000"/>
                <a:gridCol w="514350"/>
                <a:gridCol w="512762"/>
                <a:gridCol w="512763"/>
                <a:gridCol w="511175"/>
                <a:gridCol w="512762"/>
                <a:gridCol w="51117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priority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200" y="0"/>
            <a:ext cx="82296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altLang="zh-CN" sz="4600" b="0" dirty="0" smtClean="0">
                <a:solidFill>
                  <a:srgbClr val="000000"/>
                </a:solidFill>
                <a:latin typeface="Calibri"/>
                <a:cs typeface="Calibri"/>
              </a:rPr>
              <a:t>Heaps</a:t>
            </a:r>
            <a:endParaRPr lang="en-US" altLang="zh-CN" sz="4600" b="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30572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>
                <a:latin typeface="+mn-lt"/>
              </a:rPr>
              <a:t>Since it’s binary and complete, it turns out we can use an array!</a:t>
            </a:r>
            <a:endParaRPr kumimoji="1" lang="zh-CN" altLang="en-US" sz="2400" dirty="0"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8696" y="4659390"/>
            <a:ext cx="8795332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8975" lvl="1" indent="-342900" algn="l">
              <a:buFont typeface="Arial"/>
              <a:buChar char="•"/>
              <a:tabLst>
                <a:tab pos="5946775" algn="l"/>
              </a:tabLst>
            </a:pPr>
            <a:r>
              <a:rPr lang="en-US" altLang="zh-CN" sz="2400" dirty="0">
                <a:latin typeface="Calibri"/>
                <a:cs typeface="Calibri"/>
              </a:rPr>
              <a:t>The "start" or "root" index is 1</a:t>
            </a:r>
            <a:r>
              <a:rPr lang="en-US" altLang="zh-CN" sz="2400" dirty="0" smtClean="0">
                <a:latin typeface="Calibri"/>
                <a:cs typeface="Calibri"/>
              </a:rPr>
              <a:t>.</a:t>
            </a:r>
          </a:p>
          <a:p>
            <a:pPr marL="688975" lvl="1" indent="-342900" algn="l">
              <a:buFont typeface="Arial"/>
              <a:buChar char="•"/>
              <a:tabLst>
                <a:tab pos="5946775" algn="l"/>
              </a:tabLst>
            </a:pPr>
            <a:r>
              <a:rPr lang="en-US" altLang="zh-CN" sz="2400" dirty="0" smtClean="0">
                <a:latin typeface="Calibri"/>
                <a:cs typeface="Calibri"/>
              </a:rPr>
              <a:t>Every </a:t>
            </a:r>
            <a:r>
              <a:rPr lang="en-US" altLang="zh-CN" sz="2400" dirty="0">
                <a:latin typeface="Calibri"/>
                <a:cs typeface="Calibri"/>
              </a:rPr>
              <a:t>index </a:t>
            </a:r>
            <a:r>
              <a:rPr lang="en-US" altLang="zh-CN" sz="2400" i="1" dirty="0" err="1">
                <a:latin typeface="Calibri"/>
                <a:cs typeface="Calibri"/>
              </a:rPr>
              <a:t>i</a:t>
            </a:r>
            <a:r>
              <a:rPr lang="en-US" altLang="zh-CN" sz="2400" dirty="0">
                <a:latin typeface="Calibri"/>
                <a:cs typeface="Calibri"/>
              </a:rPr>
              <a:t> has a "parent" index:	</a:t>
            </a:r>
            <a:r>
              <a:rPr lang="en-US" altLang="zh-CN" sz="2400" dirty="0" err="1">
                <a:latin typeface="Calibri"/>
                <a:cs typeface="Calibri"/>
              </a:rPr>
              <a:t>i</a:t>
            </a:r>
            <a:r>
              <a:rPr lang="en-US" altLang="zh-CN" sz="2400" dirty="0">
                <a:latin typeface="Calibri"/>
                <a:cs typeface="Calibri"/>
              </a:rPr>
              <a:t>/</a:t>
            </a:r>
            <a:r>
              <a:rPr lang="en-US" altLang="zh-CN" sz="2400" dirty="0" smtClean="0">
                <a:latin typeface="Calibri"/>
                <a:cs typeface="Calibri"/>
              </a:rPr>
              <a:t>2</a:t>
            </a:r>
          </a:p>
          <a:p>
            <a:pPr marL="688975" lvl="1" indent="-342900" algn="l">
              <a:buFont typeface="Arial"/>
              <a:buChar char="•"/>
              <a:tabLst>
                <a:tab pos="5946775" algn="l"/>
              </a:tabLst>
            </a:pPr>
            <a:r>
              <a:rPr lang="en-US" altLang="zh-CN" sz="2400" dirty="0" smtClean="0">
                <a:latin typeface="Calibri"/>
                <a:cs typeface="Calibri"/>
              </a:rPr>
              <a:t>Every index has two </a:t>
            </a:r>
            <a:r>
              <a:rPr lang="en-US" altLang="zh-CN" sz="2400" dirty="0">
                <a:latin typeface="Calibri"/>
                <a:cs typeface="Calibri"/>
              </a:rPr>
              <a:t>"child" indexes:	</a:t>
            </a:r>
            <a:r>
              <a:rPr lang="en-US" altLang="zh-CN" sz="2400" dirty="0" err="1">
                <a:latin typeface="Calibri"/>
                <a:cs typeface="Calibri"/>
              </a:rPr>
              <a:t>i</a:t>
            </a:r>
            <a:r>
              <a:rPr lang="en-US" altLang="zh-CN" sz="2400" dirty="0">
                <a:latin typeface="Calibri"/>
                <a:cs typeface="Calibri"/>
              </a:rPr>
              <a:t>*2</a:t>
            </a:r>
            <a:r>
              <a:rPr lang="en-US" altLang="zh-CN" sz="2400" dirty="0" smtClean="0">
                <a:latin typeface="Calibri"/>
                <a:cs typeface="Calibri"/>
              </a:rPr>
              <a:t>,    </a:t>
            </a:r>
            <a:r>
              <a:rPr lang="en-US" altLang="zh-CN" sz="2400" dirty="0" err="1" smtClean="0">
                <a:latin typeface="Calibri"/>
                <a:cs typeface="Calibri"/>
              </a:rPr>
              <a:t>i</a:t>
            </a:r>
            <a:r>
              <a:rPr lang="en-US" altLang="zh-CN" sz="2400" dirty="0">
                <a:latin typeface="Calibri"/>
                <a:cs typeface="Calibri"/>
              </a:rPr>
              <a:t>*2 + 1</a:t>
            </a:r>
            <a:endParaRPr lang="en-US" altLang="zh-CN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71797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Heap as </a:t>
            </a:r>
            <a:r>
              <a:rPr lang="en-US" altLang="zh-CN" dirty="0"/>
              <a:t>T</a:t>
            </a:r>
            <a:r>
              <a:rPr lang="en-US" altLang="zh-CN" dirty="0" smtClean="0"/>
              <a:t>ree</a:t>
            </a:r>
            <a:endParaRPr lang="en-US" altLang="zh-CN" sz="3600" dirty="0"/>
          </a:p>
        </p:txBody>
      </p:sp>
      <p:sp>
        <p:nvSpPr>
          <p:cNvPr id="688132" name="Oval 4"/>
          <p:cNvSpPr>
            <a:spLocks noChangeAspect="1" noChangeArrowheads="1"/>
          </p:cNvSpPr>
          <p:nvPr/>
        </p:nvSpPr>
        <p:spPr bwMode="auto">
          <a:xfrm>
            <a:off x="5540119" y="2547864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99</a:t>
            </a:r>
          </a:p>
        </p:txBody>
      </p:sp>
      <p:sp>
        <p:nvSpPr>
          <p:cNvPr id="688133" name="Oval 5"/>
          <p:cNvSpPr>
            <a:spLocks noChangeAspect="1" noChangeArrowheads="1"/>
          </p:cNvSpPr>
          <p:nvPr/>
        </p:nvSpPr>
        <p:spPr bwMode="auto">
          <a:xfrm>
            <a:off x="4133594" y="2547864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60</a:t>
            </a:r>
          </a:p>
        </p:txBody>
      </p:sp>
      <p:sp>
        <p:nvSpPr>
          <p:cNvPr id="688134" name="Oval 6"/>
          <p:cNvSpPr>
            <a:spLocks noChangeAspect="1" noChangeArrowheads="1"/>
          </p:cNvSpPr>
          <p:nvPr/>
        </p:nvSpPr>
        <p:spPr bwMode="auto">
          <a:xfrm>
            <a:off x="2919156" y="254786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40</a:t>
            </a:r>
          </a:p>
        </p:txBody>
      </p:sp>
      <p:sp>
        <p:nvSpPr>
          <p:cNvPr id="688135" name="Oval 7"/>
          <p:cNvSpPr>
            <a:spLocks noChangeAspect="1" noChangeArrowheads="1"/>
          </p:cNvSpPr>
          <p:nvPr/>
        </p:nvSpPr>
        <p:spPr bwMode="auto">
          <a:xfrm>
            <a:off x="5205156" y="179221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80</a:t>
            </a:r>
          </a:p>
        </p:txBody>
      </p:sp>
      <p:sp>
        <p:nvSpPr>
          <p:cNvPr id="688136" name="Oval 8"/>
          <p:cNvSpPr>
            <a:spLocks noChangeAspect="1" noChangeArrowheads="1"/>
          </p:cNvSpPr>
          <p:nvPr/>
        </p:nvSpPr>
        <p:spPr bwMode="auto">
          <a:xfrm>
            <a:off x="3604956" y="1792214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  <p:sp>
        <p:nvSpPr>
          <p:cNvPr id="688137" name="Oval 9"/>
          <p:cNvSpPr>
            <a:spLocks noChangeAspect="1" noChangeArrowheads="1"/>
          </p:cNvSpPr>
          <p:nvPr/>
        </p:nvSpPr>
        <p:spPr bwMode="auto">
          <a:xfrm>
            <a:off x="4354256" y="1036564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dirty="0">
                <a:latin typeface="Calibri" charset="0"/>
                <a:ea typeface="MS PGothic" charset="0"/>
                <a:cs typeface="MS PGothic" charset="0"/>
              </a:rPr>
              <a:t>10</a:t>
            </a:r>
          </a:p>
        </p:txBody>
      </p:sp>
      <p:cxnSp>
        <p:nvCxnSpPr>
          <p:cNvPr id="688138" name="AutoShape 10"/>
          <p:cNvCxnSpPr>
            <a:cxnSpLocks noChangeShapeType="1"/>
            <a:stCxn id="688137" idx="3"/>
            <a:endCxn id="688136" idx="0"/>
          </p:cNvCxnSpPr>
          <p:nvPr/>
        </p:nvCxnSpPr>
        <p:spPr bwMode="auto">
          <a:xfrm flipH="1">
            <a:off x="3835144" y="1466777"/>
            <a:ext cx="585787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39" name="AutoShape 11"/>
          <p:cNvCxnSpPr>
            <a:cxnSpLocks noChangeShapeType="1"/>
            <a:stCxn id="688137" idx="5"/>
            <a:endCxn id="688135" idx="0"/>
          </p:cNvCxnSpPr>
          <p:nvPr/>
        </p:nvCxnSpPr>
        <p:spPr bwMode="auto">
          <a:xfrm>
            <a:off x="4747956" y="1466777"/>
            <a:ext cx="688975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0" name="AutoShape 12"/>
          <p:cNvCxnSpPr>
            <a:cxnSpLocks noChangeShapeType="1"/>
            <a:stCxn id="688135" idx="5"/>
            <a:endCxn id="688132" idx="0"/>
          </p:cNvCxnSpPr>
          <p:nvPr/>
        </p:nvCxnSpPr>
        <p:spPr bwMode="auto">
          <a:xfrm>
            <a:off x="5598856" y="2222427"/>
            <a:ext cx="1730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1" name="AutoShape 13"/>
          <p:cNvCxnSpPr>
            <a:cxnSpLocks noChangeShapeType="1"/>
            <a:stCxn id="688136" idx="3"/>
            <a:endCxn id="688134" idx="0"/>
          </p:cNvCxnSpPr>
          <p:nvPr/>
        </p:nvCxnSpPr>
        <p:spPr bwMode="auto">
          <a:xfrm flipH="1">
            <a:off x="3150931" y="2222427"/>
            <a:ext cx="520700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2" name="AutoShape 14"/>
          <p:cNvCxnSpPr>
            <a:cxnSpLocks noChangeShapeType="1"/>
            <a:stCxn id="688136" idx="5"/>
            <a:endCxn id="688133" idx="0"/>
          </p:cNvCxnSpPr>
          <p:nvPr/>
        </p:nvCxnSpPr>
        <p:spPr bwMode="auto">
          <a:xfrm>
            <a:off x="3998656" y="2222427"/>
            <a:ext cx="366713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3" name="Oval 15"/>
          <p:cNvSpPr>
            <a:spLocks noChangeAspect="1" noChangeArrowheads="1"/>
          </p:cNvSpPr>
          <p:nvPr/>
        </p:nvSpPr>
        <p:spPr bwMode="auto">
          <a:xfrm>
            <a:off x="2573081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50</a:t>
            </a:r>
          </a:p>
        </p:txBody>
      </p:sp>
      <p:cxnSp>
        <p:nvCxnSpPr>
          <p:cNvPr id="688144" name="AutoShape 16"/>
          <p:cNvCxnSpPr>
            <a:cxnSpLocks noChangeShapeType="1"/>
            <a:stCxn id="688134" idx="3"/>
            <a:endCxn id="688143" idx="0"/>
          </p:cNvCxnSpPr>
          <p:nvPr/>
        </p:nvCxnSpPr>
        <p:spPr bwMode="auto">
          <a:xfrm flipH="1">
            <a:off x="2787394" y="2978077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5" name="Oval 17"/>
          <p:cNvSpPr>
            <a:spLocks noChangeAspect="1" noChangeArrowheads="1"/>
          </p:cNvSpPr>
          <p:nvPr/>
        </p:nvSpPr>
        <p:spPr bwMode="auto">
          <a:xfrm>
            <a:off x="3298569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76</a:t>
            </a:r>
          </a:p>
        </p:txBody>
      </p:sp>
      <p:cxnSp>
        <p:nvCxnSpPr>
          <p:cNvPr id="688146" name="AutoShape 18"/>
          <p:cNvCxnSpPr>
            <a:cxnSpLocks noChangeShapeType="1"/>
            <a:stCxn id="688134" idx="5"/>
            <a:endCxn id="688145" idx="0"/>
          </p:cNvCxnSpPr>
          <p:nvPr/>
        </p:nvCxnSpPr>
        <p:spPr bwMode="auto">
          <a:xfrm>
            <a:off x="3312856" y="2978077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7" name="Oval 19"/>
          <p:cNvSpPr>
            <a:spLocks noChangeAspect="1" noChangeArrowheads="1"/>
          </p:cNvSpPr>
          <p:nvPr/>
        </p:nvSpPr>
        <p:spPr bwMode="auto">
          <a:xfrm>
            <a:off x="4881306" y="254786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85</a:t>
            </a:r>
          </a:p>
        </p:txBody>
      </p:sp>
      <p:cxnSp>
        <p:nvCxnSpPr>
          <p:cNvPr id="688148" name="AutoShape 20"/>
          <p:cNvCxnSpPr>
            <a:cxnSpLocks noChangeShapeType="1"/>
            <a:stCxn id="688135" idx="3"/>
            <a:endCxn id="688147" idx="0"/>
          </p:cNvCxnSpPr>
          <p:nvPr/>
        </p:nvCxnSpPr>
        <p:spPr bwMode="auto">
          <a:xfrm flipH="1">
            <a:off x="5113081" y="2222427"/>
            <a:ext cx="1603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9" name="Oval 21"/>
          <p:cNvSpPr>
            <a:spLocks noChangeAspect="1" noChangeArrowheads="1"/>
          </p:cNvSpPr>
          <p:nvPr/>
        </p:nvSpPr>
        <p:spPr bwMode="auto">
          <a:xfrm>
            <a:off x="3892294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65</a:t>
            </a:r>
          </a:p>
        </p:txBody>
      </p:sp>
      <p:cxnSp>
        <p:nvCxnSpPr>
          <p:cNvPr id="688150" name="AutoShape 22"/>
          <p:cNvCxnSpPr>
            <a:cxnSpLocks noChangeShapeType="1"/>
            <a:stCxn id="688133" idx="3"/>
            <a:endCxn id="688149" idx="0"/>
          </p:cNvCxnSpPr>
          <p:nvPr/>
        </p:nvCxnSpPr>
        <p:spPr bwMode="auto">
          <a:xfrm flipH="1">
            <a:off x="4106606" y="2978077"/>
            <a:ext cx="95250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688151" name="Group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338310"/>
              </p:ext>
            </p:extLst>
          </p:nvPr>
        </p:nvGraphicFramePr>
        <p:xfrm>
          <a:off x="1371600" y="5105400"/>
          <a:ext cx="6638925" cy="1188720"/>
        </p:xfrm>
        <a:graphic>
          <a:graphicData uri="http://schemas.openxmlformats.org/drawingml/2006/table">
            <a:tbl>
              <a:tblPr/>
              <a:tblGrid>
                <a:gridCol w="736600"/>
                <a:gridCol w="452438"/>
                <a:gridCol w="452437"/>
                <a:gridCol w="455613"/>
                <a:gridCol w="450850"/>
                <a:gridCol w="457200"/>
                <a:gridCol w="454025"/>
                <a:gridCol w="455612"/>
                <a:gridCol w="454025"/>
                <a:gridCol w="454025"/>
                <a:gridCol w="454025"/>
                <a:gridCol w="454025"/>
                <a:gridCol w="454025"/>
                <a:gridCol w="45402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12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88211" name="Line 83"/>
          <p:cNvSpPr>
            <a:spLocks noChangeShapeType="1"/>
          </p:cNvSpPr>
          <p:nvPr/>
        </p:nvSpPr>
        <p:spPr bwMode="auto">
          <a:xfrm flipV="1">
            <a:off x="4438517" y="3964642"/>
            <a:ext cx="0" cy="94585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386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Heap as </a:t>
            </a:r>
            <a:r>
              <a:rPr lang="en-US" altLang="zh-CN" dirty="0"/>
              <a:t>T</a:t>
            </a:r>
            <a:r>
              <a:rPr lang="en-US" altLang="zh-CN" dirty="0" smtClean="0"/>
              <a:t>ree</a:t>
            </a:r>
            <a:endParaRPr lang="en-US" altLang="zh-CN" sz="3600" dirty="0"/>
          </a:p>
        </p:txBody>
      </p:sp>
      <p:sp>
        <p:nvSpPr>
          <p:cNvPr id="688132" name="Oval 4"/>
          <p:cNvSpPr>
            <a:spLocks noChangeAspect="1" noChangeArrowheads="1"/>
          </p:cNvSpPr>
          <p:nvPr/>
        </p:nvSpPr>
        <p:spPr bwMode="auto">
          <a:xfrm>
            <a:off x="5540119" y="2547864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99</a:t>
            </a:r>
          </a:p>
        </p:txBody>
      </p:sp>
      <p:sp>
        <p:nvSpPr>
          <p:cNvPr id="688133" name="Oval 5"/>
          <p:cNvSpPr>
            <a:spLocks noChangeAspect="1" noChangeArrowheads="1"/>
          </p:cNvSpPr>
          <p:nvPr/>
        </p:nvSpPr>
        <p:spPr bwMode="auto">
          <a:xfrm>
            <a:off x="4133594" y="2547864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60</a:t>
            </a:r>
          </a:p>
        </p:txBody>
      </p:sp>
      <p:sp>
        <p:nvSpPr>
          <p:cNvPr id="688134" name="Oval 6"/>
          <p:cNvSpPr>
            <a:spLocks noChangeAspect="1" noChangeArrowheads="1"/>
          </p:cNvSpPr>
          <p:nvPr/>
        </p:nvSpPr>
        <p:spPr bwMode="auto">
          <a:xfrm>
            <a:off x="2919156" y="2547864"/>
            <a:ext cx="461963" cy="48101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008000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40</a:t>
            </a:r>
          </a:p>
        </p:txBody>
      </p:sp>
      <p:sp>
        <p:nvSpPr>
          <p:cNvPr id="688135" name="Oval 7"/>
          <p:cNvSpPr>
            <a:spLocks noChangeAspect="1" noChangeArrowheads="1"/>
          </p:cNvSpPr>
          <p:nvPr/>
        </p:nvSpPr>
        <p:spPr bwMode="auto">
          <a:xfrm>
            <a:off x="5205156" y="179221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80</a:t>
            </a:r>
          </a:p>
        </p:txBody>
      </p:sp>
      <p:sp>
        <p:nvSpPr>
          <p:cNvPr id="688136" name="Oval 8"/>
          <p:cNvSpPr>
            <a:spLocks noChangeAspect="1" noChangeArrowheads="1"/>
          </p:cNvSpPr>
          <p:nvPr/>
        </p:nvSpPr>
        <p:spPr bwMode="auto">
          <a:xfrm>
            <a:off x="3604956" y="1792214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  <p:sp>
        <p:nvSpPr>
          <p:cNvPr id="688137" name="Oval 9"/>
          <p:cNvSpPr>
            <a:spLocks noChangeAspect="1" noChangeArrowheads="1"/>
          </p:cNvSpPr>
          <p:nvPr/>
        </p:nvSpPr>
        <p:spPr bwMode="auto">
          <a:xfrm>
            <a:off x="4354256" y="1036564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dirty="0">
                <a:latin typeface="Calibri" charset="0"/>
                <a:ea typeface="MS PGothic" charset="0"/>
                <a:cs typeface="MS PGothic" charset="0"/>
              </a:rPr>
              <a:t>10</a:t>
            </a:r>
          </a:p>
        </p:txBody>
      </p:sp>
      <p:cxnSp>
        <p:nvCxnSpPr>
          <p:cNvPr id="688138" name="AutoShape 10"/>
          <p:cNvCxnSpPr>
            <a:cxnSpLocks noChangeShapeType="1"/>
            <a:stCxn id="688137" idx="3"/>
            <a:endCxn id="688136" idx="0"/>
          </p:cNvCxnSpPr>
          <p:nvPr/>
        </p:nvCxnSpPr>
        <p:spPr bwMode="auto">
          <a:xfrm flipH="1">
            <a:off x="3835144" y="1466777"/>
            <a:ext cx="585787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39" name="AutoShape 11"/>
          <p:cNvCxnSpPr>
            <a:cxnSpLocks noChangeShapeType="1"/>
            <a:stCxn id="688137" idx="5"/>
            <a:endCxn id="688135" idx="0"/>
          </p:cNvCxnSpPr>
          <p:nvPr/>
        </p:nvCxnSpPr>
        <p:spPr bwMode="auto">
          <a:xfrm>
            <a:off x="4747956" y="1466777"/>
            <a:ext cx="688975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0" name="AutoShape 12"/>
          <p:cNvCxnSpPr>
            <a:cxnSpLocks noChangeShapeType="1"/>
            <a:stCxn id="688135" idx="5"/>
            <a:endCxn id="688132" idx="0"/>
          </p:cNvCxnSpPr>
          <p:nvPr/>
        </p:nvCxnSpPr>
        <p:spPr bwMode="auto">
          <a:xfrm>
            <a:off x="5598856" y="2222427"/>
            <a:ext cx="1730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1" name="AutoShape 13"/>
          <p:cNvCxnSpPr>
            <a:cxnSpLocks noChangeShapeType="1"/>
            <a:stCxn id="688136" idx="3"/>
            <a:endCxn id="688134" idx="0"/>
          </p:cNvCxnSpPr>
          <p:nvPr/>
        </p:nvCxnSpPr>
        <p:spPr bwMode="auto">
          <a:xfrm flipH="1">
            <a:off x="3150931" y="2222427"/>
            <a:ext cx="520700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2" name="AutoShape 14"/>
          <p:cNvCxnSpPr>
            <a:cxnSpLocks noChangeShapeType="1"/>
            <a:stCxn id="688136" idx="5"/>
            <a:endCxn id="688133" idx="0"/>
          </p:cNvCxnSpPr>
          <p:nvPr/>
        </p:nvCxnSpPr>
        <p:spPr bwMode="auto">
          <a:xfrm>
            <a:off x="3998656" y="2222427"/>
            <a:ext cx="366713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3" name="Oval 15"/>
          <p:cNvSpPr>
            <a:spLocks noChangeAspect="1" noChangeArrowheads="1"/>
          </p:cNvSpPr>
          <p:nvPr/>
        </p:nvSpPr>
        <p:spPr bwMode="auto">
          <a:xfrm>
            <a:off x="2573081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50</a:t>
            </a:r>
          </a:p>
        </p:txBody>
      </p:sp>
      <p:cxnSp>
        <p:nvCxnSpPr>
          <p:cNvPr id="688144" name="AutoShape 16"/>
          <p:cNvCxnSpPr>
            <a:cxnSpLocks noChangeShapeType="1"/>
            <a:stCxn id="688134" idx="3"/>
            <a:endCxn id="688143" idx="0"/>
          </p:cNvCxnSpPr>
          <p:nvPr/>
        </p:nvCxnSpPr>
        <p:spPr bwMode="auto">
          <a:xfrm flipH="1">
            <a:off x="2787394" y="2978077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5" name="Oval 17"/>
          <p:cNvSpPr>
            <a:spLocks noChangeAspect="1" noChangeArrowheads="1"/>
          </p:cNvSpPr>
          <p:nvPr/>
        </p:nvSpPr>
        <p:spPr bwMode="auto">
          <a:xfrm>
            <a:off x="3298569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76</a:t>
            </a:r>
          </a:p>
        </p:txBody>
      </p:sp>
      <p:cxnSp>
        <p:nvCxnSpPr>
          <p:cNvPr id="688146" name="AutoShape 18"/>
          <p:cNvCxnSpPr>
            <a:cxnSpLocks noChangeShapeType="1"/>
            <a:stCxn id="688134" idx="5"/>
            <a:endCxn id="688145" idx="0"/>
          </p:cNvCxnSpPr>
          <p:nvPr/>
        </p:nvCxnSpPr>
        <p:spPr bwMode="auto">
          <a:xfrm>
            <a:off x="3312856" y="2978077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7" name="Oval 19"/>
          <p:cNvSpPr>
            <a:spLocks noChangeAspect="1" noChangeArrowheads="1"/>
          </p:cNvSpPr>
          <p:nvPr/>
        </p:nvSpPr>
        <p:spPr bwMode="auto">
          <a:xfrm>
            <a:off x="4881306" y="254786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85</a:t>
            </a:r>
          </a:p>
        </p:txBody>
      </p:sp>
      <p:cxnSp>
        <p:nvCxnSpPr>
          <p:cNvPr id="688148" name="AutoShape 20"/>
          <p:cNvCxnSpPr>
            <a:cxnSpLocks noChangeShapeType="1"/>
            <a:stCxn id="688135" idx="3"/>
            <a:endCxn id="688147" idx="0"/>
          </p:cNvCxnSpPr>
          <p:nvPr/>
        </p:nvCxnSpPr>
        <p:spPr bwMode="auto">
          <a:xfrm flipH="1">
            <a:off x="5113081" y="2222427"/>
            <a:ext cx="1603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9" name="Oval 21"/>
          <p:cNvSpPr>
            <a:spLocks noChangeAspect="1" noChangeArrowheads="1"/>
          </p:cNvSpPr>
          <p:nvPr/>
        </p:nvSpPr>
        <p:spPr bwMode="auto">
          <a:xfrm>
            <a:off x="3892294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65</a:t>
            </a:r>
          </a:p>
        </p:txBody>
      </p:sp>
      <p:cxnSp>
        <p:nvCxnSpPr>
          <p:cNvPr id="688150" name="AutoShape 22"/>
          <p:cNvCxnSpPr>
            <a:cxnSpLocks noChangeShapeType="1"/>
            <a:stCxn id="688133" idx="3"/>
            <a:endCxn id="688149" idx="0"/>
          </p:cNvCxnSpPr>
          <p:nvPr/>
        </p:nvCxnSpPr>
        <p:spPr bwMode="auto">
          <a:xfrm flipH="1">
            <a:off x="4106606" y="2978077"/>
            <a:ext cx="95250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688151" name="Group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363682"/>
              </p:ext>
            </p:extLst>
          </p:nvPr>
        </p:nvGraphicFramePr>
        <p:xfrm>
          <a:off x="1371600" y="5105400"/>
          <a:ext cx="6638925" cy="1188720"/>
        </p:xfrm>
        <a:graphic>
          <a:graphicData uri="http://schemas.openxmlformats.org/drawingml/2006/table">
            <a:tbl>
              <a:tblPr/>
              <a:tblGrid>
                <a:gridCol w="736600"/>
                <a:gridCol w="452438"/>
                <a:gridCol w="452437"/>
                <a:gridCol w="455613"/>
                <a:gridCol w="450850"/>
                <a:gridCol w="457200"/>
                <a:gridCol w="454025"/>
                <a:gridCol w="455612"/>
                <a:gridCol w="454025"/>
                <a:gridCol w="454025"/>
                <a:gridCol w="454025"/>
                <a:gridCol w="454025"/>
                <a:gridCol w="454025"/>
                <a:gridCol w="45402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12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88211" name="Line 83"/>
          <p:cNvSpPr>
            <a:spLocks noChangeShapeType="1"/>
          </p:cNvSpPr>
          <p:nvPr/>
        </p:nvSpPr>
        <p:spPr bwMode="auto">
          <a:xfrm flipV="1">
            <a:off x="4438517" y="3964642"/>
            <a:ext cx="0" cy="94585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Oval 6"/>
          <p:cNvSpPr>
            <a:spLocks noChangeAspect="1" noChangeArrowheads="1"/>
          </p:cNvSpPr>
          <p:nvPr/>
        </p:nvSpPr>
        <p:spPr bwMode="auto">
          <a:xfrm>
            <a:off x="3926163" y="5466018"/>
            <a:ext cx="461963" cy="481013"/>
          </a:xfrm>
          <a:prstGeom prst="ellipse">
            <a:avLst/>
          </a:prstGeom>
          <a:solidFill>
            <a:schemeClr val="accent3">
              <a:lumMod val="60000"/>
              <a:lumOff val="40000"/>
              <a:alpha val="36000"/>
            </a:schemeClr>
          </a:solidFill>
          <a:ln w="38100">
            <a:solidFill>
              <a:srgbClr val="008000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endParaRPr lang="en-US" altLang="zh-CN" sz="2200" dirty="0">
              <a:latin typeface="Calibri" charset="0"/>
              <a:ea typeface="MS PGothic" charset="0"/>
              <a:cs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644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Heap as </a:t>
            </a:r>
            <a:r>
              <a:rPr lang="en-US" altLang="zh-CN" dirty="0"/>
              <a:t>T</a:t>
            </a:r>
            <a:r>
              <a:rPr lang="en-US" altLang="zh-CN" dirty="0" smtClean="0"/>
              <a:t>ree</a:t>
            </a:r>
            <a:endParaRPr lang="en-US" altLang="zh-CN" sz="3600" dirty="0"/>
          </a:p>
        </p:txBody>
      </p:sp>
      <p:sp>
        <p:nvSpPr>
          <p:cNvPr id="688132" name="Oval 4"/>
          <p:cNvSpPr>
            <a:spLocks noChangeAspect="1" noChangeArrowheads="1"/>
          </p:cNvSpPr>
          <p:nvPr/>
        </p:nvSpPr>
        <p:spPr bwMode="auto">
          <a:xfrm>
            <a:off x="5540119" y="2547864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99</a:t>
            </a:r>
          </a:p>
        </p:txBody>
      </p:sp>
      <p:sp>
        <p:nvSpPr>
          <p:cNvPr id="688133" name="Oval 5"/>
          <p:cNvSpPr>
            <a:spLocks noChangeAspect="1" noChangeArrowheads="1"/>
          </p:cNvSpPr>
          <p:nvPr/>
        </p:nvSpPr>
        <p:spPr bwMode="auto">
          <a:xfrm>
            <a:off x="4133594" y="2547864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60</a:t>
            </a:r>
          </a:p>
        </p:txBody>
      </p:sp>
      <p:sp>
        <p:nvSpPr>
          <p:cNvPr id="688134" name="Oval 6"/>
          <p:cNvSpPr>
            <a:spLocks noChangeAspect="1" noChangeArrowheads="1"/>
          </p:cNvSpPr>
          <p:nvPr/>
        </p:nvSpPr>
        <p:spPr bwMode="auto">
          <a:xfrm>
            <a:off x="2919156" y="2547864"/>
            <a:ext cx="461963" cy="48101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008000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40</a:t>
            </a:r>
          </a:p>
        </p:txBody>
      </p:sp>
      <p:sp>
        <p:nvSpPr>
          <p:cNvPr id="688135" name="Oval 7"/>
          <p:cNvSpPr>
            <a:spLocks noChangeAspect="1" noChangeArrowheads="1"/>
          </p:cNvSpPr>
          <p:nvPr/>
        </p:nvSpPr>
        <p:spPr bwMode="auto">
          <a:xfrm>
            <a:off x="5205156" y="179221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80</a:t>
            </a:r>
          </a:p>
        </p:txBody>
      </p:sp>
      <p:sp>
        <p:nvSpPr>
          <p:cNvPr id="688136" name="Oval 8"/>
          <p:cNvSpPr>
            <a:spLocks noChangeAspect="1" noChangeArrowheads="1"/>
          </p:cNvSpPr>
          <p:nvPr/>
        </p:nvSpPr>
        <p:spPr bwMode="auto">
          <a:xfrm>
            <a:off x="3604956" y="1792214"/>
            <a:ext cx="460375" cy="481013"/>
          </a:xfrm>
          <a:prstGeom prst="ellipse">
            <a:avLst/>
          </a:prstGeom>
          <a:solidFill>
            <a:srgbClr val="E6E0EC"/>
          </a:solidFill>
          <a:ln w="38100">
            <a:solidFill>
              <a:srgbClr val="660066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  <p:sp>
        <p:nvSpPr>
          <p:cNvPr id="688137" name="Oval 9"/>
          <p:cNvSpPr>
            <a:spLocks noChangeAspect="1" noChangeArrowheads="1"/>
          </p:cNvSpPr>
          <p:nvPr/>
        </p:nvSpPr>
        <p:spPr bwMode="auto">
          <a:xfrm>
            <a:off x="4354256" y="1036564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dirty="0">
                <a:latin typeface="Calibri" charset="0"/>
                <a:ea typeface="MS PGothic" charset="0"/>
                <a:cs typeface="MS PGothic" charset="0"/>
              </a:rPr>
              <a:t>10</a:t>
            </a:r>
          </a:p>
        </p:txBody>
      </p:sp>
      <p:cxnSp>
        <p:nvCxnSpPr>
          <p:cNvPr id="688138" name="AutoShape 10"/>
          <p:cNvCxnSpPr>
            <a:cxnSpLocks noChangeShapeType="1"/>
            <a:stCxn id="688137" idx="3"/>
            <a:endCxn id="688136" idx="0"/>
          </p:cNvCxnSpPr>
          <p:nvPr/>
        </p:nvCxnSpPr>
        <p:spPr bwMode="auto">
          <a:xfrm flipH="1">
            <a:off x="3835144" y="1466777"/>
            <a:ext cx="585787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39" name="AutoShape 11"/>
          <p:cNvCxnSpPr>
            <a:cxnSpLocks noChangeShapeType="1"/>
            <a:stCxn id="688137" idx="5"/>
            <a:endCxn id="688135" idx="0"/>
          </p:cNvCxnSpPr>
          <p:nvPr/>
        </p:nvCxnSpPr>
        <p:spPr bwMode="auto">
          <a:xfrm>
            <a:off x="4747956" y="1466777"/>
            <a:ext cx="688975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0" name="AutoShape 12"/>
          <p:cNvCxnSpPr>
            <a:cxnSpLocks noChangeShapeType="1"/>
            <a:stCxn id="688135" idx="5"/>
            <a:endCxn id="688132" idx="0"/>
          </p:cNvCxnSpPr>
          <p:nvPr/>
        </p:nvCxnSpPr>
        <p:spPr bwMode="auto">
          <a:xfrm>
            <a:off x="5598856" y="2222427"/>
            <a:ext cx="1730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1" name="AutoShape 13"/>
          <p:cNvCxnSpPr>
            <a:cxnSpLocks noChangeShapeType="1"/>
            <a:stCxn id="688136" idx="3"/>
            <a:endCxn id="688134" idx="0"/>
          </p:cNvCxnSpPr>
          <p:nvPr/>
        </p:nvCxnSpPr>
        <p:spPr bwMode="auto">
          <a:xfrm flipH="1">
            <a:off x="3150931" y="2222427"/>
            <a:ext cx="520700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2" name="AutoShape 14"/>
          <p:cNvCxnSpPr>
            <a:cxnSpLocks noChangeShapeType="1"/>
            <a:stCxn id="688136" idx="5"/>
            <a:endCxn id="688133" idx="0"/>
          </p:cNvCxnSpPr>
          <p:nvPr/>
        </p:nvCxnSpPr>
        <p:spPr bwMode="auto">
          <a:xfrm>
            <a:off x="3998656" y="2222427"/>
            <a:ext cx="366713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3" name="Oval 15"/>
          <p:cNvSpPr>
            <a:spLocks noChangeAspect="1" noChangeArrowheads="1"/>
          </p:cNvSpPr>
          <p:nvPr/>
        </p:nvSpPr>
        <p:spPr bwMode="auto">
          <a:xfrm>
            <a:off x="2573081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50</a:t>
            </a:r>
          </a:p>
        </p:txBody>
      </p:sp>
      <p:cxnSp>
        <p:nvCxnSpPr>
          <p:cNvPr id="688144" name="AutoShape 16"/>
          <p:cNvCxnSpPr>
            <a:cxnSpLocks noChangeShapeType="1"/>
            <a:stCxn id="688134" idx="3"/>
            <a:endCxn id="688143" idx="0"/>
          </p:cNvCxnSpPr>
          <p:nvPr/>
        </p:nvCxnSpPr>
        <p:spPr bwMode="auto">
          <a:xfrm flipH="1">
            <a:off x="2787394" y="2978077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5" name="Oval 17"/>
          <p:cNvSpPr>
            <a:spLocks noChangeAspect="1" noChangeArrowheads="1"/>
          </p:cNvSpPr>
          <p:nvPr/>
        </p:nvSpPr>
        <p:spPr bwMode="auto">
          <a:xfrm>
            <a:off x="3298569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76</a:t>
            </a:r>
          </a:p>
        </p:txBody>
      </p:sp>
      <p:cxnSp>
        <p:nvCxnSpPr>
          <p:cNvPr id="688146" name="AutoShape 18"/>
          <p:cNvCxnSpPr>
            <a:cxnSpLocks noChangeShapeType="1"/>
            <a:stCxn id="688134" idx="5"/>
            <a:endCxn id="688145" idx="0"/>
          </p:cNvCxnSpPr>
          <p:nvPr/>
        </p:nvCxnSpPr>
        <p:spPr bwMode="auto">
          <a:xfrm>
            <a:off x="3312856" y="2978077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7" name="Oval 19"/>
          <p:cNvSpPr>
            <a:spLocks noChangeAspect="1" noChangeArrowheads="1"/>
          </p:cNvSpPr>
          <p:nvPr/>
        </p:nvSpPr>
        <p:spPr bwMode="auto">
          <a:xfrm>
            <a:off x="4881306" y="254786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85</a:t>
            </a:r>
          </a:p>
        </p:txBody>
      </p:sp>
      <p:cxnSp>
        <p:nvCxnSpPr>
          <p:cNvPr id="688148" name="AutoShape 20"/>
          <p:cNvCxnSpPr>
            <a:cxnSpLocks noChangeShapeType="1"/>
            <a:stCxn id="688135" idx="3"/>
            <a:endCxn id="688147" idx="0"/>
          </p:cNvCxnSpPr>
          <p:nvPr/>
        </p:nvCxnSpPr>
        <p:spPr bwMode="auto">
          <a:xfrm flipH="1">
            <a:off x="5113081" y="2222427"/>
            <a:ext cx="1603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9" name="Oval 21"/>
          <p:cNvSpPr>
            <a:spLocks noChangeAspect="1" noChangeArrowheads="1"/>
          </p:cNvSpPr>
          <p:nvPr/>
        </p:nvSpPr>
        <p:spPr bwMode="auto">
          <a:xfrm>
            <a:off x="3892294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65</a:t>
            </a:r>
          </a:p>
        </p:txBody>
      </p:sp>
      <p:cxnSp>
        <p:nvCxnSpPr>
          <p:cNvPr id="688150" name="AutoShape 22"/>
          <p:cNvCxnSpPr>
            <a:cxnSpLocks noChangeShapeType="1"/>
            <a:stCxn id="688133" idx="3"/>
            <a:endCxn id="688149" idx="0"/>
          </p:cNvCxnSpPr>
          <p:nvPr/>
        </p:nvCxnSpPr>
        <p:spPr bwMode="auto">
          <a:xfrm flipH="1">
            <a:off x="4106606" y="2978077"/>
            <a:ext cx="95250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688151" name="Group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218179"/>
              </p:ext>
            </p:extLst>
          </p:nvPr>
        </p:nvGraphicFramePr>
        <p:xfrm>
          <a:off x="1371600" y="5105400"/>
          <a:ext cx="6638925" cy="1188720"/>
        </p:xfrm>
        <a:graphic>
          <a:graphicData uri="http://schemas.openxmlformats.org/drawingml/2006/table">
            <a:tbl>
              <a:tblPr/>
              <a:tblGrid>
                <a:gridCol w="736600"/>
                <a:gridCol w="452438"/>
                <a:gridCol w="452437"/>
                <a:gridCol w="455613"/>
                <a:gridCol w="450850"/>
                <a:gridCol w="457200"/>
                <a:gridCol w="454025"/>
                <a:gridCol w="455612"/>
                <a:gridCol w="454025"/>
                <a:gridCol w="454025"/>
                <a:gridCol w="454025"/>
                <a:gridCol w="454025"/>
                <a:gridCol w="454025"/>
                <a:gridCol w="45402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12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88211" name="Line 83"/>
          <p:cNvSpPr>
            <a:spLocks noChangeShapeType="1"/>
          </p:cNvSpPr>
          <p:nvPr/>
        </p:nvSpPr>
        <p:spPr bwMode="auto">
          <a:xfrm flipV="1">
            <a:off x="4438517" y="3964642"/>
            <a:ext cx="0" cy="94585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Oval 6"/>
          <p:cNvSpPr>
            <a:spLocks noChangeAspect="1" noChangeArrowheads="1"/>
          </p:cNvSpPr>
          <p:nvPr/>
        </p:nvSpPr>
        <p:spPr bwMode="auto">
          <a:xfrm>
            <a:off x="3926163" y="5466018"/>
            <a:ext cx="461963" cy="481013"/>
          </a:xfrm>
          <a:prstGeom prst="ellipse">
            <a:avLst/>
          </a:prstGeom>
          <a:solidFill>
            <a:schemeClr val="accent3">
              <a:lumMod val="60000"/>
              <a:lumOff val="40000"/>
              <a:alpha val="36000"/>
            </a:schemeClr>
          </a:solidFill>
          <a:ln w="38100">
            <a:solidFill>
              <a:srgbClr val="008000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endParaRPr lang="en-US" altLang="zh-CN" sz="2200" dirty="0"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638036" y="3344512"/>
            <a:ext cx="2729992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588" lvl="1" algn="ctr">
              <a:tabLst>
                <a:tab pos="5946775" algn="l"/>
              </a:tabLst>
            </a:pPr>
            <a:r>
              <a:rPr lang="en-US" altLang="zh-CN" sz="2400" dirty="0">
                <a:latin typeface="Calibri"/>
                <a:cs typeface="Calibri"/>
              </a:rPr>
              <a:t>Every index </a:t>
            </a:r>
            <a:r>
              <a:rPr lang="en-US" altLang="zh-CN" sz="2400" i="1" dirty="0" err="1">
                <a:latin typeface="Calibri"/>
                <a:cs typeface="Calibri"/>
              </a:rPr>
              <a:t>i</a:t>
            </a:r>
            <a:r>
              <a:rPr lang="en-US" altLang="zh-CN" sz="2400" dirty="0">
                <a:latin typeface="Calibri"/>
                <a:cs typeface="Calibri"/>
              </a:rPr>
              <a:t> has </a:t>
            </a:r>
            <a:r>
              <a:rPr lang="en-US" altLang="zh-CN" sz="2400" dirty="0" smtClean="0">
                <a:latin typeface="Calibri"/>
                <a:cs typeface="Calibri"/>
              </a:rPr>
              <a:t>a "</a:t>
            </a:r>
            <a:r>
              <a:rPr lang="en-US" altLang="zh-CN" sz="2400" dirty="0">
                <a:latin typeface="Calibri"/>
                <a:cs typeface="Calibri"/>
              </a:rPr>
              <a:t>parent" </a:t>
            </a:r>
            <a:r>
              <a:rPr lang="en-US" altLang="zh-CN" sz="2400" dirty="0" smtClean="0">
                <a:latin typeface="Calibri"/>
                <a:cs typeface="Calibri"/>
              </a:rPr>
              <a:t>index: </a:t>
            </a:r>
            <a:r>
              <a:rPr lang="en-US" altLang="zh-CN" sz="2400" i="1" dirty="0" err="1" smtClean="0">
                <a:latin typeface="Calibri"/>
                <a:cs typeface="Calibri"/>
              </a:rPr>
              <a:t>i</a:t>
            </a:r>
            <a:r>
              <a:rPr lang="en-US" altLang="zh-CN" sz="2400" dirty="0">
                <a:latin typeface="Calibri"/>
                <a:cs typeface="Calibri"/>
              </a:rPr>
              <a:t>/</a:t>
            </a:r>
            <a:r>
              <a:rPr lang="en-US" altLang="zh-CN" sz="2400" dirty="0" smtClean="0">
                <a:latin typeface="Calibri"/>
                <a:cs typeface="Calibri"/>
              </a:rPr>
              <a:t>2</a:t>
            </a:r>
            <a:endParaRPr lang="en-US" altLang="zh-CN" sz="2400" dirty="0">
              <a:latin typeface="Calibri"/>
              <a:cs typeface="Calibri"/>
            </a:endParaRPr>
          </a:p>
        </p:txBody>
      </p:sp>
      <p:sp>
        <p:nvSpPr>
          <p:cNvPr id="26" name="Oval 6"/>
          <p:cNvSpPr>
            <a:spLocks noChangeAspect="1" noChangeArrowheads="1"/>
          </p:cNvSpPr>
          <p:nvPr/>
        </p:nvSpPr>
        <p:spPr bwMode="auto">
          <a:xfrm>
            <a:off x="3010304" y="5464106"/>
            <a:ext cx="461963" cy="481013"/>
          </a:xfrm>
          <a:prstGeom prst="ellipse">
            <a:avLst/>
          </a:prstGeom>
          <a:solidFill>
            <a:srgbClr val="E6E0EC">
              <a:alpha val="36000"/>
            </a:srgbClr>
          </a:solidFill>
          <a:ln w="38100">
            <a:solidFill>
              <a:srgbClr val="660066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endParaRPr lang="en-US" altLang="zh-CN" sz="2200" dirty="0">
              <a:latin typeface="Calibri" charset="0"/>
              <a:ea typeface="MS PGothic" charset="0"/>
              <a:cs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578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Heap as </a:t>
            </a:r>
            <a:r>
              <a:rPr lang="en-US" altLang="zh-CN" dirty="0"/>
              <a:t>T</a:t>
            </a:r>
            <a:r>
              <a:rPr lang="en-US" altLang="zh-CN" dirty="0" smtClean="0"/>
              <a:t>ree</a:t>
            </a:r>
            <a:endParaRPr lang="en-US" altLang="zh-CN" sz="3600" dirty="0"/>
          </a:p>
        </p:txBody>
      </p:sp>
      <p:sp>
        <p:nvSpPr>
          <p:cNvPr id="688132" name="Oval 4"/>
          <p:cNvSpPr>
            <a:spLocks noChangeAspect="1" noChangeArrowheads="1"/>
          </p:cNvSpPr>
          <p:nvPr/>
        </p:nvSpPr>
        <p:spPr bwMode="auto">
          <a:xfrm>
            <a:off x="5540119" y="2547864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99</a:t>
            </a:r>
          </a:p>
        </p:txBody>
      </p:sp>
      <p:sp>
        <p:nvSpPr>
          <p:cNvPr id="688133" name="Oval 5"/>
          <p:cNvSpPr>
            <a:spLocks noChangeAspect="1" noChangeArrowheads="1"/>
          </p:cNvSpPr>
          <p:nvPr/>
        </p:nvSpPr>
        <p:spPr bwMode="auto">
          <a:xfrm>
            <a:off x="4133594" y="2547864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60</a:t>
            </a:r>
          </a:p>
        </p:txBody>
      </p:sp>
      <p:sp>
        <p:nvSpPr>
          <p:cNvPr id="688134" name="Oval 6"/>
          <p:cNvSpPr>
            <a:spLocks noChangeAspect="1" noChangeArrowheads="1"/>
          </p:cNvSpPr>
          <p:nvPr/>
        </p:nvSpPr>
        <p:spPr bwMode="auto">
          <a:xfrm>
            <a:off x="2919156" y="2547864"/>
            <a:ext cx="461963" cy="48101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008000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40</a:t>
            </a:r>
          </a:p>
        </p:txBody>
      </p:sp>
      <p:sp>
        <p:nvSpPr>
          <p:cNvPr id="688135" name="Oval 7"/>
          <p:cNvSpPr>
            <a:spLocks noChangeAspect="1" noChangeArrowheads="1"/>
          </p:cNvSpPr>
          <p:nvPr/>
        </p:nvSpPr>
        <p:spPr bwMode="auto">
          <a:xfrm>
            <a:off x="5205156" y="179221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80</a:t>
            </a:r>
          </a:p>
        </p:txBody>
      </p:sp>
      <p:sp>
        <p:nvSpPr>
          <p:cNvPr id="688136" name="Oval 8"/>
          <p:cNvSpPr>
            <a:spLocks noChangeAspect="1" noChangeArrowheads="1"/>
          </p:cNvSpPr>
          <p:nvPr/>
        </p:nvSpPr>
        <p:spPr bwMode="auto">
          <a:xfrm>
            <a:off x="3604956" y="1792214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  <p:sp>
        <p:nvSpPr>
          <p:cNvPr id="688137" name="Oval 9"/>
          <p:cNvSpPr>
            <a:spLocks noChangeAspect="1" noChangeArrowheads="1"/>
          </p:cNvSpPr>
          <p:nvPr/>
        </p:nvSpPr>
        <p:spPr bwMode="auto">
          <a:xfrm>
            <a:off x="4354256" y="1036564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dirty="0">
                <a:latin typeface="Calibri" charset="0"/>
                <a:ea typeface="MS PGothic" charset="0"/>
                <a:cs typeface="MS PGothic" charset="0"/>
              </a:rPr>
              <a:t>10</a:t>
            </a:r>
          </a:p>
        </p:txBody>
      </p:sp>
      <p:cxnSp>
        <p:nvCxnSpPr>
          <p:cNvPr id="688138" name="AutoShape 10"/>
          <p:cNvCxnSpPr>
            <a:cxnSpLocks noChangeShapeType="1"/>
            <a:stCxn id="688137" idx="3"/>
            <a:endCxn id="688136" idx="0"/>
          </p:cNvCxnSpPr>
          <p:nvPr/>
        </p:nvCxnSpPr>
        <p:spPr bwMode="auto">
          <a:xfrm flipH="1">
            <a:off x="3835144" y="1466777"/>
            <a:ext cx="585787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39" name="AutoShape 11"/>
          <p:cNvCxnSpPr>
            <a:cxnSpLocks noChangeShapeType="1"/>
            <a:stCxn id="688137" idx="5"/>
            <a:endCxn id="688135" idx="0"/>
          </p:cNvCxnSpPr>
          <p:nvPr/>
        </p:nvCxnSpPr>
        <p:spPr bwMode="auto">
          <a:xfrm>
            <a:off x="4747956" y="1466777"/>
            <a:ext cx="688975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0" name="AutoShape 12"/>
          <p:cNvCxnSpPr>
            <a:cxnSpLocks noChangeShapeType="1"/>
            <a:stCxn id="688135" idx="5"/>
            <a:endCxn id="688132" idx="0"/>
          </p:cNvCxnSpPr>
          <p:nvPr/>
        </p:nvCxnSpPr>
        <p:spPr bwMode="auto">
          <a:xfrm>
            <a:off x="5598856" y="2222427"/>
            <a:ext cx="1730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1" name="AutoShape 13"/>
          <p:cNvCxnSpPr>
            <a:cxnSpLocks noChangeShapeType="1"/>
            <a:stCxn id="688136" idx="3"/>
            <a:endCxn id="688134" idx="0"/>
          </p:cNvCxnSpPr>
          <p:nvPr/>
        </p:nvCxnSpPr>
        <p:spPr bwMode="auto">
          <a:xfrm flipH="1">
            <a:off x="3150931" y="2222427"/>
            <a:ext cx="520700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2" name="AutoShape 14"/>
          <p:cNvCxnSpPr>
            <a:cxnSpLocks noChangeShapeType="1"/>
            <a:stCxn id="688136" idx="5"/>
            <a:endCxn id="688133" idx="0"/>
          </p:cNvCxnSpPr>
          <p:nvPr/>
        </p:nvCxnSpPr>
        <p:spPr bwMode="auto">
          <a:xfrm>
            <a:off x="3998656" y="2222427"/>
            <a:ext cx="366713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3" name="Oval 15"/>
          <p:cNvSpPr>
            <a:spLocks noChangeAspect="1" noChangeArrowheads="1"/>
          </p:cNvSpPr>
          <p:nvPr/>
        </p:nvSpPr>
        <p:spPr bwMode="auto">
          <a:xfrm>
            <a:off x="2573081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50</a:t>
            </a:r>
          </a:p>
        </p:txBody>
      </p:sp>
      <p:cxnSp>
        <p:nvCxnSpPr>
          <p:cNvPr id="688144" name="AutoShape 16"/>
          <p:cNvCxnSpPr>
            <a:cxnSpLocks noChangeShapeType="1"/>
            <a:stCxn id="688134" idx="3"/>
            <a:endCxn id="688143" idx="0"/>
          </p:cNvCxnSpPr>
          <p:nvPr/>
        </p:nvCxnSpPr>
        <p:spPr bwMode="auto">
          <a:xfrm flipH="1">
            <a:off x="2787394" y="2978077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5" name="Oval 17"/>
          <p:cNvSpPr>
            <a:spLocks noChangeAspect="1" noChangeArrowheads="1"/>
          </p:cNvSpPr>
          <p:nvPr/>
        </p:nvSpPr>
        <p:spPr bwMode="auto">
          <a:xfrm>
            <a:off x="3298569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76</a:t>
            </a:r>
          </a:p>
        </p:txBody>
      </p:sp>
      <p:cxnSp>
        <p:nvCxnSpPr>
          <p:cNvPr id="688146" name="AutoShape 18"/>
          <p:cNvCxnSpPr>
            <a:cxnSpLocks noChangeShapeType="1"/>
            <a:stCxn id="688134" idx="5"/>
            <a:endCxn id="688145" idx="0"/>
          </p:cNvCxnSpPr>
          <p:nvPr/>
        </p:nvCxnSpPr>
        <p:spPr bwMode="auto">
          <a:xfrm>
            <a:off x="3312856" y="2978077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7" name="Oval 19"/>
          <p:cNvSpPr>
            <a:spLocks noChangeAspect="1" noChangeArrowheads="1"/>
          </p:cNvSpPr>
          <p:nvPr/>
        </p:nvSpPr>
        <p:spPr bwMode="auto">
          <a:xfrm>
            <a:off x="4881306" y="254786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85</a:t>
            </a:r>
          </a:p>
        </p:txBody>
      </p:sp>
      <p:cxnSp>
        <p:nvCxnSpPr>
          <p:cNvPr id="688148" name="AutoShape 20"/>
          <p:cNvCxnSpPr>
            <a:cxnSpLocks noChangeShapeType="1"/>
            <a:stCxn id="688135" idx="3"/>
            <a:endCxn id="688147" idx="0"/>
          </p:cNvCxnSpPr>
          <p:nvPr/>
        </p:nvCxnSpPr>
        <p:spPr bwMode="auto">
          <a:xfrm flipH="1">
            <a:off x="5113081" y="2222427"/>
            <a:ext cx="1603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9" name="Oval 21"/>
          <p:cNvSpPr>
            <a:spLocks noChangeAspect="1" noChangeArrowheads="1"/>
          </p:cNvSpPr>
          <p:nvPr/>
        </p:nvSpPr>
        <p:spPr bwMode="auto">
          <a:xfrm>
            <a:off x="3892294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65</a:t>
            </a:r>
          </a:p>
        </p:txBody>
      </p:sp>
      <p:cxnSp>
        <p:nvCxnSpPr>
          <p:cNvPr id="688150" name="AutoShape 22"/>
          <p:cNvCxnSpPr>
            <a:cxnSpLocks noChangeShapeType="1"/>
            <a:stCxn id="688133" idx="3"/>
            <a:endCxn id="688149" idx="0"/>
          </p:cNvCxnSpPr>
          <p:nvPr/>
        </p:nvCxnSpPr>
        <p:spPr bwMode="auto">
          <a:xfrm flipH="1">
            <a:off x="4106606" y="2978077"/>
            <a:ext cx="95250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688151" name="Group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903782"/>
              </p:ext>
            </p:extLst>
          </p:nvPr>
        </p:nvGraphicFramePr>
        <p:xfrm>
          <a:off x="1371600" y="5105400"/>
          <a:ext cx="6638925" cy="1188720"/>
        </p:xfrm>
        <a:graphic>
          <a:graphicData uri="http://schemas.openxmlformats.org/drawingml/2006/table">
            <a:tbl>
              <a:tblPr/>
              <a:tblGrid>
                <a:gridCol w="736600"/>
                <a:gridCol w="452438"/>
                <a:gridCol w="452437"/>
                <a:gridCol w="455613"/>
                <a:gridCol w="450850"/>
                <a:gridCol w="457200"/>
                <a:gridCol w="454025"/>
                <a:gridCol w="455612"/>
                <a:gridCol w="454025"/>
                <a:gridCol w="454025"/>
                <a:gridCol w="454025"/>
                <a:gridCol w="454025"/>
                <a:gridCol w="454025"/>
                <a:gridCol w="45402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12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88211" name="Line 83"/>
          <p:cNvSpPr>
            <a:spLocks noChangeShapeType="1"/>
          </p:cNvSpPr>
          <p:nvPr/>
        </p:nvSpPr>
        <p:spPr bwMode="auto">
          <a:xfrm flipV="1">
            <a:off x="4438517" y="3964642"/>
            <a:ext cx="0" cy="94585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Oval 6"/>
          <p:cNvSpPr>
            <a:spLocks noChangeAspect="1" noChangeArrowheads="1"/>
          </p:cNvSpPr>
          <p:nvPr/>
        </p:nvSpPr>
        <p:spPr bwMode="auto">
          <a:xfrm>
            <a:off x="3926163" y="5466018"/>
            <a:ext cx="461963" cy="481013"/>
          </a:xfrm>
          <a:prstGeom prst="ellipse">
            <a:avLst/>
          </a:prstGeom>
          <a:solidFill>
            <a:schemeClr val="accent3">
              <a:lumMod val="60000"/>
              <a:lumOff val="40000"/>
              <a:alpha val="36000"/>
            </a:schemeClr>
          </a:solidFill>
          <a:ln w="38100">
            <a:solidFill>
              <a:srgbClr val="008000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endParaRPr lang="en-US" altLang="zh-CN" sz="2200" dirty="0">
              <a:latin typeface="Calibri" charset="0"/>
              <a:ea typeface="MS PGothic" charset="0"/>
              <a:cs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101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Heap as </a:t>
            </a:r>
            <a:r>
              <a:rPr lang="en-US" altLang="zh-CN" dirty="0"/>
              <a:t>T</a:t>
            </a:r>
            <a:r>
              <a:rPr lang="en-US" altLang="zh-CN" dirty="0" smtClean="0"/>
              <a:t>ree</a:t>
            </a:r>
            <a:endParaRPr lang="en-US" altLang="zh-CN" sz="3600" dirty="0"/>
          </a:p>
        </p:txBody>
      </p:sp>
      <p:sp>
        <p:nvSpPr>
          <p:cNvPr id="688132" name="Oval 4"/>
          <p:cNvSpPr>
            <a:spLocks noChangeAspect="1" noChangeArrowheads="1"/>
          </p:cNvSpPr>
          <p:nvPr/>
        </p:nvSpPr>
        <p:spPr bwMode="auto">
          <a:xfrm>
            <a:off x="5540119" y="2547864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99</a:t>
            </a:r>
          </a:p>
        </p:txBody>
      </p:sp>
      <p:sp>
        <p:nvSpPr>
          <p:cNvPr id="688133" name="Oval 5"/>
          <p:cNvSpPr>
            <a:spLocks noChangeAspect="1" noChangeArrowheads="1"/>
          </p:cNvSpPr>
          <p:nvPr/>
        </p:nvSpPr>
        <p:spPr bwMode="auto">
          <a:xfrm>
            <a:off x="4133594" y="2547864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60</a:t>
            </a:r>
          </a:p>
        </p:txBody>
      </p:sp>
      <p:sp>
        <p:nvSpPr>
          <p:cNvPr id="688134" name="Oval 6"/>
          <p:cNvSpPr>
            <a:spLocks noChangeAspect="1" noChangeArrowheads="1"/>
          </p:cNvSpPr>
          <p:nvPr/>
        </p:nvSpPr>
        <p:spPr bwMode="auto">
          <a:xfrm>
            <a:off x="2919156" y="2547864"/>
            <a:ext cx="461963" cy="48101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008000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40</a:t>
            </a:r>
          </a:p>
        </p:txBody>
      </p:sp>
      <p:sp>
        <p:nvSpPr>
          <p:cNvPr id="688135" name="Oval 7"/>
          <p:cNvSpPr>
            <a:spLocks noChangeAspect="1" noChangeArrowheads="1"/>
          </p:cNvSpPr>
          <p:nvPr/>
        </p:nvSpPr>
        <p:spPr bwMode="auto">
          <a:xfrm>
            <a:off x="5205156" y="179221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80</a:t>
            </a:r>
          </a:p>
        </p:txBody>
      </p:sp>
      <p:sp>
        <p:nvSpPr>
          <p:cNvPr id="688136" name="Oval 8"/>
          <p:cNvSpPr>
            <a:spLocks noChangeAspect="1" noChangeArrowheads="1"/>
          </p:cNvSpPr>
          <p:nvPr/>
        </p:nvSpPr>
        <p:spPr bwMode="auto">
          <a:xfrm>
            <a:off x="3604956" y="1792214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  <p:sp>
        <p:nvSpPr>
          <p:cNvPr id="688137" name="Oval 9"/>
          <p:cNvSpPr>
            <a:spLocks noChangeAspect="1" noChangeArrowheads="1"/>
          </p:cNvSpPr>
          <p:nvPr/>
        </p:nvSpPr>
        <p:spPr bwMode="auto">
          <a:xfrm>
            <a:off x="4354256" y="1036564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dirty="0">
                <a:latin typeface="Calibri" charset="0"/>
                <a:ea typeface="MS PGothic" charset="0"/>
                <a:cs typeface="MS PGothic" charset="0"/>
              </a:rPr>
              <a:t>10</a:t>
            </a:r>
          </a:p>
        </p:txBody>
      </p:sp>
      <p:cxnSp>
        <p:nvCxnSpPr>
          <p:cNvPr id="688138" name="AutoShape 10"/>
          <p:cNvCxnSpPr>
            <a:cxnSpLocks noChangeShapeType="1"/>
            <a:stCxn id="688137" idx="3"/>
            <a:endCxn id="688136" idx="0"/>
          </p:cNvCxnSpPr>
          <p:nvPr/>
        </p:nvCxnSpPr>
        <p:spPr bwMode="auto">
          <a:xfrm flipH="1">
            <a:off x="3835144" y="1466777"/>
            <a:ext cx="585787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39" name="AutoShape 11"/>
          <p:cNvCxnSpPr>
            <a:cxnSpLocks noChangeShapeType="1"/>
            <a:stCxn id="688137" idx="5"/>
            <a:endCxn id="688135" idx="0"/>
          </p:cNvCxnSpPr>
          <p:nvPr/>
        </p:nvCxnSpPr>
        <p:spPr bwMode="auto">
          <a:xfrm>
            <a:off x="4747956" y="1466777"/>
            <a:ext cx="688975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0" name="AutoShape 12"/>
          <p:cNvCxnSpPr>
            <a:cxnSpLocks noChangeShapeType="1"/>
            <a:stCxn id="688135" idx="5"/>
            <a:endCxn id="688132" idx="0"/>
          </p:cNvCxnSpPr>
          <p:nvPr/>
        </p:nvCxnSpPr>
        <p:spPr bwMode="auto">
          <a:xfrm>
            <a:off x="5598856" y="2222427"/>
            <a:ext cx="1730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1" name="AutoShape 13"/>
          <p:cNvCxnSpPr>
            <a:cxnSpLocks noChangeShapeType="1"/>
            <a:stCxn id="688136" idx="3"/>
            <a:endCxn id="688134" idx="0"/>
          </p:cNvCxnSpPr>
          <p:nvPr/>
        </p:nvCxnSpPr>
        <p:spPr bwMode="auto">
          <a:xfrm flipH="1">
            <a:off x="3150931" y="2222427"/>
            <a:ext cx="520700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2" name="AutoShape 14"/>
          <p:cNvCxnSpPr>
            <a:cxnSpLocks noChangeShapeType="1"/>
            <a:stCxn id="688136" idx="5"/>
            <a:endCxn id="688133" idx="0"/>
          </p:cNvCxnSpPr>
          <p:nvPr/>
        </p:nvCxnSpPr>
        <p:spPr bwMode="auto">
          <a:xfrm>
            <a:off x="3998656" y="2222427"/>
            <a:ext cx="366713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3" name="Oval 15"/>
          <p:cNvSpPr>
            <a:spLocks noChangeAspect="1" noChangeArrowheads="1"/>
          </p:cNvSpPr>
          <p:nvPr/>
        </p:nvSpPr>
        <p:spPr bwMode="auto">
          <a:xfrm>
            <a:off x="2573081" y="3305102"/>
            <a:ext cx="428625" cy="446087"/>
          </a:xfrm>
          <a:prstGeom prst="ellipse">
            <a:avLst/>
          </a:prstGeom>
          <a:solidFill>
            <a:srgbClr val="E6E0EC"/>
          </a:solidFill>
          <a:ln w="38100">
            <a:solidFill>
              <a:srgbClr val="660066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50</a:t>
            </a:r>
          </a:p>
        </p:txBody>
      </p:sp>
      <p:cxnSp>
        <p:nvCxnSpPr>
          <p:cNvPr id="688144" name="AutoShape 16"/>
          <p:cNvCxnSpPr>
            <a:cxnSpLocks noChangeShapeType="1"/>
            <a:stCxn id="688134" idx="3"/>
            <a:endCxn id="688143" idx="0"/>
          </p:cNvCxnSpPr>
          <p:nvPr/>
        </p:nvCxnSpPr>
        <p:spPr bwMode="auto">
          <a:xfrm flipH="1">
            <a:off x="2787394" y="2978077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5" name="Oval 17"/>
          <p:cNvSpPr>
            <a:spLocks noChangeAspect="1" noChangeArrowheads="1"/>
          </p:cNvSpPr>
          <p:nvPr/>
        </p:nvSpPr>
        <p:spPr bwMode="auto">
          <a:xfrm>
            <a:off x="3298569" y="3305102"/>
            <a:ext cx="428625" cy="446087"/>
          </a:xfrm>
          <a:prstGeom prst="ellipse">
            <a:avLst/>
          </a:prstGeom>
          <a:solidFill>
            <a:srgbClr val="E6E0EC"/>
          </a:solidFill>
          <a:ln w="38100">
            <a:solidFill>
              <a:srgbClr val="660066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76</a:t>
            </a:r>
          </a:p>
        </p:txBody>
      </p:sp>
      <p:cxnSp>
        <p:nvCxnSpPr>
          <p:cNvPr id="688146" name="AutoShape 18"/>
          <p:cNvCxnSpPr>
            <a:cxnSpLocks noChangeShapeType="1"/>
            <a:stCxn id="688134" idx="5"/>
            <a:endCxn id="688145" idx="0"/>
          </p:cNvCxnSpPr>
          <p:nvPr/>
        </p:nvCxnSpPr>
        <p:spPr bwMode="auto">
          <a:xfrm>
            <a:off x="3312856" y="2978077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7" name="Oval 19"/>
          <p:cNvSpPr>
            <a:spLocks noChangeAspect="1" noChangeArrowheads="1"/>
          </p:cNvSpPr>
          <p:nvPr/>
        </p:nvSpPr>
        <p:spPr bwMode="auto">
          <a:xfrm>
            <a:off x="4881306" y="254786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85</a:t>
            </a:r>
          </a:p>
        </p:txBody>
      </p:sp>
      <p:cxnSp>
        <p:nvCxnSpPr>
          <p:cNvPr id="688148" name="AutoShape 20"/>
          <p:cNvCxnSpPr>
            <a:cxnSpLocks noChangeShapeType="1"/>
            <a:stCxn id="688135" idx="3"/>
            <a:endCxn id="688147" idx="0"/>
          </p:cNvCxnSpPr>
          <p:nvPr/>
        </p:nvCxnSpPr>
        <p:spPr bwMode="auto">
          <a:xfrm flipH="1">
            <a:off x="5113081" y="2222427"/>
            <a:ext cx="1603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9" name="Oval 21"/>
          <p:cNvSpPr>
            <a:spLocks noChangeAspect="1" noChangeArrowheads="1"/>
          </p:cNvSpPr>
          <p:nvPr/>
        </p:nvSpPr>
        <p:spPr bwMode="auto">
          <a:xfrm>
            <a:off x="3892294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65</a:t>
            </a:r>
          </a:p>
        </p:txBody>
      </p:sp>
      <p:cxnSp>
        <p:nvCxnSpPr>
          <p:cNvPr id="688150" name="AutoShape 22"/>
          <p:cNvCxnSpPr>
            <a:cxnSpLocks noChangeShapeType="1"/>
            <a:stCxn id="688133" idx="3"/>
            <a:endCxn id="688149" idx="0"/>
          </p:cNvCxnSpPr>
          <p:nvPr/>
        </p:nvCxnSpPr>
        <p:spPr bwMode="auto">
          <a:xfrm flipH="1">
            <a:off x="4106606" y="2978077"/>
            <a:ext cx="95250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688151" name="Group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121313"/>
              </p:ext>
            </p:extLst>
          </p:nvPr>
        </p:nvGraphicFramePr>
        <p:xfrm>
          <a:off x="1371600" y="5105400"/>
          <a:ext cx="6638925" cy="1188720"/>
        </p:xfrm>
        <a:graphic>
          <a:graphicData uri="http://schemas.openxmlformats.org/drawingml/2006/table">
            <a:tbl>
              <a:tblPr/>
              <a:tblGrid>
                <a:gridCol w="736600"/>
                <a:gridCol w="452438"/>
                <a:gridCol w="452437"/>
                <a:gridCol w="455613"/>
                <a:gridCol w="450850"/>
                <a:gridCol w="457200"/>
                <a:gridCol w="454025"/>
                <a:gridCol w="455612"/>
                <a:gridCol w="454025"/>
                <a:gridCol w="454025"/>
                <a:gridCol w="454025"/>
                <a:gridCol w="454025"/>
                <a:gridCol w="454025"/>
                <a:gridCol w="45402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12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88211" name="Line 83"/>
          <p:cNvSpPr>
            <a:spLocks noChangeShapeType="1"/>
          </p:cNvSpPr>
          <p:nvPr/>
        </p:nvSpPr>
        <p:spPr bwMode="auto">
          <a:xfrm flipV="1">
            <a:off x="4438517" y="3964642"/>
            <a:ext cx="0" cy="94585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Oval 6"/>
          <p:cNvSpPr>
            <a:spLocks noChangeAspect="1" noChangeArrowheads="1"/>
          </p:cNvSpPr>
          <p:nvPr/>
        </p:nvSpPr>
        <p:spPr bwMode="auto">
          <a:xfrm>
            <a:off x="3926163" y="5466018"/>
            <a:ext cx="461963" cy="481013"/>
          </a:xfrm>
          <a:prstGeom prst="ellipse">
            <a:avLst/>
          </a:prstGeom>
          <a:solidFill>
            <a:schemeClr val="accent3">
              <a:lumMod val="60000"/>
              <a:lumOff val="40000"/>
              <a:alpha val="36000"/>
            </a:schemeClr>
          </a:solidFill>
          <a:ln w="38100">
            <a:solidFill>
              <a:srgbClr val="008000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endParaRPr lang="en-US" altLang="zh-CN" sz="2200" dirty="0"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25" name="Oval 6"/>
          <p:cNvSpPr>
            <a:spLocks noChangeAspect="1" noChangeArrowheads="1"/>
          </p:cNvSpPr>
          <p:nvPr/>
        </p:nvSpPr>
        <p:spPr bwMode="auto">
          <a:xfrm>
            <a:off x="5728429" y="5475976"/>
            <a:ext cx="461963" cy="481013"/>
          </a:xfrm>
          <a:prstGeom prst="ellipse">
            <a:avLst/>
          </a:prstGeom>
          <a:solidFill>
            <a:srgbClr val="E6E0EC">
              <a:alpha val="36000"/>
            </a:srgbClr>
          </a:solidFill>
          <a:ln w="38100">
            <a:solidFill>
              <a:srgbClr val="660066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endParaRPr lang="en-US" altLang="zh-CN" sz="2200" dirty="0"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26" name="Oval 6"/>
          <p:cNvSpPr>
            <a:spLocks noChangeAspect="1" noChangeArrowheads="1"/>
          </p:cNvSpPr>
          <p:nvPr/>
        </p:nvSpPr>
        <p:spPr bwMode="auto">
          <a:xfrm>
            <a:off x="6201307" y="5485934"/>
            <a:ext cx="461963" cy="481013"/>
          </a:xfrm>
          <a:prstGeom prst="ellipse">
            <a:avLst/>
          </a:prstGeom>
          <a:solidFill>
            <a:srgbClr val="E6E0EC">
              <a:alpha val="36000"/>
            </a:srgbClr>
          </a:solidFill>
          <a:ln w="38100">
            <a:solidFill>
              <a:srgbClr val="660066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endParaRPr lang="en-US" altLang="zh-CN" sz="2200" dirty="0"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638035" y="3344512"/>
            <a:ext cx="3074209" cy="1200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588" lvl="1" algn="ctr">
              <a:tabLst>
                <a:tab pos="5946775" algn="l"/>
              </a:tabLst>
            </a:pPr>
            <a:r>
              <a:rPr lang="en-US" altLang="zh-CN" sz="2400" dirty="0">
                <a:latin typeface="Calibri"/>
                <a:cs typeface="Calibri"/>
              </a:rPr>
              <a:t>Every index </a:t>
            </a:r>
            <a:r>
              <a:rPr lang="en-US" altLang="zh-CN" sz="2400" i="1" dirty="0" err="1">
                <a:latin typeface="Calibri"/>
                <a:cs typeface="Calibri"/>
              </a:rPr>
              <a:t>i</a:t>
            </a:r>
            <a:r>
              <a:rPr lang="en-US" altLang="zh-CN" sz="2400" dirty="0">
                <a:latin typeface="Calibri"/>
                <a:cs typeface="Calibri"/>
              </a:rPr>
              <a:t> has </a:t>
            </a:r>
            <a:r>
              <a:rPr lang="en-US" altLang="zh-CN" sz="2400" dirty="0" smtClean="0">
                <a:latin typeface="Calibri"/>
                <a:cs typeface="Calibri"/>
              </a:rPr>
              <a:t>two children at index 2 *</a:t>
            </a:r>
            <a:r>
              <a:rPr lang="en-US" altLang="zh-CN" sz="2400" i="1" dirty="0" err="1" smtClean="0">
                <a:latin typeface="Calibri"/>
                <a:cs typeface="Calibri"/>
              </a:rPr>
              <a:t>i</a:t>
            </a:r>
            <a:r>
              <a:rPr lang="en-US" altLang="zh-CN" sz="2400" dirty="0" smtClean="0">
                <a:latin typeface="Calibri"/>
                <a:cs typeface="Calibri"/>
              </a:rPr>
              <a:t> and 2 * </a:t>
            </a:r>
            <a:r>
              <a:rPr lang="en-US" altLang="zh-CN" sz="2400" i="1" dirty="0" err="1" smtClean="0">
                <a:latin typeface="Calibri"/>
                <a:cs typeface="Calibri"/>
              </a:rPr>
              <a:t>i</a:t>
            </a:r>
            <a:r>
              <a:rPr lang="en-US" altLang="zh-CN" sz="2400" dirty="0" smtClean="0">
                <a:latin typeface="Calibri"/>
                <a:cs typeface="Calibri"/>
              </a:rPr>
              <a:t> + 1</a:t>
            </a:r>
            <a:endParaRPr lang="en-US" altLang="zh-CN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661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Why Section Lead?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4967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Teaching is an incredible experience!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Work directly with students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Participate in fun events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Join an amazing group of people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Leave your mark on campus</a:t>
            </a:r>
          </a:p>
        </p:txBody>
      </p:sp>
    </p:spTree>
    <p:extLst>
      <p:ext uri="{BB962C8B-B14F-4D97-AF65-F5344CB8AC3E}">
        <p14:creationId xmlns:p14="http://schemas.microsoft.com/office/powerpoint/2010/main" val="214538307"/>
      </p:ext>
    </p:extLst>
  </p:cSld>
  <p:clrMapOvr>
    <a:masterClrMapping/>
  </p:clrMapOvr>
  <p:transition xmlns:p14="http://schemas.microsoft.com/office/powerpoint/2010/main" spd="slow">
    <p:cut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Heap add (enqueue)</a:t>
            </a:r>
          </a:p>
        </p:txBody>
      </p:sp>
      <p:sp>
        <p:nvSpPr>
          <p:cNvPr id="68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marL="344487" lvl="1" indent="0">
              <a:buNone/>
            </a:pPr>
            <a:endParaRPr lang="en-US" altLang="zh-CN" i="1" dirty="0"/>
          </a:p>
          <a:p>
            <a:pPr marL="0" lvl="1" indent="0" algn="ctr">
              <a:buNone/>
            </a:pPr>
            <a:r>
              <a:rPr lang="en-US" altLang="zh-CN" dirty="0" err="1" smtClean="0">
                <a:latin typeface="Consolas" charset="0"/>
              </a:rPr>
              <a:t>pq.</a:t>
            </a:r>
            <a:r>
              <a:rPr lang="en-US" altLang="zh-CN" b="1" dirty="0" err="1" smtClean="0">
                <a:latin typeface="Consolas" charset="0"/>
              </a:rPr>
              <a:t>enqueue</a:t>
            </a:r>
            <a:r>
              <a:rPr lang="en-US" altLang="zh-CN" dirty="0">
                <a:latin typeface="Consolas" charset="0"/>
              </a:rPr>
              <a:t>("k", 1)</a:t>
            </a:r>
            <a:r>
              <a:rPr lang="en-US" altLang="zh-CN" dirty="0" smtClean="0">
                <a:latin typeface="Consolas" charset="0"/>
              </a:rPr>
              <a:t>;</a:t>
            </a:r>
            <a:endParaRPr lang="en-US" altLang="zh-CN" dirty="0">
              <a:latin typeface="Consolas" charset="0"/>
            </a:endParaRPr>
          </a:p>
        </p:txBody>
      </p:sp>
      <p:graphicFrame>
        <p:nvGraphicFramePr>
          <p:cNvPr id="68198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93778"/>
              </p:ext>
            </p:extLst>
          </p:nvPr>
        </p:nvGraphicFramePr>
        <p:xfrm>
          <a:off x="1447800" y="1390650"/>
          <a:ext cx="6172200" cy="1584960"/>
        </p:xfrm>
        <a:graphic>
          <a:graphicData uri="http://schemas.openxmlformats.org/drawingml/2006/table">
            <a:tbl>
              <a:tblPr/>
              <a:tblGrid>
                <a:gridCol w="1055688"/>
                <a:gridCol w="509587"/>
                <a:gridCol w="509588"/>
                <a:gridCol w="514350"/>
                <a:gridCol w="508000"/>
                <a:gridCol w="514350"/>
                <a:gridCol w="512762"/>
                <a:gridCol w="512763"/>
                <a:gridCol w="511175"/>
                <a:gridCol w="512762"/>
                <a:gridCol w="51117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8C1515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priority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8C1515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1746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Heap add (enqueue)</a:t>
            </a:r>
          </a:p>
        </p:txBody>
      </p:sp>
      <p:sp>
        <p:nvSpPr>
          <p:cNvPr id="68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marL="344487" lvl="1" indent="0">
              <a:buNone/>
            </a:pPr>
            <a:endParaRPr lang="en-US" altLang="zh-CN" i="1" dirty="0"/>
          </a:p>
          <a:p>
            <a:pPr marL="0" lvl="1" indent="0" algn="ctr">
              <a:buNone/>
            </a:pPr>
            <a:r>
              <a:rPr lang="en-US" altLang="zh-CN" dirty="0" err="1" smtClean="0">
                <a:latin typeface="Consolas" charset="0"/>
              </a:rPr>
              <a:t>pq.</a:t>
            </a:r>
            <a:r>
              <a:rPr lang="en-US" altLang="zh-CN" b="1" dirty="0" err="1" smtClean="0">
                <a:latin typeface="Consolas" charset="0"/>
              </a:rPr>
              <a:t>enqueue</a:t>
            </a:r>
            <a:r>
              <a:rPr lang="en-US" altLang="zh-CN" dirty="0">
                <a:latin typeface="Consolas" charset="0"/>
              </a:rPr>
              <a:t>("k", 1)</a:t>
            </a:r>
            <a:r>
              <a:rPr lang="en-US" altLang="zh-CN" dirty="0" smtClean="0">
                <a:latin typeface="Consolas" charset="0"/>
              </a:rPr>
              <a:t>;</a:t>
            </a:r>
            <a:endParaRPr lang="en-US" altLang="zh-CN" dirty="0">
              <a:latin typeface="Consolas" charset="0"/>
            </a:endParaRPr>
          </a:p>
        </p:txBody>
      </p:sp>
      <p:graphicFrame>
        <p:nvGraphicFramePr>
          <p:cNvPr id="68198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819875"/>
              </p:ext>
            </p:extLst>
          </p:nvPr>
        </p:nvGraphicFramePr>
        <p:xfrm>
          <a:off x="1447800" y="1390650"/>
          <a:ext cx="6172200" cy="1584960"/>
        </p:xfrm>
        <a:graphic>
          <a:graphicData uri="http://schemas.openxmlformats.org/drawingml/2006/table">
            <a:tbl>
              <a:tblPr/>
              <a:tblGrid>
                <a:gridCol w="1055688"/>
                <a:gridCol w="509587"/>
                <a:gridCol w="509588"/>
                <a:gridCol w="514350"/>
                <a:gridCol w="508000"/>
                <a:gridCol w="514350"/>
                <a:gridCol w="512762"/>
                <a:gridCol w="512763"/>
                <a:gridCol w="511175"/>
                <a:gridCol w="512762"/>
                <a:gridCol w="51117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k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priority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395784" y="4427246"/>
            <a:ext cx="6212593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ctr">
              <a:buAutoNum type="arabicPeriod"/>
            </a:pPr>
            <a:r>
              <a:rPr lang="en-US" altLang="zh-CN" sz="2500" dirty="0" smtClean="0"/>
              <a:t>Place it in the first empty index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22652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Heap add (enqueue)</a:t>
            </a:r>
          </a:p>
        </p:txBody>
      </p:sp>
      <p:sp>
        <p:nvSpPr>
          <p:cNvPr id="68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marL="344487" lvl="1" indent="0">
              <a:buNone/>
            </a:pPr>
            <a:endParaRPr lang="en-US" altLang="zh-CN" i="1" dirty="0"/>
          </a:p>
          <a:p>
            <a:pPr marL="0" lvl="1" indent="0" algn="ctr">
              <a:buNone/>
            </a:pPr>
            <a:r>
              <a:rPr lang="en-US" altLang="zh-CN" dirty="0" err="1" smtClean="0">
                <a:latin typeface="Consolas" charset="0"/>
              </a:rPr>
              <a:t>pq.</a:t>
            </a:r>
            <a:r>
              <a:rPr lang="en-US" altLang="zh-CN" b="1" dirty="0" err="1" smtClean="0">
                <a:latin typeface="Consolas" charset="0"/>
              </a:rPr>
              <a:t>enqueue</a:t>
            </a:r>
            <a:r>
              <a:rPr lang="en-US" altLang="zh-CN" dirty="0">
                <a:latin typeface="Consolas" charset="0"/>
              </a:rPr>
              <a:t>("k", 1)</a:t>
            </a:r>
            <a:r>
              <a:rPr lang="en-US" altLang="zh-CN" dirty="0" smtClean="0">
                <a:latin typeface="Consolas" charset="0"/>
              </a:rPr>
              <a:t>;</a:t>
            </a:r>
            <a:endParaRPr lang="en-US" altLang="zh-CN" dirty="0">
              <a:latin typeface="Consolas" charset="0"/>
            </a:endParaRPr>
          </a:p>
        </p:txBody>
      </p:sp>
      <p:graphicFrame>
        <p:nvGraphicFramePr>
          <p:cNvPr id="68198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767287"/>
              </p:ext>
            </p:extLst>
          </p:nvPr>
        </p:nvGraphicFramePr>
        <p:xfrm>
          <a:off x="1447800" y="1390650"/>
          <a:ext cx="6172200" cy="1584960"/>
        </p:xfrm>
        <a:graphic>
          <a:graphicData uri="http://schemas.openxmlformats.org/drawingml/2006/table">
            <a:tbl>
              <a:tblPr/>
              <a:tblGrid>
                <a:gridCol w="1055688"/>
                <a:gridCol w="509587"/>
                <a:gridCol w="509588"/>
                <a:gridCol w="514350"/>
                <a:gridCol w="508000"/>
                <a:gridCol w="514350"/>
                <a:gridCol w="512762"/>
                <a:gridCol w="512763"/>
                <a:gridCol w="511175"/>
                <a:gridCol w="512762"/>
                <a:gridCol w="51117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k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priority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395784" y="4427246"/>
            <a:ext cx="621259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ctr">
              <a:buAutoNum type="arabicPeriod"/>
            </a:pPr>
            <a:r>
              <a:rPr lang="en-US" altLang="zh-CN" sz="2500" dirty="0" smtClean="0"/>
              <a:t>Place it in the first empty index</a:t>
            </a:r>
          </a:p>
          <a:p>
            <a:pPr marL="342900" indent="-342900" algn="ctr">
              <a:buAutoNum type="arabicPeriod"/>
            </a:pPr>
            <a:r>
              <a:rPr lang="en-US" altLang="zh-CN" sz="2500" dirty="0" smtClean="0"/>
              <a:t>Bubble up to conserve “heap” property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96206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Bubble Up!</a:t>
            </a:r>
            <a:endParaRPr lang="en-US" altLang="zh-CN" dirty="0"/>
          </a:p>
        </p:txBody>
      </p:sp>
      <p:sp>
        <p:nvSpPr>
          <p:cNvPr id="68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marL="344487" lvl="1" indent="0">
              <a:buNone/>
            </a:pPr>
            <a:endParaRPr lang="en-US" altLang="zh-CN" i="1" dirty="0"/>
          </a:p>
          <a:p>
            <a:pPr marL="0" lvl="1" indent="0" algn="ctr">
              <a:buNone/>
            </a:pPr>
            <a:r>
              <a:rPr lang="en-US" altLang="zh-CN" dirty="0" err="1" smtClean="0">
                <a:latin typeface="Consolas" charset="0"/>
              </a:rPr>
              <a:t>pq.</a:t>
            </a:r>
            <a:r>
              <a:rPr lang="en-US" altLang="zh-CN" b="1" dirty="0" err="1" smtClean="0">
                <a:latin typeface="Consolas" charset="0"/>
              </a:rPr>
              <a:t>enqueue</a:t>
            </a:r>
            <a:r>
              <a:rPr lang="en-US" altLang="zh-CN" dirty="0">
                <a:latin typeface="Consolas" charset="0"/>
              </a:rPr>
              <a:t>("k", 1)</a:t>
            </a:r>
            <a:r>
              <a:rPr lang="en-US" altLang="zh-CN" dirty="0" smtClean="0">
                <a:latin typeface="Consolas" charset="0"/>
              </a:rPr>
              <a:t>;</a:t>
            </a:r>
            <a:endParaRPr lang="en-US" altLang="zh-CN" dirty="0">
              <a:latin typeface="Consolas" charset="0"/>
            </a:endParaRPr>
          </a:p>
        </p:txBody>
      </p:sp>
      <p:graphicFrame>
        <p:nvGraphicFramePr>
          <p:cNvPr id="68198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460948"/>
              </p:ext>
            </p:extLst>
          </p:nvPr>
        </p:nvGraphicFramePr>
        <p:xfrm>
          <a:off x="1447800" y="1390650"/>
          <a:ext cx="6172200" cy="1584960"/>
        </p:xfrm>
        <a:graphic>
          <a:graphicData uri="http://schemas.openxmlformats.org/drawingml/2006/table">
            <a:tbl>
              <a:tblPr/>
              <a:tblGrid>
                <a:gridCol w="1055688"/>
                <a:gridCol w="509587"/>
                <a:gridCol w="509588"/>
                <a:gridCol w="514350"/>
                <a:gridCol w="508000"/>
                <a:gridCol w="514350"/>
                <a:gridCol w="512762"/>
                <a:gridCol w="512763"/>
                <a:gridCol w="511175"/>
                <a:gridCol w="512762"/>
                <a:gridCol w="51117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k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priority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395784" y="4427246"/>
            <a:ext cx="62125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Check priority against its parent. 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If priority is smaller: swap the two.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Repeat until the priority of the parent is smaller or you reach the top of the tree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9950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Bubble Up!</a:t>
            </a:r>
            <a:endParaRPr lang="en-US" altLang="zh-CN" dirty="0"/>
          </a:p>
        </p:txBody>
      </p:sp>
      <p:sp>
        <p:nvSpPr>
          <p:cNvPr id="68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marL="344487" lvl="1" indent="0">
              <a:buNone/>
            </a:pPr>
            <a:endParaRPr lang="en-US" altLang="zh-CN" i="1" dirty="0"/>
          </a:p>
          <a:p>
            <a:pPr marL="0" lvl="1" indent="0" algn="ctr">
              <a:buNone/>
            </a:pPr>
            <a:r>
              <a:rPr lang="en-US" altLang="zh-CN" dirty="0" err="1" smtClean="0">
                <a:latin typeface="Consolas" charset="0"/>
              </a:rPr>
              <a:t>pq.</a:t>
            </a:r>
            <a:r>
              <a:rPr lang="en-US" altLang="zh-CN" b="1" dirty="0" err="1" smtClean="0">
                <a:latin typeface="Consolas" charset="0"/>
              </a:rPr>
              <a:t>enqueue</a:t>
            </a:r>
            <a:r>
              <a:rPr lang="en-US" altLang="zh-CN" dirty="0">
                <a:latin typeface="Consolas" charset="0"/>
              </a:rPr>
              <a:t>("k", 1)</a:t>
            </a:r>
            <a:r>
              <a:rPr lang="en-US" altLang="zh-CN" dirty="0" smtClean="0">
                <a:latin typeface="Consolas" charset="0"/>
              </a:rPr>
              <a:t>;</a:t>
            </a:r>
            <a:endParaRPr lang="en-US" altLang="zh-CN" dirty="0">
              <a:latin typeface="Consolas" charset="0"/>
            </a:endParaRPr>
          </a:p>
        </p:txBody>
      </p:sp>
      <p:graphicFrame>
        <p:nvGraphicFramePr>
          <p:cNvPr id="68198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509864"/>
              </p:ext>
            </p:extLst>
          </p:nvPr>
        </p:nvGraphicFramePr>
        <p:xfrm>
          <a:off x="1447800" y="1390650"/>
          <a:ext cx="6172200" cy="1584960"/>
        </p:xfrm>
        <a:graphic>
          <a:graphicData uri="http://schemas.openxmlformats.org/drawingml/2006/table">
            <a:tbl>
              <a:tblPr/>
              <a:tblGrid>
                <a:gridCol w="1055688"/>
                <a:gridCol w="509587"/>
                <a:gridCol w="509588"/>
                <a:gridCol w="514350"/>
                <a:gridCol w="508000"/>
                <a:gridCol w="514350"/>
                <a:gridCol w="512762"/>
                <a:gridCol w="512763"/>
                <a:gridCol w="511175"/>
                <a:gridCol w="512762"/>
                <a:gridCol w="51117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k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priority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395784" y="4427246"/>
            <a:ext cx="62125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altLang="zh-CN" b="1" dirty="0" smtClean="0">
                <a:solidFill>
                  <a:srgbClr val="0000FF"/>
                </a:solidFill>
              </a:rPr>
              <a:t>Check priority against its parent. 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If priority is smaller: swap the two.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Repeat until the priority of the parent is smaller or you reach the top of the tree </a:t>
            </a:r>
            <a:endParaRPr lang="en-US" altLang="zh-CN" dirty="0"/>
          </a:p>
        </p:txBody>
      </p:sp>
      <p:sp>
        <p:nvSpPr>
          <p:cNvPr id="3" name="Rounded Rectangle 2"/>
          <p:cNvSpPr/>
          <p:nvPr/>
        </p:nvSpPr>
        <p:spPr>
          <a:xfrm>
            <a:off x="5982250" y="1400682"/>
            <a:ext cx="735912" cy="137694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38100" cmpd="sng">
            <a:solidFill>
              <a:schemeClr val="accent5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926913" y="1375029"/>
            <a:ext cx="735912" cy="137694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38100" cmpd="sng">
            <a:solidFill>
              <a:schemeClr val="accent5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982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Bubble Up!</a:t>
            </a:r>
            <a:endParaRPr lang="en-US" altLang="zh-CN" dirty="0"/>
          </a:p>
        </p:txBody>
      </p:sp>
      <p:sp>
        <p:nvSpPr>
          <p:cNvPr id="68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marL="344487" lvl="1" indent="0">
              <a:buNone/>
            </a:pPr>
            <a:endParaRPr lang="en-US" altLang="zh-CN" i="1" dirty="0"/>
          </a:p>
          <a:p>
            <a:pPr marL="0" lvl="1" indent="0" algn="ctr">
              <a:buNone/>
            </a:pPr>
            <a:r>
              <a:rPr lang="en-US" altLang="zh-CN" dirty="0" err="1" smtClean="0">
                <a:latin typeface="Consolas" charset="0"/>
              </a:rPr>
              <a:t>pq.</a:t>
            </a:r>
            <a:r>
              <a:rPr lang="en-US" altLang="zh-CN" b="1" dirty="0" err="1" smtClean="0">
                <a:latin typeface="Consolas" charset="0"/>
              </a:rPr>
              <a:t>enqueue</a:t>
            </a:r>
            <a:r>
              <a:rPr lang="en-US" altLang="zh-CN" dirty="0">
                <a:latin typeface="Consolas" charset="0"/>
              </a:rPr>
              <a:t>("k", 1)</a:t>
            </a:r>
            <a:r>
              <a:rPr lang="en-US" altLang="zh-CN" dirty="0" smtClean="0">
                <a:latin typeface="Consolas" charset="0"/>
              </a:rPr>
              <a:t>;</a:t>
            </a:r>
            <a:endParaRPr lang="en-US" altLang="zh-CN" dirty="0">
              <a:latin typeface="Consolas" charset="0"/>
            </a:endParaRPr>
          </a:p>
        </p:txBody>
      </p:sp>
      <p:graphicFrame>
        <p:nvGraphicFramePr>
          <p:cNvPr id="68198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828573"/>
              </p:ext>
            </p:extLst>
          </p:nvPr>
        </p:nvGraphicFramePr>
        <p:xfrm>
          <a:off x="1447800" y="1390650"/>
          <a:ext cx="6172200" cy="1584960"/>
        </p:xfrm>
        <a:graphic>
          <a:graphicData uri="http://schemas.openxmlformats.org/drawingml/2006/table">
            <a:tbl>
              <a:tblPr/>
              <a:tblGrid>
                <a:gridCol w="1055688"/>
                <a:gridCol w="509587"/>
                <a:gridCol w="509588"/>
                <a:gridCol w="514350"/>
                <a:gridCol w="508000"/>
                <a:gridCol w="514350"/>
                <a:gridCol w="512762"/>
                <a:gridCol w="512763"/>
                <a:gridCol w="511175"/>
                <a:gridCol w="512762"/>
                <a:gridCol w="51117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k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priority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395784" y="4427246"/>
            <a:ext cx="62125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Check priority against its parent. 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b="1" dirty="0" smtClean="0">
                <a:solidFill>
                  <a:srgbClr val="0000FF"/>
                </a:solidFill>
              </a:rPr>
              <a:t>If priority is smaller: swap the two.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Repeat until the priority of the parent is smaller or you reach the top of the tree </a:t>
            </a:r>
            <a:endParaRPr lang="en-US" altLang="zh-CN" dirty="0"/>
          </a:p>
        </p:txBody>
      </p:sp>
      <p:sp>
        <p:nvSpPr>
          <p:cNvPr id="3" name="Rounded Rectangle 2"/>
          <p:cNvSpPr/>
          <p:nvPr/>
        </p:nvSpPr>
        <p:spPr>
          <a:xfrm>
            <a:off x="5982250" y="1400682"/>
            <a:ext cx="735912" cy="137694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38100" cmpd="sng">
            <a:solidFill>
              <a:schemeClr val="accent5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926913" y="1375029"/>
            <a:ext cx="735912" cy="137694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38100" cmpd="sng">
            <a:solidFill>
              <a:schemeClr val="accent5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" name="Freeform 69"/>
          <p:cNvSpPr>
            <a:spLocks/>
          </p:cNvSpPr>
          <p:nvPr/>
        </p:nvSpPr>
        <p:spPr bwMode="auto">
          <a:xfrm>
            <a:off x="4419600" y="2590800"/>
            <a:ext cx="1830388" cy="152400"/>
          </a:xfrm>
          <a:custGeom>
            <a:avLst/>
            <a:gdLst>
              <a:gd name="T0" fmla="*/ 1153 w 1153"/>
              <a:gd name="T1" fmla="*/ 0 h 125"/>
              <a:gd name="T2" fmla="*/ 923 w 1153"/>
              <a:gd name="T3" fmla="*/ 100 h 125"/>
              <a:gd name="T4" fmla="*/ 594 w 1153"/>
              <a:gd name="T5" fmla="*/ 125 h 125"/>
              <a:gd name="T6" fmla="*/ 297 w 1153"/>
              <a:gd name="T7" fmla="*/ 100 h 125"/>
              <a:gd name="T8" fmla="*/ 0 w 1153"/>
              <a:gd name="T9" fmla="*/ 1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3" h="125">
                <a:moveTo>
                  <a:pt x="1153" y="0"/>
                </a:moveTo>
                <a:lnTo>
                  <a:pt x="923" y="100"/>
                </a:lnTo>
                <a:lnTo>
                  <a:pt x="594" y="125"/>
                </a:lnTo>
                <a:lnTo>
                  <a:pt x="297" y="100"/>
                </a:lnTo>
                <a:lnTo>
                  <a:pt x="0" y="1"/>
                </a:lnTo>
              </a:path>
            </a:pathLst>
          </a:custGeom>
          <a:noFill/>
          <a:ln w="38100" cmpd="sng">
            <a:solidFill>
              <a:srgbClr val="0000FF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148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Bubble Up!</a:t>
            </a:r>
            <a:endParaRPr lang="en-US" altLang="zh-CN" dirty="0"/>
          </a:p>
        </p:txBody>
      </p:sp>
      <p:sp>
        <p:nvSpPr>
          <p:cNvPr id="68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marL="344487" lvl="1" indent="0">
              <a:buNone/>
            </a:pPr>
            <a:endParaRPr lang="en-US" altLang="zh-CN" i="1" dirty="0"/>
          </a:p>
          <a:p>
            <a:pPr marL="0" lvl="1" indent="0" algn="ctr">
              <a:buNone/>
            </a:pPr>
            <a:r>
              <a:rPr lang="en-US" altLang="zh-CN" dirty="0" err="1" smtClean="0">
                <a:latin typeface="Consolas" charset="0"/>
              </a:rPr>
              <a:t>pq.</a:t>
            </a:r>
            <a:r>
              <a:rPr lang="en-US" altLang="zh-CN" b="1" dirty="0" err="1" smtClean="0">
                <a:latin typeface="Consolas" charset="0"/>
              </a:rPr>
              <a:t>enqueue</a:t>
            </a:r>
            <a:r>
              <a:rPr lang="en-US" altLang="zh-CN" dirty="0">
                <a:latin typeface="Consolas" charset="0"/>
              </a:rPr>
              <a:t>("k", 1)</a:t>
            </a:r>
            <a:r>
              <a:rPr lang="en-US" altLang="zh-CN" dirty="0" smtClean="0">
                <a:latin typeface="Consolas" charset="0"/>
              </a:rPr>
              <a:t>;</a:t>
            </a:r>
            <a:endParaRPr lang="en-US" altLang="zh-CN" dirty="0">
              <a:latin typeface="Consolas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95784" y="4427246"/>
            <a:ext cx="62125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Check priority against its parent. 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b="1" dirty="0" smtClean="0">
                <a:solidFill>
                  <a:srgbClr val="0000FF"/>
                </a:solidFill>
              </a:rPr>
              <a:t>If priority is smaller: swap the two.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Repeat until the priority of the parent is smaller or you reach the top of the tree </a:t>
            </a:r>
            <a:endParaRPr lang="en-US" altLang="zh-CN" dirty="0"/>
          </a:p>
        </p:txBody>
      </p:sp>
      <p:sp>
        <p:nvSpPr>
          <p:cNvPr id="3" name="Rounded Rectangle 2"/>
          <p:cNvSpPr/>
          <p:nvPr/>
        </p:nvSpPr>
        <p:spPr>
          <a:xfrm>
            <a:off x="5982250" y="1400682"/>
            <a:ext cx="735912" cy="137694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38100" cmpd="sng">
            <a:solidFill>
              <a:schemeClr val="accent5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926913" y="1375029"/>
            <a:ext cx="735912" cy="137694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38100" cmpd="sng">
            <a:solidFill>
              <a:schemeClr val="accent5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" name="Freeform 69"/>
          <p:cNvSpPr>
            <a:spLocks/>
          </p:cNvSpPr>
          <p:nvPr/>
        </p:nvSpPr>
        <p:spPr bwMode="auto">
          <a:xfrm>
            <a:off x="4419600" y="2590800"/>
            <a:ext cx="1830388" cy="152400"/>
          </a:xfrm>
          <a:custGeom>
            <a:avLst/>
            <a:gdLst>
              <a:gd name="T0" fmla="*/ 1153 w 1153"/>
              <a:gd name="T1" fmla="*/ 0 h 125"/>
              <a:gd name="T2" fmla="*/ 923 w 1153"/>
              <a:gd name="T3" fmla="*/ 100 h 125"/>
              <a:gd name="T4" fmla="*/ 594 w 1153"/>
              <a:gd name="T5" fmla="*/ 125 h 125"/>
              <a:gd name="T6" fmla="*/ 297 w 1153"/>
              <a:gd name="T7" fmla="*/ 100 h 125"/>
              <a:gd name="T8" fmla="*/ 0 w 1153"/>
              <a:gd name="T9" fmla="*/ 1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3" h="125">
                <a:moveTo>
                  <a:pt x="1153" y="0"/>
                </a:moveTo>
                <a:lnTo>
                  <a:pt x="923" y="100"/>
                </a:lnTo>
                <a:lnTo>
                  <a:pt x="594" y="125"/>
                </a:lnTo>
                <a:lnTo>
                  <a:pt x="297" y="100"/>
                </a:lnTo>
                <a:lnTo>
                  <a:pt x="0" y="1"/>
                </a:lnTo>
              </a:path>
            </a:pathLst>
          </a:custGeom>
          <a:noFill/>
          <a:ln w="38100" cmpd="sng">
            <a:solidFill>
              <a:srgbClr val="0000FF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8198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350586"/>
              </p:ext>
            </p:extLst>
          </p:nvPr>
        </p:nvGraphicFramePr>
        <p:xfrm>
          <a:off x="1447800" y="1390650"/>
          <a:ext cx="6172200" cy="1584960"/>
        </p:xfrm>
        <a:graphic>
          <a:graphicData uri="http://schemas.openxmlformats.org/drawingml/2006/table">
            <a:tbl>
              <a:tblPr/>
              <a:tblGrid>
                <a:gridCol w="1055688"/>
                <a:gridCol w="509587"/>
                <a:gridCol w="509588"/>
                <a:gridCol w="514350"/>
                <a:gridCol w="508000"/>
                <a:gridCol w="514350"/>
                <a:gridCol w="512762"/>
                <a:gridCol w="512763"/>
                <a:gridCol w="511175"/>
                <a:gridCol w="512762"/>
                <a:gridCol w="51117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k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b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priority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1424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198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660043"/>
              </p:ext>
            </p:extLst>
          </p:nvPr>
        </p:nvGraphicFramePr>
        <p:xfrm>
          <a:off x="1447800" y="1390650"/>
          <a:ext cx="6172200" cy="1584960"/>
        </p:xfrm>
        <a:graphic>
          <a:graphicData uri="http://schemas.openxmlformats.org/drawingml/2006/table">
            <a:tbl>
              <a:tblPr/>
              <a:tblGrid>
                <a:gridCol w="1055688"/>
                <a:gridCol w="509587"/>
                <a:gridCol w="509588"/>
                <a:gridCol w="514350"/>
                <a:gridCol w="508000"/>
                <a:gridCol w="514350"/>
                <a:gridCol w="512762"/>
                <a:gridCol w="512763"/>
                <a:gridCol w="511175"/>
                <a:gridCol w="512762"/>
                <a:gridCol w="51117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k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b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priority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8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Bubble Up!</a:t>
            </a:r>
            <a:endParaRPr lang="en-US" altLang="zh-CN" dirty="0"/>
          </a:p>
        </p:txBody>
      </p:sp>
      <p:sp>
        <p:nvSpPr>
          <p:cNvPr id="2" name="Rectangle 1"/>
          <p:cNvSpPr/>
          <p:nvPr/>
        </p:nvSpPr>
        <p:spPr>
          <a:xfrm>
            <a:off x="1395784" y="4427246"/>
            <a:ext cx="62125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Check priority against its parent. 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If priority is smaller: swap the two.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b="1" dirty="0" smtClean="0">
                <a:solidFill>
                  <a:srgbClr val="0000FF"/>
                </a:solidFill>
              </a:rPr>
              <a:t>Repeat until the priority of the parent is smaller or you reach the top of the tree 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926913" y="1375029"/>
            <a:ext cx="735912" cy="137694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38100" cmpd="sng">
            <a:solidFill>
              <a:schemeClr val="accent5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94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198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403945"/>
              </p:ext>
            </p:extLst>
          </p:nvPr>
        </p:nvGraphicFramePr>
        <p:xfrm>
          <a:off x="1447800" y="1390650"/>
          <a:ext cx="6172200" cy="1584960"/>
        </p:xfrm>
        <a:graphic>
          <a:graphicData uri="http://schemas.openxmlformats.org/drawingml/2006/table">
            <a:tbl>
              <a:tblPr/>
              <a:tblGrid>
                <a:gridCol w="1055688"/>
                <a:gridCol w="509587"/>
                <a:gridCol w="509588"/>
                <a:gridCol w="514350"/>
                <a:gridCol w="508000"/>
                <a:gridCol w="514350"/>
                <a:gridCol w="512762"/>
                <a:gridCol w="512763"/>
                <a:gridCol w="511175"/>
                <a:gridCol w="512762"/>
                <a:gridCol w="51117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k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b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priority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8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Bubble Up!</a:t>
            </a:r>
            <a:endParaRPr lang="en-US" altLang="zh-CN" dirty="0"/>
          </a:p>
        </p:txBody>
      </p:sp>
      <p:sp>
        <p:nvSpPr>
          <p:cNvPr id="2" name="Rectangle 1"/>
          <p:cNvSpPr/>
          <p:nvPr/>
        </p:nvSpPr>
        <p:spPr>
          <a:xfrm>
            <a:off x="1395784" y="4427246"/>
            <a:ext cx="62125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altLang="zh-CN" b="1" dirty="0" smtClean="0">
                <a:solidFill>
                  <a:srgbClr val="0000FF"/>
                </a:solidFill>
              </a:rPr>
              <a:t>Check priority against its parent. 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If priority is smaller: swap the two.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Repeat until the priority of the parent is smaller or you reach the top of the tree </a:t>
            </a:r>
            <a:endParaRPr lang="en-US" altLang="zh-CN" dirty="0"/>
          </a:p>
        </p:txBody>
      </p:sp>
      <p:sp>
        <p:nvSpPr>
          <p:cNvPr id="7" name="Rounded Rectangle 6"/>
          <p:cNvSpPr/>
          <p:nvPr/>
        </p:nvSpPr>
        <p:spPr>
          <a:xfrm>
            <a:off x="3926913" y="1375029"/>
            <a:ext cx="735912" cy="137694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38100" cmpd="sng">
            <a:solidFill>
              <a:schemeClr val="accent5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6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Bubble Up!</a:t>
            </a:r>
            <a:endParaRPr lang="en-US" altLang="zh-CN" dirty="0"/>
          </a:p>
        </p:txBody>
      </p:sp>
      <p:sp>
        <p:nvSpPr>
          <p:cNvPr id="2" name="Rectangle 1"/>
          <p:cNvSpPr/>
          <p:nvPr/>
        </p:nvSpPr>
        <p:spPr>
          <a:xfrm>
            <a:off x="1395784" y="4427246"/>
            <a:ext cx="62125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altLang="zh-CN" b="1" dirty="0" smtClean="0">
                <a:solidFill>
                  <a:srgbClr val="0000FF"/>
                </a:solidFill>
              </a:rPr>
              <a:t>Check priority against its parent. 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If priority is smaller: swap the two.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Repeat until the priority of the parent is smaller or you reach the top of the tree </a:t>
            </a:r>
            <a:endParaRPr lang="en-US" altLang="zh-CN" dirty="0"/>
          </a:p>
        </p:txBody>
      </p:sp>
      <p:sp>
        <p:nvSpPr>
          <p:cNvPr id="7" name="Rounded Rectangle 6"/>
          <p:cNvSpPr/>
          <p:nvPr/>
        </p:nvSpPr>
        <p:spPr>
          <a:xfrm>
            <a:off x="3926913" y="1375029"/>
            <a:ext cx="735912" cy="137694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38100" cmpd="sng">
            <a:solidFill>
              <a:schemeClr val="accent5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904228" y="1375029"/>
            <a:ext cx="735912" cy="137694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38100" cmpd="sng">
            <a:solidFill>
              <a:schemeClr val="accent5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graphicFrame>
        <p:nvGraphicFramePr>
          <p:cNvPr id="68198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652682"/>
              </p:ext>
            </p:extLst>
          </p:nvPr>
        </p:nvGraphicFramePr>
        <p:xfrm>
          <a:off x="1447800" y="1390650"/>
          <a:ext cx="6172200" cy="1584960"/>
        </p:xfrm>
        <a:graphic>
          <a:graphicData uri="http://schemas.openxmlformats.org/drawingml/2006/table">
            <a:tbl>
              <a:tblPr/>
              <a:tblGrid>
                <a:gridCol w="1055688"/>
                <a:gridCol w="509587"/>
                <a:gridCol w="509588"/>
                <a:gridCol w="514350"/>
                <a:gridCol w="508000"/>
                <a:gridCol w="514350"/>
                <a:gridCol w="512762"/>
                <a:gridCol w="512763"/>
                <a:gridCol w="511175"/>
                <a:gridCol w="512762"/>
                <a:gridCol w="51117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k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b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priority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60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Participate in fun events</a:t>
            </a:r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457187" y="5091267"/>
            <a:ext cx="3994500" cy="1213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SLs keeping it classy for “LaIR Formal”</a:t>
            </a:r>
          </a:p>
        </p:txBody>
      </p:sp>
      <p:sp>
        <p:nvSpPr>
          <p:cNvPr id="75" name="Shape 75"/>
          <p:cNvSpPr txBox="1">
            <a:spLocks noGrp="1"/>
          </p:cNvSpPr>
          <p:nvPr>
            <p:ph type="body" idx="2"/>
          </p:nvPr>
        </p:nvSpPr>
        <p:spPr>
          <a:xfrm>
            <a:off x="4692275" y="5113467"/>
            <a:ext cx="3994500" cy="1168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Welcome breakfast for new SLs</a:t>
            </a:r>
          </a:p>
        </p:txBody>
      </p:sp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1350" y="1703400"/>
            <a:ext cx="3836340" cy="3410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7517" y="1685753"/>
            <a:ext cx="3407850" cy="35162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5468429"/>
      </p:ext>
    </p:extLst>
  </p:cSld>
  <p:clrMapOvr>
    <a:masterClrMapping/>
  </p:clrMapOvr>
  <p:transition xmlns:p14="http://schemas.microsoft.com/office/powerpoint/2010/main" spd="slow">
    <p:cut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Bubble Up!</a:t>
            </a:r>
            <a:endParaRPr lang="en-US" altLang="zh-CN" dirty="0"/>
          </a:p>
        </p:txBody>
      </p:sp>
      <p:sp>
        <p:nvSpPr>
          <p:cNvPr id="2" name="Rectangle 1"/>
          <p:cNvSpPr/>
          <p:nvPr/>
        </p:nvSpPr>
        <p:spPr>
          <a:xfrm>
            <a:off x="1395784" y="4427246"/>
            <a:ext cx="62125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Check priority against its parent. 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b="1" dirty="0" smtClean="0">
                <a:solidFill>
                  <a:srgbClr val="0000FF"/>
                </a:solidFill>
              </a:rPr>
              <a:t>If priority is smaller: swap the two.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Repeat until the priority of the parent is smaller or you reach the top of the tree </a:t>
            </a:r>
            <a:endParaRPr lang="en-US" altLang="zh-CN" dirty="0"/>
          </a:p>
        </p:txBody>
      </p:sp>
      <p:sp>
        <p:nvSpPr>
          <p:cNvPr id="7" name="Rounded Rectangle 6"/>
          <p:cNvSpPr/>
          <p:nvPr/>
        </p:nvSpPr>
        <p:spPr>
          <a:xfrm>
            <a:off x="3926913" y="1375029"/>
            <a:ext cx="735912" cy="137694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38100" cmpd="sng">
            <a:solidFill>
              <a:schemeClr val="accent5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904228" y="1375029"/>
            <a:ext cx="735912" cy="137694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38100" cmpd="sng">
            <a:solidFill>
              <a:schemeClr val="accent5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graphicFrame>
        <p:nvGraphicFramePr>
          <p:cNvPr id="68198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193593"/>
              </p:ext>
            </p:extLst>
          </p:nvPr>
        </p:nvGraphicFramePr>
        <p:xfrm>
          <a:off x="1447800" y="1390650"/>
          <a:ext cx="6172200" cy="1584960"/>
        </p:xfrm>
        <a:graphic>
          <a:graphicData uri="http://schemas.openxmlformats.org/drawingml/2006/table">
            <a:tbl>
              <a:tblPr/>
              <a:tblGrid>
                <a:gridCol w="1055688"/>
                <a:gridCol w="509587"/>
                <a:gridCol w="509588"/>
                <a:gridCol w="514350"/>
                <a:gridCol w="508000"/>
                <a:gridCol w="514350"/>
                <a:gridCol w="512762"/>
                <a:gridCol w="512763"/>
                <a:gridCol w="511175"/>
                <a:gridCol w="512762"/>
                <a:gridCol w="51117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k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b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priority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Freeform 70"/>
          <p:cNvSpPr>
            <a:spLocks/>
          </p:cNvSpPr>
          <p:nvPr/>
        </p:nvSpPr>
        <p:spPr bwMode="auto">
          <a:xfrm>
            <a:off x="3352800" y="2590800"/>
            <a:ext cx="838200" cy="152400"/>
          </a:xfrm>
          <a:custGeom>
            <a:avLst/>
            <a:gdLst>
              <a:gd name="T0" fmla="*/ 1153 w 1153"/>
              <a:gd name="T1" fmla="*/ 0 h 125"/>
              <a:gd name="T2" fmla="*/ 923 w 1153"/>
              <a:gd name="T3" fmla="*/ 100 h 125"/>
              <a:gd name="T4" fmla="*/ 594 w 1153"/>
              <a:gd name="T5" fmla="*/ 125 h 125"/>
              <a:gd name="T6" fmla="*/ 297 w 1153"/>
              <a:gd name="T7" fmla="*/ 100 h 125"/>
              <a:gd name="T8" fmla="*/ 0 w 1153"/>
              <a:gd name="T9" fmla="*/ 1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3" h="125">
                <a:moveTo>
                  <a:pt x="1153" y="0"/>
                </a:moveTo>
                <a:lnTo>
                  <a:pt x="923" y="100"/>
                </a:lnTo>
                <a:lnTo>
                  <a:pt x="594" y="125"/>
                </a:lnTo>
                <a:lnTo>
                  <a:pt x="297" y="100"/>
                </a:lnTo>
                <a:lnTo>
                  <a:pt x="0" y="1"/>
                </a:lnTo>
              </a:path>
            </a:pathLst>
          </a:custGeom>
          <a:noFill/>
          <a:ln w="38100" cmpd="sng">
            <a:solidFill>
              <a:srgbClr val="0000FF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291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Bubble Up!</a:t>
            </a:r>
            <a:endParaRPr lang="en-US" altLang="zh-CN" dirty="0"/>
          </a:p>
        </p:txBody>
      </p:sp>
      <p:sp>
        <p:nvSpPr>
          <p:cNvPr id="2" name="Rectangle 1"/>
          <p:cNvSpPr/>
          <p:nvPr/>
        </p:nvSpPr>
        <p:spPr>
          <a:xfrm>
            <a:off x="1395784" y="4427246"/>
            <a:ext cx="62125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Check priority against its parent. 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b="1" dirty="0" smtClean="0">
                <a:solidFill>
                  <a:srgbClr val="0000FF"/>
                </a:solidFill>
              </a:rPr>
              <a:t>If priority is smaller: swap the two.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Repeat until the priority of the parent is smaller or you reach the top of the tree </a:t>
            </a:r>
            <a:endParaRPr lang="en-US" altLang="zh-CN" dirty="0"/>
          </a:p>
        </p:txBody>
      </p:sp>
      <p:sp>
        <p:nvSpPr>
          <p:cNvPr id="7" name="Rounded Rectangle 6"/>
          <p:cNvSpPr/>
          <p:nvPr/>
        </p:nvSpPr>
        <p:spPr>
          <a:xfrm>
            <a:off x="3926913" y="1375029"/>
            <a:ext cx="735912" cy="137694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38100" cmpd="sng">
            <a:solidFill>
              <a:schemeClr val="accent5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904228" y="1375029"/>
            <a:ext cx="735912" cy="137694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38100" cmpd="sng">
            <a:solidFill>
              <a:schemeClr val="accent5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graphicFrame>
        <p:nvGraphicFramePr>
          <p:cNvPr id="68198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357269"/>
              </p:ext>
            </p:extLst>
          </p:nvPr>
        </p:nvGraphicFramePr>
        <p:xfrm>
          <a:off x="1447800" y="1390650"/>
          <a:ext cx="6172200" cy="1584960"/>
        </p:xfrm>
        <a:graphic>
          <a:graphicData uri="http://schemas.openxmlformats.org/drawingml/2006/table">
            <a:tbl>
              <a:tblPr/>
              <a:tblGrid>
                <a:gridCol w="1055688"/>
                <a:gridCol w="509587"/>
                <a:gridCol w="509588"/>
                <a:gridCol w="514350"/>
                <a:gridCol w="508000"/>
                <a:gridCol w="514350"/>
                <a:gridCol w="512762"/>
                <a:gridCol w="512763"/>
                <a:gridCol w="511175"/>
                <a:gridCol w="512762"/>
                <a:gridCol w="51117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k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t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b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priority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Freeform 70"/>
          <p:cNvSpPr>
            <a:spLocks/>
          </p:cNvSpPr>
          <p:nvPr/>
        </p:nvSpPr>
        <p:spPr bwMode="auto">
          <a:xfrm>
            <a:off x="3352800" y="2590800"/>
            <a:ext cx="838200" cy="152400"/>
          </a:xfrm>
          <a:custGeom>
            <a:avLst/>
            <a:gdLst>
              <a:gd name="T0" fmla="*/ 1153 w 1153"/>
              <a:gd name="T1" fmla="*/ 0 h 125"/>
              <a:gd name="T2" fmla="*/ 923 w 1153"/>
              <a:gd name="T3" fmla="*/ 100 h 125"/>
              <a:gd name="T4" fmla="*/ 594 w 1153"/>
              <a:gd name="T5" fmla="*/ 125 h 125"/>
              <a:gd name="T6" fmla="*/ 297 w 1153"/>
              <a:gd name="T7" fmla="*/ 100 h 125"/>
              <a:gd name="T8" fmla="*/ 0 w 1153"/>
              <a:gd name="T9" fmla="*/ 1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3" h="125">
                <a:moveTo>
                  <a:pt x="1153" y="0"/>
                </a:moveTo>
                <a:lnTo>
                  <a:pt x="923" y="100"/>
                </a:lnTo>
                <a:lnTo>
                  <a:pt x="594" y="125"/>
                </a:lnTo>
                <a:lnTo>
                  <a:pt x="297" y="100"/>
                </a:lnTo>
                <a:lnTo>
                  <a:pt x="0" y="1"/>
                </a:lnTo>
              </a:path>
            </a:pathLst>
          </a:custGeom>
          <a:noFill/>
          <a:ln w="38100" cmpd="sng">
            <a:solidFill>
              <a:srgbClr val="0000FF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937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198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08104"/>
              </p:ext>
            </p:extLst>
          </p:nvPr>
        </p:nvGraphicFramePr>
        <p:xfrm>
          <a:off x="1447800" y="1390650"/>
          <a:ext cx="6172200" cy="1584960"/>
        </p:xfrm>
        <a:graphic>
          <a:graphicData uri="http://schemas.openxmlformats.org/drawingml/2006/table">
            <a:tbl>
              <a:tblPr/>
              <a:tblGrid>
                <a:gridCol w="1055688"/>
                <a:gridCol w="509587"/>
                <a:gridCol w="509588"/>
                <a:gridCol w="514350"/>
                <a:gridCol w="508000"/>
                <a:gridCol w="514350"/>
                <a:gridCol w="512762"/>
                <a:gridCol w="512763"/>
                <a:gridCol w="511175"/>
                <a:gridCol w="512762"/>
                <a:gridCol w="51117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k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t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b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priority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8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Bubble Up!</a:t>
            </a:r>
            <a:endParaRPr lang="en-US" altLang="zh-CN" dirty="0"/>
          </a:p>
        </p:txBody>
      </p:sp>
      <p:sp>
        <p:nvSpPr>
          <p:cNvPr id="2" name="Rectangle 1"/>
          <p:cNvSpPr/>
          <p:nvPr/>
        </p:nvSpPr>
        <p:spPr>
          <a:xfrm>
            <a:off x="1395784" y="4427246"/>
            <a:ext cx="62125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Check priority against its parent. 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b="1" dirty="0" smtClean="0">
                <a:solidFill>
                  <a:srgbClr val="0000FF"/>
                </a:solidFill>
              </a:rPr>
              <a:t>If priority is smaller: swap the two.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Repeat until the priority of the parent is smaller or you reach the top of the tree </a:t>
            </a:r>
            <a:endParaRPr lang="en-US" altLang="zh-CN" dirty="0"/>
          </a:p>
        </p:txBody>
      </p:sp>
      <p:sp>
        <p:nvSpPr>
          <p:cNvPr id="9" name="Rounded Rectangle 8"/>
          <p:cNvSpPr/>
          <p:nvPr/>
        </p:nvSpPr>
        <p:spPr>
          <a:xfrm>
            <a:off x="2904228" y="1375029"/>
            <a:ext cx="735912" cy="137694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38100" cmpd="sng">
            <a:solidFill>
              <a:schemeClr val="accent5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948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198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216271"/>
              </p:ext>
            </p:extLst>
          </p:nvPr>
        </p:nvGraphicFramePr>
        <p:xfrm>
          <a:off x="1447800" y="1390650"/>
          <a:ext cx="6172200" cy="1584960"/>
        </p:xfrm>
        <a:graphic>
          <a:graphicData uri="http://schemas.openxmlformats.org/drawingml/2006/table">
            <a:tbl>
              <a:tblPr/>
              <a:tblGrid>
                <a:gridCol w="1055688"/>
                <a:gridCol w="509587"/>
                <a:gridCol w="509588"/>
                <a:gridCol w="514350"/>
                <a:gridCol w="508000"/>
                <a:gridCol w="514350"/>
                <a:gridCol w="512762"/>
                <a:gridCol w="512763"/>
                <a:gridCol w="511175"/>
                <a:gridCol w="512762"/>
                <a:gridCol w="51117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k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t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b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priority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8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Bubble Up!</a:t>
            </a:r>
            <a:endParaRPr lang="en-US" altLang="zh-CN" dirty="0"/>
          </a:p>
        </p:txBody>
      </p:sp>
      <p:sp>
        <p:nvSpPr>
          <p:cNvPr id="2" name="Rectangle 1"/>
          <p:cNvSpPr/>
          <p:nvPr/>
        </p:nvSpPr>
        <p:spPr>
          <a:xfrm>
            <a:off x="1395784" y="4427246"/>
            <a:ext cx="62125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Check priority against its parent. 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If priority is smaller: swap the two.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b="1" dirty="0" smtClean="0">
                <a:solidFill>
                  <a:srgbClr val="0000FF"/>
                </a:solidFill>
              </a:rPr>
              <a:t>Repeat until the priority of the parent is smaller or you reach the top of the tree 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904228" y="1375029"/>
            <a:ext cx="735912" cy="137694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38100" cmpd="sng">
            <a:solidFill>
              <a:schemeClr val="accent5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55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198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492389"/>
              </p:ext>
            </p:extLst>
          </p:nvPr>
        </p:nvGraphicFramePr>
        <p:xfrm>
          <a:off x="1447800" y="1390650"/>
          <a:ext cx="6172200" cy="1584960"/>
        </p:xfrm>
        <a:graphic>
          <a:graphicData uri="http://schemas.openxmlformats.org/drawingml/2006/table">
            <a:tbl>
              <a:tblPr/>
              <a:tblGrid>
                <a:gridCol w="1055688"/>
                <a:gridCol w="509587"/>
                <a:gridCol w="509588"/>
                <a:gridCol w="514350"/>
                <a:gridCol w="508000"/>
                <a:gridCol w="514350"/>
                <a:gridCol w="512762"/>
                <a:gridCol w="512763"/>
                <a:gridCol w="511175"/>
                <a:gridCol w="512762"/>
                <a:gridCol w="51117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k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t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b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priority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8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Bubble Up!</a:t>
            </a:r>
            <a:endParaRPr lang="en-US" altLang="zh-CN" dirty="0"/>
          </a:p>
        </p:txBody>
      </p:sp>
      <p:sp>
        <p:nvSpPr>
          <p:cNvPr id="2" name="Rectangle 1"/>
          <p:cNvSpPr/>
          <p:nvPr/>
        </p:nvSpPr>
        <p:spPr>
          <a:xfrm>
            <a:off x="1395784" y="4427246"/>
            <a:ext cx="62125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Check priority against its parent. 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If priority is smaller: swap the two.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b="1" dirty="0" smtClean="0">
                <a:solidFill>
                  <a:srgbClr val="0000FF"/>
                </a:solidFill>
              </a:rPr>
              <a:t>Repeat until the priority of the parent is smaller or you reach the top of the tree 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64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Big O?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61653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Worst Case</a:t>
            </a:r>
            <a:endParaRPr lang="en-US" altLang="zh-CN" sz="3600" dirty="0"/>
          </a:p>
        </p:txBody>
      </p:sp>
      <p:sp>
        <p:nvSpPr>
          <p:cNvPr id="688132" name="Oval 4"/>
          <p:cNvSpPr>
            <a:spLocks noChangeAspect="1" noChangeArrowheads="1"/>
          </p:cNvSpPr>
          <p:nvPr/>
        </p:nvSpPr>
        <p:spPr bwMode="auto">
          <a:xfrm>
            <a:off x="5540119" y="2547864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99</a:t>
            </a:r>
          </a:p>
        </p:txBody>
      </p:sp>
      <p:sp>
        <p:nvSpPr>
          <p:cNvPr id="688133" name="Oval 5"/>
          <p:cNvSpPr>
            <a:spLocks noChangeAspect="1" noChangeArrowheads="1"/>
          </p:cNvSpPr>
          <p:nvPr/>
        </p:nvSpPr>
        <p:spPr bwMode="auto">
          <a:xfrm>
            <a:off x="4133594" y="2547864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60</a:t>
            </a:r>
          </a:p>
        </p:txBody>
      </p:sp>
      <p:sp>
        <p:nvSpPr>
          <p:cNvPr id="688134" name="Oval 6"/>
          <p:cNvSpPr>
            <a:spLocks noChangeAspect="1" noChangeArrowheads="1"/>
          </p:cNvSpPr>
          <p:nvPr/>
        </p:nvSpPr>
        <p:spPr bwMode="auto">
          <a:xfrm>
            <a:off x="2919156" y="254786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40</a:t>
            </a:r>
          </a:p>
        </p:txBody>
      </p:sp>
      <p:sp>
        <p:nvSpPr>
          <p:cNvPr id="688135" name="Oval 7"/>
          <p:cNvSpPr>
            <a:spLocks noChangeAspect="1" noChangeArrowheads="1"/>
          </p:cNvSpPr>
          <p:nvPr/>
        </p:nvSpPr>
        <p:spPr bwMode="auto">
          <a:xfrm>
            <a:off x="5205156" y="179221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80</a:t>
            </a:r>
          </a:p>
        </p:txBody>
      </p:sp>
      <p:sp>
        <p:nvSpPr>
          <p:cNvPr id="688136" name="Oval 8"/>
          <p:cNvSpPr>
            <a:spLocks noChangeAspect="1" noChangeArrowheads="1"/>
          </p:cNvSpPr>
          <p:nvPr/>
        </p:nvSpPr>
        <p:spPr bwMode="auto">
          <a:xfrm>
            <a:off x="3604956" y="1792214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  <p:sp>
        <p:nvSpPr>
          <p:cNvPr id="688137" name="Oval 9"/>
          <p:cNvSpPr>
            <a:spLocks noChangeAspect="1" noChangeArrowheads="1"/>
          </p:cNvSpPr>
          <p:nvPr/>
        </p:nvSpPr>
        <p:spPr bwMode="auto">
          <a:xfrm>
            <a:off x="4354256" y="1036564"/>
            <a:ext cx="460375" cy="481013"/>
          </a:xfrm>
          <a:prstGeom prst="ellipse">
            <a:avLst/>
          </a:prstGeom>
          <a:solidFill>
            <a:srgbClr val="FFFFFF"/>
          </a:solidFill>
          <a:ln w="38100">
            <a:solidFill>
              <a:srgbClr val="000000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dirty="0">
                <a:latin typeface="Calibri" charset="0"/>
                <a:ea typeface="MS PGothic" charset="0"/>
                <a:cs typeface="MS PGothic" charset="0"/>
              </a:rPr>
              <a:t>10</a:t>
            </a:r>
          </a:p>
        </p:txBody>
      </p:sp>
      <p:cxnSp>
        <p:nvCxnSpPr>
          <p:cNvPr id="688138" name="AutoShape 10"/>
          <p:cNvCxnSpPr>
            <a:cxnSpLocks noChangeShapeType="1"/>
            <a:stCxn id="688137" idx="3"/>
            <a:endCxn id="688136" idx="0"/>
          </p:cNvCxnSpPr>
          <p:nvPr/>
        </p:nvCxnSpPr>
        <p:spPr bwMode="auto">
          <a:xfrm flipH="1">
            <a:off x="3835144" y="1466777"/>
            <a:ext cx="585787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39" name="AutoShape 11"/>
          <p:cNvCxnSpPr>
            <a:cxnSpLocks noChangeShapeType="1"/>
            <a:stCxn id="688137" idx="5"/>
            <a:endCxn id="688135" idx="0"/>
          </p:cNvCxnSpPr>
          <p:nvPr/>
        </p:nvCxnSpPr>
        <p:spPr bwMode="auto">
          <a:xfrm>
            <a:off x="4747956" y="1466777"/>
            <a:ext cx="688975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0" name="AutoShape 12"/>
          <p:cNvCxnSpPr>
            <a:cxnSpLocks noChangeShapeType="1"/>
            <a:stCxn id="688135" idx="5"/>
            <a:endCxn id="688132" idx="0"/>
          </p:cNvCxnSpPr>
          <p:nvPr/>
        </p:nvCxnSpPr>
        <p:spPr bwMode="auto">
          <a:xfrm>
            <a:off x="5598856" y="2222427"/>
            <a:ext cx="1730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1" name="AutoShape 13"/>
          <p:cNvCxnSpPr>
            <a:cxnSpLocks noChangeShapeType="1"/>
            <a:stCxn id="688136" idx="3"/>
            <a:endCxn id="688134" idx="0"/>
          </p:cNvCxnSpPr>
          <p:nvPr/>
        </p:nvCxnSpPr>
        <p:spPr bwMode="auto">
          <a:xfrm flipH="1">
            <a:off x="3150931" y="2222427"/>
            <a:ext cx="520700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2" name="AutoShape 14"/>
          <p:cNvCxnSpPr>
            <a:cxnSpLocks noChangeShapeType="1"/>
            <a:stCxn id="688136" idx="5"/>
            <a:endCxn id="688133" idx="0"/>
          </p:cNvCxnSpPr>
          <p:nvPr/>
        </p:nvCxnSpPr>
        <p:spPr bwMode="auto">
          <a:xfrm>
            <a:off x="3998656" y="2222427"/>
            <a:ext cx="366713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3" name="Oval 15"/>
          <p:cNvSpPr>
            <a:spLocks noChangeAspect="1" noChangeArrowheads="1"/>
          </p:cNvSpPr>
          <p:nvPr/>
        </p:nvSpPr>
        <p:spPr bwMode="auto">
          <a:xfrm>
            <a:off x="2573081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50</a:t>
            </a:r>
          </a:p>
        </p:txBody>
      </p:sp>
      <p:cxnSp>
        <p:nvCxnSpPr>
          <p:cNvPr id="688144" name="AutoShape 16"/>
          <p:cNvCxnSpPr>
            <a:cxnSpLocks noChangeShapeType="1"/>
            <a:stCxn id="688134" idx="3"/>
            <a:endCxn id="688143" idx="0"/>
          </p:cNvCxnSpPr>
          <p:nvPr/>
        </p:nvCxnSpPr>
        <p:spPr bwMode="auto">
          <a:xfrm flipH="1">
            <a:off x="2787394" y="2978077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5" name="Oval 17"/>
          <p:cNvSpPr>
            <a:spLocks noChangeAspect="1" noChangeArrowheads="1"/>
          </p:cNvSpPr>
          <p:nvPr/>
        </p:nvSpPr>
        <p:spPr bwMode="auto">
          <a:xfrm>
            <a:off x="3298569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76</a:t>
            </a:r>
          </a:p>
        </p:txBody>
      </p:sp>
      <p:cxnSp>
        <p:nvCxnSpPr>
          <p:cNvPr id="688146" name="AutoShape 18"/>
          <p:cNvCxnSpPr>
            <a:cxnSpLocks noChangeShapeType="1"/>
            <a:stCxn id="688134" idx="5"/>
            <a:endCxn id="688145" idx="0"/>
          </p:cNvCxnSpPr>
          <p:nvPr/>
        </p:nvCxnSpPr>
        <p:spPr bwMode="auto">
          <a:xfrm>
            <a:off x="3312856" y="2978077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7" name="Oval 19"/>
          <p:cNvSpPr>
            <a:spLocks noChangeAspect="1" noChangeArrowheads="1"/>
          </p:cNvSpPr>
          <p:nvPr/>
        </p:nvSpPr>
        <p:spPr bwMode="auto">
          <a:xfrm>
            <a:off x="4881306" y="254786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85</a:t>
            </a:r>
          </a:p>
        </p:txBody>
      </p:sp>
      <p:cxnSp>
        <p:nvCxnSpPr>
          <p:cNvPr id="688148" name="AutoShape 20"/>
          <p:cNvCxnSpPr>
            <a:cxnSpLocks noChangeShapeType="1"/>
            <a:stCxn id="688135" idx="3"/>
            <a:endCxn id="688147" idx="0"/>
          </p:cNvCxnSpPr>
          <p:nvPr/>
        </p:nvCxnSpPr>
        <p:spPr bwMode="auto">
          <a:xfrm flipH="1">
            <a:off x="5113081" y="2222427"/>
            <a:ext cx="1603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9" name="Oval 21"/>
          <p:cNvSpPr>
            <a:spLocks noChangeAspect="1" noChangeArrowheads="1"/>
          </p:cNvSpPr>
          <p:nvPr/>
        </p:nvSpPr>
        <p:spPr bwMode="auto">
          <a:xfrm>
            <a:off x="3892294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65</a:t>
            </a:r>
          </a:p>
        </p:txBody>
      </p:sp>
      <p:cxnSp>
        <p:nvCxnSpPr>
          <p:cNvPr id="688150" name="AutoShape 22"/>
          <p:cNvCxnSpPr>
            <a:cxnSpLocks noChangeShapeType="1"/>
            <a:stCxn id="688133" idx="3"/>
            <a:endCxn id="688149" idx="0"/>
          </p:cNvCxnSpPr>
          <p:nvPr/>
        </p:nvCxnSpPr>
        <p:spPr bwMode="auto">
          <a:xfrm flipH="1">
            <a:off x="4106606" y="2978077"/>
            <a:ext cx="95250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688151" name="Group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053986"/>
              </p:ext>
            </p:extLst>
          </p:nvPr>
        </p:nvGraphicFramePr>
        <p:xfrm>
          <a:off x="1371600" y="5105400"/>
          <a:ext cx="6638925" cy="1188720"/>
        </p:xfrm>
        <a:graphic>
          <a:graphicData uri="http://schemas.openxmlformats.org/drawingml/2006/table">
            <a:tbl>
              <a:tblPr/>
              <a:tblGrid>
                <a:gridCol w="736600"/>
                <a:gridCol w="452438"/>
                <a:gridCol w="452437"/>
                <a:gridCol w="455613"/>
                <a:gridCol w="450850"/>
                <a:gridCol w="457200"/>
                <a:gridCol w="454025"/>
                <a:gridCol w="455612"/>
                <a:gridCol w="454025"/>
                <a:gridCol w="454025"/>
                <a:gridCol w="454025"/>
                <a:gridCol w="454025"/>
                <a:gridCol w="454025"/>
                <a:gridCol w="45402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12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88211" name="Line 83"/>
          <p:cNvSpPr>
            <a:spLocks noChangeShapeType="1"/>
          </p:cNvSpPr>
          <p:nvPr/>
        </p:nvSpPr>
        <p:spPr bwMode="auto">
          <a:xfrm flipV="1">
            <a:off x="4438517" y="3964642"/>
            <a:ext cx="0" cy="94585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Oval 21"/>
          <p:cNvSpPr>
            <a:spLocks noChangeAspect="1" noChangeArrowheads="1"/>
          </p:cNvSpPr>
          <p:nvPr/>
        </p:nvSpPr>
        <p:spPr bwMode="auto">
          <a:xfrm>
            <a:off x="4624511" y="3323375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ash"/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endParaRPr lang="en-US" altLang="zh-CN" sz="2200" dirty="0">
              <a:latin typeface="Calibri" charset="0"/>
              <a:ea typeface="MS PGothic" charset="0"/>
              <a:cs typeface="MS PGothic" charset="0"/>
            </a:endParaRPr>
          </a:p>
        </p:txBody>
      </p:sp>
      <p:cxnSp>
        <p:nvCxnSpPr>
          <p:cNvPr id="25" name="AutoShape 22"/>
          <p:cNvCxnSpPr>
            <a:cxnSpLocks noChangeShapeType="1"/>
            <a:endCxn id="24" idx="0"/>
          </p:cNvCxnSpPr>
          <p:nvPr/>
        </p:nvCxnSpPr>
        <p:spPr bwMode="auto">
          <a:xfrm>
            <a:off x="4526108" y="2978620"/>
            <a:ext cx="312716" cy="344755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625854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Worst Case</a:t>
            </a:r>
            <a:endParaRPr lang="en-US" altLang="zh-CN" sz="3600" dirty="0"/>
          </a:p>
        </p:txBody>
      </p:sp>
      <p:sp>
        <p:nvSpPr>
          <p:cNvPr id="688132" name="Oval 4"/>
          <p:cNvSpPr>
            <a:spLocks noChangeAspect="1" noChangeArrowheads="1"/>
          </p:cNvSpPr>
          <p:nvPr/>
        </p:nvSpPr>
        <p:spPr bwMode="auto">
          <a:xfrm>
            <a:off x="5540119" y="2547864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99</a:t>
            </a:r>
          </a:p>
        </p:txBody>
      </p:sp>
      <p:sp>
        <p:nvSpPr>
          <p:cNvPr id="688133" name="Oval 5"/>
          <p:cNvSpPr>
            <a:spLocks noChangeAspect="1" noChangeArrowheads="1"/>
          </p:cNvSpPr>
          <p:nvPr/>
        </p:nvSpPr>
        <p:spPr bwMode="auto">
          <a:xfrm>
            <a:off x="4133594" y="2547864"/>
            <a:ext cx="461962" cy="48101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60</a:t>
            </a:r>
          </a:p>
        </p:txBody>
      </p:sp>
      <p:sp>
        <p:nvSpPr>
          <p:cNvPr id="688134" name="Oval 6"/>
          <p:cNvSpPr>
            <a:spLocks noChangeAspect="1" noChangeArrowheads="1"/>
          </p:cNvSpPr>
          <p:nvPr/>
        </p:nvSpPr>
        <p:spPr bwMode="auto">
          <a:xfrm>
            <a:off x="2919156" y="254786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40</a:t>
            </a:r>
          </a:p>
        </p:txBody>
      </p:sp>
      <p:sp>
        <p:nvSpPr>
          <p:cNvPr id="688135" name="Oval 7"/>
          <p:cNvSpPr>
            <a:spLocks noChangeAspect="1" noChangeArrowheads="1"/>
          </p:cNvSpPr>
          <p:nvPr/>
        </p:nvSpPr>
        <p:spPr bwMode="auto">
          <a:xfrm>
            <a:off x="5205156" y="179221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80</a:t>
            </a:r>
          </a:p>
        </p:txBody>
      </p:sp>
      <p:sp>
        <p:nvSpPr>
          <p:cNvPr id="688136" name="Oval 8"/>
          <p:cNvSpPr>
            <a:spLocks noChangeAspect="1" noChangeArrowheads="1"/>
          </p:cNvSpPr>
          <p:nvPr/>
        </p:nvSpPr>
        <p:spPr bwMode="auto">
          <a:xfrm>
            <a:off x="3604956" y="1792214"/>
            <a:ext cx="460375" cy="48101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  <p:sp>
        <p:nvSpPr>
          <p:cNvPr id="688137" name="Oval 9"/>
          <p:cNvSpPr>
            <a:spLocks noChangeAspect="1" noChangeArrowheads="1"/>
          </p:cNvSpPr>
          <p:nvPr/>
        </p:nvSpPr>
        <p:spPr bwMode="auto">
          <a:xfrm>
            <a:off x="4354256" y="1036564"/>
            <a:ext cx="460375" cy="48101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dirty="0">
                <a:latin typeface="Calibri" charset="0"/>
                <a:ea typeface="MS PGothic" charset="0"/>
                <a:cs typeface="MS PGothic" charset="0"/>
              </a:rPr>
              <a:t>10</a:t>
            </a:r>
          </a:p>
        </p:txBody>
      </p:sp>
      <p:cxnSp>
        <p:nvCxnSpPr>
          <p:cNvPr id="688138" name="AutoShape 10"/>
          <p:cNvCxnSpPr>
            <a:cxnSpLocks noChangeShapeType="1"/>
            <a:stCxn id="688137" idx="3"/>
            <a:endCxn id="688136" idx="0"/>
          </p:cNvCxnSpPr>
          <p:nvPr/>
        </p:nvCxnSpPr>
        <p:spPr bwMode="auto">
          <a:xfrm flipH="1">
            <a:off x="3835144" y="1466777"/>
            <a:ext cx="585787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39" name="AutoShape 11"/>
          <p:cNvCxnSpPr>
            <a:cxnSpLocks noChangeShapeType="1"/>
            <a:stCxn id="688137" idx="5"/>
            <a:endCxn id="688135" idx="0"/>
          </p:cNvCxnSpPr>
          <p:nvPr/>
        </p:nvCxnSpPr>
        <p:spPr bwMode="auto">
          <a:xfrm>
            <a:off x="4747956" y="1466777"/>
            <a:ext cx="688975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0" name="AutoShape 12"/>
          <p:cNvCxnSpPr>
            <a:cxnSpLocks noChangeShapeType="1"/>
            <a:stCxn id="688135" idx="5"/>
            <a:endCxn id="688132" idx="0"/>
          </p:cNvCxnSpPr>
          <p:nvPr/>
        </p:nvCxnSpPr>
        <p:spPr bwMode="auto">
          <a:xfrm>
            <a:off x="5598856" y="2222427"/>
            <a:ext cx="1730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1" name="AutoShape 13"/>
          <p:cNvCxnSpPr>
            <a:cxnSpLocks noChangeShapeType="1"/>
            <a:stCxn id="688136" idx="3"/>
            <a:endCxn id="688134" idx="0"/>
          </p:cNvCxnSpPr>
          <p:nvPr/>
        </p:nvCxnSpPr>
        <p:spPr bwMode="auto">
          <a:xfrm flipH="1">
            <a:off x="3150931" y="2222427"/>
            <a:ext cx="520700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2" name="AutoShape 14"/>
          <p:cNvCxnSpPr>
            <a:cxnSpLocks noChangeShapeType="1"/>
            <a:stCxn id="688136" idx="5"/>
            <a:endCxn id="688133" idx="0"/>
          </p:cNvCxnSpPr>
          <p:nvPr/>
        </p:nvCxnSpPr>
        <p:spPr bwMode="auto">
          <a:xfrm>
            <a:off x="3998656" y="2222427"/>
            <a:ext cx="366713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3" name="Oval 15"/>
          <p:cNvSpPr>
            <a:spLocks noChangeAspect="1" noChangeArrowheads="1"/>
          </p:cNvSpPr>
          <p:nvPr/>
        </p:nvSpPr>
        <p:spPr bwMode="auto">
          <a:xfrm>
            <a:off x="2573081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50</a:t>
            </a:r>
          </a:p>
        </p:txBody>
      </p:sp>
      <p:cxnSp>
        <p:nvCxnSpPr>
          <p:cNvPr id="688144" name="AutoShape 16"/>
          <p:cNvCxnSpPr>
            <a:cxnSpLocks noChangeShapeType="1"/>
            <a:stCxn id="688134" idx="3"/>
            <a:endCxn id="688143" idx="0"/>
          </p:cNvCxnSpPr>
          <p:nvPr/>
        </p:nvCxnSpPr>
        <p:spPr bwMode="auto">
          <a:xfrm flipH="1">
            <a:off x="2787394" y="2978077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5" name="Oval 17"/>
          <p:cNvSpPr>
            <a:spLocks noChangeAspect="1" noChangeArrowheads="1"/>
          </p:cNvSpPr>
          <p:nvPr/>
        </p:nvSpPr>
        <p:spPr bwMode="auto">
          <a:xfrm>
            <a:off x="3298569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76</a:t>
            </a:r>
          </a:p>
        </p:txBody>
      </p:sp>
      <p:cxnSp>
        <p:nvCxnSpPr>
          <p:cNvPr id="688146" name="AutoShape 18"/>
          <p:cNvCxnSpPr>
            <a:cxnSpLocks noChangeShapeType="1"/>
            <a:stCxn id="688134" idx="5"/>
            <a:endCxn id="688145" idx="0"/>
          </p:cNvCxnSpPr>
          <p:nvPr/>
        </p:nvCxnSpPr>
        <p:spPr bwMode="auto">
          <a:xfrm>
            <a:off x="3312856" y="2978077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7" name="Oval 19"/>
          <p:cNvSpPr>
            <a:spLocks noChangeAspect="1" noChangeArrowheads="1"/>
          </p:cNvSpPr>
          <p:nvPr/>
        </p:nvSpPr>
        <p:spPr bwMode="auto">
          <a:xfrm>
            <a:off x="4881306" y="254786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85</a:t>
            </a:r>
          </a:p>
        </p:txBody>
      </p:sp>
      <p:cxnSp>
        <p:nvCxnSpPr>
          <p:cNvPr id="688148" name="AutoShape 20"/>
          <p:cNvCxnSpPr>
            <a:cxnSpLocks noChangeShapeType="1"/>
            <a:stCxn id="688135" idx="3"/>
            <a:endCxn id="688147" idx="0"/>
          </p:cNvCxnSpPr>
          <p:nvPr/>
        </p:nvCxnSpPr>
        <p:spPr bwMode="auto">
          <a:xfrm flipH="1">
            <a:off x="5113081" y="2222427"/>
            <a:ext cx="1603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9" name="Oval 21"/>
          <p:cNvSpPr>
            <a:spLocks noChangeAspect="1" noChangeArrowheads="1"/>
          </p:cNvSpPr>
          <p:nvPr/>
        </p:nvSpPr>
        <p:spPr bwMode="auto">
          <a:xfrm>
            <a:off x="3892294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65</a:t>
            </a:r>
          </a:p>
        </p:txBody>
      </p:sp>
      <p:cxnSp>
        <p:nvCxnSpPr>
          <p:cNvPr id="688150" name="AutoShape 22"/>
          <p:cNvCxnSpPr>
            <a:cxnSpLocks noChangeShapeType="1"/>
            <a:stCxn id="688133" idx="3"/>
            <a:endCxn id="688149" idx="0"/>
          </p:cNvCxnSpPr>
          <p:nvPr/>
        </p:nvCxnSpPr>
        <p:spPr bwMode="auto">
          <a:xfrm flipH="1">
            <a:off x="4106606" y="2978077"/>
            <a:ext cx="95250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688151" name="Group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66597"/>
              </p:ext>
            </p:extLst>
          </p:nvPr>
        </p:nvGraphicFramePr>
        <p:xfrm>
          <a:off x="1371600" y="5105400"/>
          <a:ext cx="6638925" cy="1188720"/>
        </p:xfrm>
        <a:graphic>
          <a:graphicData uri="http://schemas.openxmlformats.org/drawingml/2006/table">
            <a:tbl>
              <a:tblPr/>
              <a:tblGrid>
                <a:gridCol w="736600"/>
                <a:gridCol w="452438"/>
                <a:gridCol w="452437"/>
                <a:gridCol w="455613"/>
                <a:gridCol w="450850"/>
                <a:gridCol w="457200"/>
                <a:gridCol w="454025"/>
                <a:gridCol w="455612"/>
                <a:gridCol w="454025"/>
                <a:gridCol w="454025"/>
                <a:gridCol w="454025"/>
                <a:gridCol w="454025"/>
                <a:gridCol w="454025"/>
                <a:gridCol w="45402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12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88211" name="Line 83"/>
          <p:cNvSpPr>
            <a:spLocks noChangeShapeType="1"/>
          </p:cNvSpPr>
          <p:nvPr/>
        </p:nvSpPr>
        <p:spPr bwMode="auto">
          <a:xfrm flipV="1">
            <a:off x="4438517" y="3964642"/>
            <a:ext cx="0" cy="94585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Oval 21"/>
          <p:cNvSpPr>
            <a:spLocks noChangeAspect="1" noChangeArrowheads="1"/>
          </p:cNvSpPr>
          <p:nvPr/>
        </p:nvSpPr>
        <p:spPr bwMode="auto">
          <a:xfrm>
            <a:off x="4624511" y="3323375"/>
            <a:ext cx="428625" cy="44608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  <a:prstDash val="sysDash"/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endParaRPr lang="en-US" altLang="zh-CN" sz="2200" dirty="0">
              <a:latin typeface="Calibri" charset="0"/>
              <a:ea typeface="MS PGothic" charset="0"/>
              <a:cs typeface="MS PGothic" charset="0"/>
            </a:endParaRPr>
          </a:p>
        </p:txBody>
      </p:sp>
      <p:cxnSp>
        <p:nvCxnSpPr>
          <p:cNvPr id="25" name="AutoShape 22"/>
          <p:cNvCxnSpPr>
            <a:cxnSpLocks noChangeShapeType="1"/>
            <a:endCxn id="24" idx="0"/>
          </p:cNvCxnSpPr>
          <p:nvPr/>
        </p:nvCxnSpPr>
        <p:spPr bwMode="auto">
          <a:xfrm>
            <a:off x="4526108" y="2978620"/>
            <a:ext cx="312716" cy="344755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639955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Worst Case</a:t>
            </a:r>
            <a:endParaRPr lang="en-US" altLang="zh-CN" sz="3600" dirty="0"/>
          </a:p>
        </p:txBody>
      </p:sp>
      <p:sp>
        <p:nvSpPr>
          <p:cNvPr id="688132" name="Oval 4"/>
          <p:cNvSpPr>
            <a:spLocks noChangeAspect="1" noChangeArrowheads="1"/>
          </p:cNvSpPr>
          <p:nvPr/>
        </p:nvSpPr>
        <p:spPr bwMode="auto">
          <a:xfrm>
            <a:off x="5540119" y="2547864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99</a:t>
            </a:r>
          </a:p>
        </p:txBody>
      </p:sp>
      <p:sp>
        <p:nvSpPr>
          <p:cNvPr id="688133" name="Oval 5"/>
          <p:cNvSpPr>
            <a:spLocks noChangeAspect="1" noChangeArrowheads="1"/>
          </p:cNvSpPr>
          <p:nvPr/>
        </p:nvSpPr>
        <p:spPr bwMode="auto">
          <a:xfrm>
            <a:off x="4133594" y="2547864"/>
            <a:ext cx="461962" cy="48101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60</a:t>
            </a:r>
          </a:p>
        </p:txBody>
      </p:sp>
      <p:sp>
        <p:nvSpPr>
          <p:cNvPr id="688134" name="Oval 6"/>
          <p:cNvSpPr>
            <a:spLocks noChangeAspect="1" noChangeArrowheads="1"/>
          </p:cNvSpPr>
          <p:nvPr/>
        </p:nvSpPr>
        <p:spPr bwMode="auto">
          <a:xfrm>
            <a:off x="2919156" y="254786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40</a:t>
            </a:r>
          </a:p>
        </p:txBody>
      </p:sp>
      <p:sp>
        <p:nvSpPr>
          <p:cNvPr id="688135" name="Oval 7"/>
          <p:cNvSpPr>
            <a:spLocks noChangeAspect="1" noChangeArrowheads="1"/>
          </p:cNvSpPr>
          <p:nvPr/>
        </p:nvSpPr>
        <p:spPr bwMode="auto">
          <a:xfrm>
            <a:off x="5205156" y="179221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80</a:t>
            </a:r>
          </a:p>
        </p:txBody>
      </p:sp>
      <p:sp>
        <p:nvSpPr>
          <p:cNvPr id="688136" name="Oval 8"/>
          <p:cNvSpPr>
            <a:spLocks noChangeAspect="1" noChangeArrowheads="1"/>
          </p:cNvSpPr>
          <p:nvPr/>
        </p:nvSpPr>
        <p:spPr bwMode="auto">
          <a:xfrm>
            <a:off x="3604956" y="1792214"/>
            <a:ext cx="460375" cy="48101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  <p:sp>
        <p:nvSpPr>
          <p:cNvPr id="688137" name="Oval 9"/>
          <p:cNvSpPr>
            <a:spLocks noChangeAspect="1" noChangeArrowheads="1"/>
          </p:cNvSpPr>
          <p:nvPr/>
        </p:nvSpPr>
        <p:spPr bwMode="auto">
          <a:xfrm>
            <a:off x="4354256" y="1036564"/>
            <a:ext cx="460375" cy="48101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dirty="0">
                <a:latin typeface="Calibri" charset="0"/>
                <a:ea typeface="MS PGothic" charset="0"/>
                <a:cs typeface="MS PGothic" charset="0"/>
              </a:rPr>
              <a:t>10</a:t>
            </a:r>
          </a:p>
        </p:txBody>
      </p:sp>
      <p:cxnSp>
        <p:nvCxnSpPr>
          <p:cNvPr id="688138" name="AutoShape 10"/>
          <p:cNvCxnSpPr>
            <a:cxnSpLocks noChangeShapeType="1"/>
            <a:stCxn id="688137" idx="3"/>
            <a:endCxn id="688136" idx="0"/>
          </p:cNvCxnSpPr>
          <p:nvPr/>
        </p:nvCxnSpPr>
        <p:spPr bwMode="auto">
          <a:xfrm flipH="1">
            <a:off x="3835144" y="1466777"/>
            <a:ext cx="585787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39" name="AutoShape 11"/>
          <p:cNvCxnSpPr>
            <a:cxnSpLocks noChangeShapeType="1"/>
            <a:stCxn id="688137" idx="5"/>
            <a:endCxn id="688135" idx="0"/>
          </p:cNvCxnSpPr>
          <p:nvPr/>
        </p:nvCxnSpPr>
        <p:spPr bwMode="auto">
          <a:xfrm>
            <a:off x="4747956" y="1466777"/>
            <a:ext cx="688975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0" name="AutoShape 12"/>
          <p:cNvCxnSpPr>
            <a:cxnSpLocks noChangeShapeType="1"/>
            <a:stCxn id="688135" idx="5"/>
            <a:endCxn id="688132" idx="0"/>
          </p:cNvCxnSpPr>
          <p:nvPr/>
        </p:nvCxnSpPr>
        <p:spPr bwMode="auto">
          <a:xfrm>
            <a:off x="5598856" y="2222427"/>
            <a:ext cx="1730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1" name="AutoShape 13"/>
          <p:cNvCxnSpPr>
            <a:cxnSpLocks noChangeShapeType="1"/>
            <a:stCxn id="688136" idx="3"/>
            <a:endCxn id="688134" idx="0"/>
          </p:cNvCxnSpPr>
          <p:nvPr/>
        </p:nvCxnSpPr>
        <p:spPr bwMode="auto">
          <a:xfrm flipH="1">
            <a:off x="3150931" y="2222427"/>
            <a:ext cx="520700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2" name="AutoShape 14"/>
          <p:cNvCxnSpPr>
            <a:cxnSpLocks noChangeShapeType="1"/>
            <a:stCxn id="688136" idx="5"/>
            <a:endCxn id="688133" idx="0"/>
          </p:cNvCxnSpPr>
          <p:nvPr/>
        </p:nvCxnSpPr>
        <p:spPr bwMode="auto">
          <a:xfrm>
            <a:off x="3998656" y="2222427"/>
            <a:ext cx="366713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3" name="Oval 15"/>
          <p:cNvSpPr>
            <a:spLocks noChangeAspect="1" noChangeArrowheads="1"/>
          </p:cNvSpPr>
          <p:nvPr/>
        </p:nvSpPr>
        <p:spPr bwMode="auto">
          <a:xfrm>
            <a:off x="2573081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50</a:t>
            </a:r>
          </a:p>
        </p:txBody>
      </p:sp>
      <p:cxnSp>
        <p:nvCxnSpPr>
          <p:cNvPr id="688144" name="AutoShape 16"/>
          <p:cNvCxnSpPr>
            <a:cxnSpLocks noChangeShapeType="1"/>
            <a:stCxn id="688134" idx="3"/>
            <a:endCxn id="688143" idx="0"/>
          </p:cNvCxnSpPr>
          <p:nvPr/>
        </p:nvCxnSpPr>
        <p:spPr bwMode="auto">
          <a:xfrm flipH="1">
            <a:off x="2787394" y="2978077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5" name="Oval 17"/>
          <p:cNvSpPr>
            <a:spLocks noChangeAspect="1" noChangeArrowheads="1"/>
          </p:cNvSpPr>
          <p:nvPr/>
        </p:nvSpPr>
        <p:spPr bwMode="auto">
          <a:xfrm>
            <a:off x="3298569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76</a:t>
            </a:r>
          </a:p>
        </p:txBody>
      </p:sp>
      <p:cxnSp>
        <p:nvCxnSpPr>
          <p:cNvPr id="688146" name="AutoShape 18"/>
          <p:cNvCxnSpPr>
            <a:cxnSpLocks noChangeShapeType="1"/>
            <a:stCxn id="688134" idx="5"/>
            <a:endCxn id="688145" idx="0"/>
          </p:cNvCxnSpPr>
          <p:nvPr/>
        </p:nvCxnSpPr>
        <p:spPr bwMode="auto">
          <a:xfrm>
            <a:off x="3312856" y="2978077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7" name="Oval 19"/>
          <p:cNvSpPr>
            <a:spLocks noChangeAspect="1" noChangeArrowheads="1"/>
          </p:cNvSpPr>
          <p:nvPr/>
        </p:nvSpPr>
        <p:spPr bwMode="auto">
          <a:xfrm>
            <a:off x="4881306" y="254786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85</a:t>
            </a:r>
          </a:p>
        </p:txBody>
      </p:sp>
      <p:cxnSp>
        <p:nvCxnSpPr>
          <p:cNvPr id="688148" name="AutoShape 20"/>
          <p:cNvCxnSpPr>
            <a:cxnSpLocks noChangeShapeType="1"/>
            <a:stCxn id="688135" idx="3"/>
            <a:endCxn id="688147" idx="0"/>
          </p:cNvCxnSpPr>
          <p:nvPr/>
        </p:nvCxnSpPr>
        <p:spPr bwMode="auto">
          <a:xfrm flipH="1">
            <a:off x="5113081" y="2222427"/>
            <a:ext cx="1603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9" name="Oval 21"/>
          <p:cNvSpPr>
            <a:spLocks noChangeAspect="1" noChangeArrowheads="1"/>
          </p:cNvSpPr>
          <p:nvPr/>
        </p:nvSpPr>
        <p:spPr bwMode="auto">
          <a:xfrm>
            <a:off x="3892294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65</a:t>
            </a:r>
          </a:p>
        </p:txBody>
      </p:sp>
      <p:cxnSp>
        <p:nvCxnSpPr>
          <p:cNvPr id="688150" name="AutoShape 22"/>
          <p:cNvCxnSpPr>
            <a:cxnSpLocks noChangeShapeType="1"/>
            <a:stCxn id="688133" idx="3"/>
            <a:endCxn id="688149" idx="0"/>
          </p:cNvCxnSpPr>
          <p:nvPr/>
        </p:nvCxnSpPr>
        <p:spPr bwMode="auto">
          <a:xfrm flipH="1">
            <a:off x="4106606" y="2978077"/>
            <a:ext cx="95250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688151" name="Group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704768"/>
              </p:ext>
            </p:extLst>
          </p:nvPr>
        </p:nvGraphicFramePr>
        <p:xfrm>
          <a:off x="1371600" y="5105400"/>
          <a:ext cx="6638925" cy="1188720"/>
        </p:xfrm>
        <a:graphic>
          <a:graphicData uri="http://schemas.openxmlformats.org/drawingml/2006/table">
            <a:tbl>
              <a:tblPr/>
              <a:tblGrid>
                <a:gridCol w="736600"/>
                <a:gridCol w="452438"/>
                <a:gridCol w="452437"/>
                <a:gridCol w="455613"/>
                <a:gridCol w="450850"/>
                <a:gridCol w="457200"/>
                <a:gridCol w="454025"/>
                <a:gridCol w="455612"/>
                <a:gridCol w="454025"/>
                <a:gridCol w="454025"/>
                <a:gridCol w="454025"/>
                <a:gridCol w="454025"/>
                <a:gridCol w="454025"/>
                <a:gridCol w="45402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12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88211" name="Line 83"/>
          <p:cNvSpPr>
            <a:spLocks noChangeShapeType="1"/>
          </p:cNvSpPr>
          <p:nvPr/>
        </p:nvSpPr>
        <p:spPr bwMode="auto">
          <a:xfrm flipV="1">
            <a:off x="4438517" y="3964642"/>
            <a:ext cx="0" cy="94585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Oval 21"/>
          <p:cNvSpPr>
            <a:spLocks noChangeAspect="1" noChangeArrowheads="1"/>
          </p:cNvSpPr>
          <p:nvPr/>
        </p:nvSpPr>
        <p:spPr bwMode="auto">
          <a:xfrm>
            <a:off x="4624511" y="3323375"/>
            <a:ext cx="428625" cy="44608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  <a:prstDash val="sysDash"/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endParaRPr lang="en-US" altLang="zh-CN" sz="2200" dirty="0">
              <a:latin typeface="Calibri" charset="0"/>
              <a:ea typeface="MS PGothic" charset="0"/>
              <a:cs typeface="MS PGothic" charset="0"/>
            </a:endParaRPr>
          </a:p>
        </p:txBody>
      </p:sp>
      <p:cxnSp>
        <p:nvCxnSpPr>
          <p:cNvPr id="25" name="AutoShape 22"/>
          <p:cNvCxnSpPr>
            <a:cxnSpLocks noChangeShapeType="1"/>
            <a:endCxn id="24" idx="0"/>
          </p:cNvCxnSpPr>
          <p:nvPr/>
        </p:nvCxnSpPr>
        <p:spPr bwMode="auto">
          <a:xfrm>
            <a:off x="4526108" y="2978620"/>
            <a:ext cx="312716" cy="344755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extBox 1"/>
          <p:cNvSpPr txBox="1"/>
          <p:nvPr/>
        </p:nvSpPr>
        <p:spPr>
          <a:xfrm>
            <a:off x="5698110" y="3466095"/>
            <a:ext cx="2551223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>
                <a:latin typeface="Calibri"/>
                <a:cs typeface="Calibri"/>
              </a:rPr>
              <a:t>What is the depth of the tree?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7456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Worst Case</a:t>
            </a:r>
            <a:endParaRPr lang="en-US" altLang="zh-CN" sz="3600" dirty="0"/>
          </a:p>
        </p:txBody>
      </p:sp>
      <p:sp>
        <p:nvSpPr>
          <p:cNvPr id="688132" name="Oval 4"/>
          <p:cNvSpPr>
            <a:spLocks noChangeAspect="1" noChangeArrowheads="1"/>
          </p:cNvSpPr>
          <p:nvPr/>
        </p:nvSpPr>
        <p:spPr bwMode="auto">
          <a:xfrm>
            <a:off x="5540119" y="2547864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99</a:t>
            </a:r>
          </a:p>
        </p:txBody>
      </p:sp>
      <p:sp>
        <p:nvSpPr>
          <p:cNvPr id="688133" name="Oval 5"/>
          <p:cNvSpPr>
            <a:spLocks noChangeAspect="1" noChangeArrowheads="1"/>
          </p:cNvSpPr>
          <p:nvPr/>
        </p:nvSpPr>
        <p:spPr bwMode="auto">
          <a:xfrm>
            <a:off x="4133594" y="2547864"/>
            <a:ext cx="461962" cy="48101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60</a:t>
            </a:r>
          </a:p>
        </p:txBody>
      </p:sp>
      <p:sp>
        <p:nvSpPr>
          <p:cNvPr id="688134" name="Oval 6"/>
          <p:cNvSpPr>
            <a:spLocks noChangeAspect="1" noChangeArrowheads="1"/>
          </p:cNvSpPr>
          <p:nvPr/>
        </p:nvSpPr>
        <p:spPr bwMode="auto">
          <a:xfrm>
            <a:off x="2919156" y="254786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40</a:t>
            </a:r>
          </a:p>
        </p:txBody>
      </p:sp>
      <p:sp>
        <p:nvSpPr>
          <p:cNvPr id="688135" name="Oval 7"/>
          <p:cNvSpPr>
            <a:spLocks noChangeAspect="1" noChangeArrowheads="1"/>
          </p:cNvSpPr>
          <p:nvPr/>
        </p:nvSpPr>
        <p:spPr bwMode="auto">
          <a:xfrm>
            <a:off x="5205156" y="179221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80</a:t>
            </a:r>
          </a:p>
        </p:txBody>
      </p:sp>
      <p:sp>
        <p:nvSpPr>
          <p:cNvPr id="688136" name="Oval 8"/>
          <p:cNvSpPr>
            <a:spLocks noChangeAspect="1" noChangeArrowheads="1"/>
          </p:cNvSpPr>
          <p:nvPr/>
        </p:nvSpPr>
        <p:spPr bwMode="auto">
          <a:xfrm>
            <a:off x="3604956" y="1792214"/>
            <a:ext cx="460375" cy="48101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  <p:sp>
        <p:nvSpPr>
          <p:cNvPr id="688137" name="Oval 9"/>
          <p:cNvSpPr>
            <a:spLocks noChangeAspect="1" noChangeArrowheads="1"/>
          </p:cNvSpPr>
          <p:nvPr/>
        </p:nvSpPr>
        <p:spPr bwMode="auto">
          <a:xfrm>
            <a:off x="4354256" y="1036564"/>
            <a:ext cx="460375" cy="48101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dirty="0">
                <a:latin typeface="Calibri" charset="0"/>
                <a:ea typeface="MS PGothic" charset="0"/>
                <a:cs typeface="MS PGothic" charset="0"/>
              </a:rPr>
              <a:t>10</a:t>
            </a:r>
          </a:p>
        </p:txBody>
      </p:sp>
      <p:cxnSp>
        <p:nvCxnSpPr>
          <p:cNvPr id="688138" name="AutoShape 10"/>
          <p:cNvCxnSpPr>
            <a:cxnSpLocks noChangeShapeType="1"/>
            <a:stCxn id="688137" idx="3"/>
            <a:endCxn id="688136" idx="0"/>
          </p:cNvCxnSpPr>
          <p:nvPr/>
        </p:nvCxnSpPr>
        <p:spPr bwMode="auto">
          <a:xfrm flipH="1">
            <a:off x="3835144" y="1466777"/>
            <a:ext cx="585787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39" name="AutoShape 11"/>
          <p:cNvCxnSpPr>
            <a:cxnSpLocks noChangeShapeType="1"/>
            <a:stCxn id="688137" idx="5"/>
            <a:endCxn id="688135" idx="0"/>
          </p:cNvCxnSpPr>
          <p:nvPr/>
        </p:nvCxnSpPr>
        <p:spPr bwMode="auto">
          <a:xfrm>
            <a:off x="4747956" y="1466777"/>
            <a:ext cx="688975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0" name="AutoShape 12"/>
          <p:cNvCxnSpPr>
            <a:cxnSpLocks noChangeShapeType="1"/>
            <a:stCxn id="688135" idx="5"/>
            <a:endCxn id="688132" idx="0"/>
          </p:cNvCxnSpPr>
          <p:nvPr/>
        </p:nvCxnSpPr>
        <p:spPr bwMode="auto">
          <a:xfrm>
            <a:off x="5598856" y="2222427"/>
            <a:ext cx="1730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1" name="AutoShape 13"/>
          <p:cNvCxnSpPr>
            <a:cxnSpLocks noChangeShapeType="1"/>
            <a:stCxn id="688136" idx="3"/>
            <a:endCxn id="688134" idx="0"/>
          </p:cNvCxnSpPr>
          <p:nvPr/>
        </p:nvCxnSpPr>
        <p:spPr bwMode="auto">
          <a:xfrm flipH="1">
            <a:off x="3150931" y="2222427"/>
            <a:ext cx="520700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2" name="AutoShape 14"/>
          <p:cNvCxnSpPr>
            <a:cxnSpLocks noChangeShapeType="1"/>
            <a:stCxn id="688136" idx="5"/>
            <a:endCxn id="688133" idx="0"/>
          </p:cNvCxnSpPr>
          <p:nvPr/>
        </p:nvCxnSpPr>
        <p:spPr bwMode="auto">
          <a:xfrm>
            <a:off x="3998656" y="2222427"/>
            <a:ext cx="366713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3" name="Oval 15"/>
          <p:cNvSpPr>
            <a:spLocks noChangeAspect="1" noChangeArrowheads="1"/>
          </p:cNvSpPr>
          <p:nvPr/>
        </p:nvSpPr>
        <p:spPr bwMode="auto">
          <a:xfrm>
            <a:off x="2573081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50</a:t>
            </a:r>
          </a:p>
        </p:txBody>
      </p:sp>
      <p:cxnSp>
        <p:nvCxnSpPr>
          <p:cNvPr id="688144" name="AutoShape 16"/>
          <p:cNvCxnSpPr>
            <a:cxnSpLocks noChangeShapeType="1"/>
            <a:stCxn id="688134" idx="3"/>
            <a:endCxn id="688143" idx="0"/>
          </p:cNvCxnSpPr>
          <p:nvPr/>
        </p:nvCxnSpPr>
        <p:spPr bwMode="auto">
          <a:xfrm flipH="1">
            <a:off x="2787394" y="2978077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5" name="Oval 17"/>
          <p:cNvSpPr>
            <a:spLocks noChangeAspect="1" noChangeArrowheads="1"/>
          </p:cNvSpPr>
          <p:nvPr/>
        </p:nvSpPr>
        <p:spPr bwMode="auto">
          <a:xfrm>
            <a:off x="3298569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76</a:t>
            </a:r>
          </a:p>
        </p:txBody>
      </p:sp>
      <p:cxnSp>
        <p:nvCxnSpPr>
          <p:cNvPr id="688146" name="AutoShape 18"/>
          <p:cNvCxnSpPr>
            <a:cxnSpLocks noChangeShapeType="1"/>
            <a:stCxn id="688134" idx="5"/>
            <a:endCxn id="688145" idx="0"/>
          </p:cNvCxnSpPr>
          <p:nvPr/>
        </p:nvCxnSpPr>
        <p:spPr bwMode="auto">
          <a:xfrm>
            <a:off x="3312856" y="2978077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7" name="Oval 19"/>
          <p:cNvSpPr>
            <a:spLocks noChangeAspect="1" noChangeArrowheads="1"/>
          </p:cNvSpPr>
          <p:nvPr/>
        </p:nvSpPr>
        <p:spPr bwMode="auto">
          <a:xfrm>
            <a:off x="4881306" y="254786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85</a:t>
            </a:r>
          </a:p>
        </p:txBody>
      </p:sp>
      <p:cxnSp>
        <p:nvCxnSpPr>
          <p:cNvPr id="688148" name="AutoShape 20"/>
          <p:cNvCxnSpPr>
            <a:cxnSpLocks noChangeShapeType="1"/>
            <a:stCxn id="688135" idx="3"/>
            <a:endCxn id="688147" idx="0"/>
          </p:cNvCxnSpPr>
          <p:nvPr/>
        </p:nvCxnSpPr>
        <p:spPr bwMode="auto">
          <a:xfrm flipH="1">
            <a:off x="5113081" y="2222427"/>
            <a:ext cx="1603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9" name="Oval 21"/>
          <p:cNvSpPr>
            <a:spLocks noChangeAspect="1" noChangeArrowheads="1"/>
          </p:cNvSpPr>
          <p:nvPr/>
        </p:nvSpPr>
        <p:spPr bwMode="auto">
          <a:xfrm>
            <a:off x="3892294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65</a:t>
            </a:r>
          </a:p>
        </p:txBody>
      </p:sp>
      <p:cxnSp>
        <p:nvCxnSpPr>
          <p:cNvPr id="688150" name="AutoShape 22"/>
          <p:cNvCxnSpPr>
            <a:cxnSpLocks noChangeShapeType="1"/>
            <a:stCxn id="688133" idx="3"/>
            <a:endCxn id="688149" idx="0"/>
          </p:cNvCxnSpPr>
          <p:nvPr/>
        </p:nvCxnSpPr>
        <p:spPr bwMode="auto">
          <a:xfrm flipH="1">
            <a:off x="4106606" y="2978077"/>
            <a:ext cx="95250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688151" name="Group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304588"/>
              </p:ext>
            </p:extLst>
          </p:nvPr>
        </p:nvGraphicFramePr>
        <p:xfrm>
          <a:off x="1371600" y="5105400"/>
          <a:ext cx="6638925" cy="1188720"/>
        </p:xfrm>
        <a:graphic>
          <a:graphicData uri="http://schemas.openxmlformats.org/drawingml/2006/table">
            <a:tbl>
              <a:tblPr/>
              <a:tblGrid>
                <a:gridCol w="736600"/>
                <a:gridCol w="452438"/>
                <a:gridCol w="452437"/>
                <a:gridCol w="455613"/>
                <a:gridCol w="450850"/>
                <a:gridCol w="457200"/>
                <a:gridCol w="454025"/>
                <a:gridCol w="455612"/>
                <a:gridCol w="454025"/>
                <a:gridCol w="454025"/>
                <a:gridCol w="454025"/>
                <a:gridCol w="454025"/>
                <a:gridCol w="454025"/>
                <a:gridCol w="45402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12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88211" name="Line 83"/>
          <p:cNvSpPr>
            <a:spLocks noChangeShapeType="1"/>
          </p:cNvSpPr>
          <p:nvPr/>
        </p:nvSpPr>
        <p:spPr bwMode="auto">
          <a:xfrm flipV="1">
            <a:off x="4438517" y="3964642"/>
            <a:ext cx="0" cy="94585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Oval 21"/>
          <p:cNvSpPr>
            <a:spLocks noChangeAspect="1" noChangeArrowheads="1"/>
          </p:cNvSpPr>
          <p:nvPr/>
        </p:nvSpPr>
        <p:spPr bwMode="auto">
          <a:xfrm>
            <a:off x="4624511" y="3323375"/>
            <a:ext cx="428625" cy="44608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  <a:prstDash val="sysDash"/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endParaRPr lang="en-US" altLang="zh-CN" sz="2200" dirty="0">
              <a:latin typeface="Calibri" charset="0"/>
              <a:ea typeface="MS PGothic" charset="0"/>
              <a:cs typeface="MS PGothic" charset="0"/>
            </a:endParaRPr>
          </a:p>
        </p:txBody>
      </p:sp>
      <p:cxnSp>
        <p:nvCxnSpPr>
          <p:cNvPr id="25" name="AutoShape 22"/>
          <p:cNvCxnSpPr>
            <a:cxnSpLocks noChangeShapeType="1"/>
            <a:endCxn id="24" idx="0"/>
          </p:cNvCxnSpPr>
          <p:nvPr/>
        </p:nvCxnSpPr>
        <p:spPr bwMode="auto">
          <a:xfrm>
            <a:off x="4526108" y="2978620"/>
            <a:ext cx="312716" cy="344755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extBox 1"/>
          <p:cNvSpPr txBox="1"/>
          <p:nvPr/>
        </p:nvSpPr>
        <p:spPr>
          <a:xfrm>
            <a:off x="5698110" y="3466095"/>
            <a:ext cx="2551223" cy="1200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>
                <a:latin typeface="Calibri"/>
                <a:cs typeface="Calibri"/>
              </a:rPr>
              <a:t>How many times can you divide n by 2?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1278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Participate in fun events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457187" y="5091267"/>
            <a:ext cx="3994500" cy="1213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/>
              <a:t>SLs at an “Iron Chef” event with Google</a:t>
            </a:r>
          </a:p>
        </p:txBody>
      </p:sp>
      <p:sp>
        <p:nvSpPr>
          <p:cNvPr id="84" name="Shape 84"/>
          <p:cNvSpPr txBox="1">
            <a:spLocks noGrp="1"/>
          </p:cNvSpPr>
          <p:nvPr>
            <p:ph type="body" idx="2"/>
          </p:nvPr>
        </p:nvSpPr>
        <p:spPr>
          <a:xfrm>
            <a:off x="4692275" y="5113467"/>
            <a:ext cx="3994500" cy="1168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/>
              <a:t>SLs on a SF Bay boat cruise with Microsoft</a:t>
            </a:r>
          </a:p>
        </p:txBody>
      </p:sp>
      <p:pic>
        <p:nvPicPr>
          <p:cNvPr id="85" name="Shape 85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2512" y="1669867"/>
            <a:ext cx="3874024" cy="34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6637" y="1703401"/>
            <a:ext cx="3708974" cy="34100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807446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Worst Case</a:t>
            </a:r>
            <a:endParaRPr lang="en-US" altLang="zh-CN" sz="3600" dirty="0"/>
          </a:p>
        </p:txBody>
      </p:sp>
      <p:sp>
        <p:nvSpPr>
          <p:cNvPr id="688132" name="Oval 4"/>
          <p:cNvSpPr>
            <a:spLocks noChangeAspect="1" noChangeArrowheads="1"/>
          </p:cNvSpPr>
          <p:nvPr/>
        </p:nvSpPr>
        <p:spPr bwMode="auto">
          <a:xfrm>
            <a:off x="5540119" y="2547864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99</a:t>
            </a:r>
          </a:p>
        </p:txBody>
      </p:sp>
      <p:sp>
        <p:nvSpPr>
          <p:cNvPr id="688133" name="Oval 5"/>
          <p:cNvSpPr>
            <a:spLocks noChangeAspect="1" noChangeArrowheads="1"/>
          </p:cNvSpPr>
          <p:nvPr/>
        </p:nvSpPr>
        <p:spPr bwMode="auto">
          <a:xfrm>
            <a:off x="4133594" y="2547864"/>
            <a:ext cx="461962" cy="48101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60</a:t>
            </a:r>
          </a:p>
        </p:txBody>
      </p:sp>
      <p:sp>
        <p:nvSpPr>
          <p:cNvPr id="688134" name="Oval 6"/>
          <p:cNvSpPr>
            <a:spLocks noChangeAspect="1" noChangeArrowheads="1"/>
          </p:cNvSpPr>
          <p:nvPr/>
        </p:nvSpPr>
        <p:spPr bwMode="auto">
          <a:xfrm>
            <a:off x="2919156" y="254786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40</a:t>
            </a:r>
          </a:p>
        </p:txBody>
      </p:sp>
      <p:sp>
        <p:nvSpPr>
          <p:cNvPr id="688135" name="Oval 7"/>
          <p:cNvSpPr>
            <a:spLocks noChangeAspect="1" noChangeArrowheads="1"/>
          </p:cNvSpPr>
          <p:nvPr/>
        </p:nvSpPr>
        <p:spPr bwMode="auto">
          <a:xfrm>
            <a:off x="5205156" y="179221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80</a:t>
            </a:r>
          </a:p>
        </p:txBody>
      </p:sp>
      <p:sp>
        <p:nvSpPr>
          <p:cNvPr id="688136" name="Oval 8"/>
          <p:cNvSpPr>
            <a:spLocks noChangeAspect="1" noChangeArrowheads="1"/>
          </p:cNvSpPr>
          <p:nvPr/>
        </p:nvSpPr>
        <p:spPr bwMode="auto">
          <a:xfrm>
            <a:off x="3604956" y="1792214"/>
            <a:ext cx="460375" cy="48101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  <p:sp>
        <p:nvSpPr>
          <p:cNvPr id="688137" name="Oval 9"/>
          <p:cNvSpPr>
            <a:spLocks noChangeAspect="1" noChangeArrowheads="1"/>
          </p:cNvSpPr>
          <p:nvPr/>
        </p:nvSpPr>
        <p:spPr bwMode="auto">
          <a:xfrm>
            <a:off x="4354256" y="1036564"/>
            <a:ext cx="460375" cy="48101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dirty="0">
                <a:latin typeface="Calibri" charset="0"/>
                <a:ea typeface="MS PGothic" charset="0"/>
                <a:cs typeface="MS PGothic" charset="0"/>
              </a:rPr>
              <a:t>10</a:t>
            </a:r>
          </a:p>
        </p:txBody>
      </p:sp>
      <p:cxnSp>
        <p:nvCxnSpPr>
          <p:cNvPr id="688138" name="AutoShape 10"/>
          <p:cNvCxnSpPr>
            <a:cxnSpLocks noChangeShapeType="1"/>
            <a:stCxn id="688137" idx="3"/>
            <a:endCxn id="688136" idx="0"/>
          </p:cNvCxnSpPr>
          <p:nvPr/>
        </p:nvCxnSpPr>
        <p:spPr bwMode="auto">
          <a:xfrm flipH="1">
            <a:off x="3835144" y="1466777"/>
            <a:ext cx="585787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39" name="AutoShape 11"/>
          <p:cNvCxnSpPr>
            <a:cxnSpLocks noChangeShapeType="1"/>
            <a:stCxn id="688137" idx="5"/>
            <a:endCxn id="688135" idx="0"/>
          </p:cNvCxnSpPr>
          <p:nvPr/>
        </p:nvCxnSpPr>
        <p:spPr bwMode="auto">
          <a:xfrm>
            <a:off x="4747956" y="1466777"/>
            <a:ext cx="688975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0" name="AutoShape 12"/>
          <p:cNvCxnSpPr>
            <a:cxnSpLocks noChangeShapeType="1"/>
            <a:stCxn id="688135" idx="5"/>
            <a:endCxn id="688132" idx="0"/>
          </p:cNvCxnSpPr>
          <p:nvPr/>
        </p:nvCxnSpPr>
        <p:spPr bwMode="auto">
          <a:xfrm>
            <a:off x="5598856" y="2222427"/>
            <a:ext cx="1730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1" name="AutoShape 13"/>
          <p:cNvCxnSpPr>
            <a:cxnSpLocks noChangeShapeType="1"/>
            <a:stCxn id="688136" idx="3"/>
            <a:endCxn id="688134" idx="0"/>
          </p:cNvCxnSpPr>
          <p:nvPr/>
        </p:nvCxnSpPr>
        <p:spPr bwMode="auto">
          <a:xfrm flipH="1">
            <a:off x="3150931" y="2222427"/>
            <a:ext cx="520700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2" name="AutoShape 14"/>
          <p:cNvCxnSpPr>
            <a:cxnSpLocks noChangeShapeType="1"/>
            <a:stCxn id="688136" idx="5"/>
            <a:endCxn id="688133" idx="0"/>
          </p:cNvCxnSpPr>
          <p:nvPr/>
        </p:nvCxnSpPr>
        <p:spPr bwMode="auto">
          <a:xfrm>
            <a:off x="3998656" y="2222427"/>
            <a:ext cx="366713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3" name="Oval 15"/>
          <p:cNvSpPr>
            <a:spLocks noChangeAspect="1" noChangeArrowheads="1"/>
          </p:cNvSpPr>
          <p:nvPr/>
        </p:nvSpPr>
        <p:spPr bwMode="auto">
          <a:xfrm>
            <a:off x="2573081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50</a:t>
            </a:r>
          </a:p>
        </p:txBody>
      </p:sp>
      <p:cxnSp>
        <p:nvCxnSpPr>
          <p:cNvPr id="688144" name="AutoShape 16"/>
          <p:cNvCxnSpPr>
            <a:cxnSpLocks noChangeShapeType="1"/>
            <a:stCxn id="688134" idx="3"/>
            <a:endCxn id="688143" idx="0"/>
          </p:cNvCxnSpPr>
          <p:nvPr/>
        </p:nvCxnSpPr>
        <p:spPr bwMode="auto">
          <a:xfrm flipH="1">
            <a:off x="2787394" y="2978077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5" name="Oval 17"/>
          <p:cNvSpPr>
            <a:spLocks noChangeAspect="1" noChangeArrowheads="1"/>
          </p:cNvSpPr>
          <p:nvPr/>
        </p:nvSpPr>
        <p:spPr bwMode="auto">
          <a:xfrm>
            <a:off x="3298569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76</a:t>
            </a:r>
          </a:p>
        </p:txBody>
      </p:sp>
      <p:cxnSp>
        <p:nvCxnSpPr>
          <p:cNvPr id="688146" name="AutoShape 18"/>
          <p:cNvCxnSpPr>
            <a:cxnSpLocks noChangeShapeType="1"/>
            <a:stCxn id="688134" idx="5"/>
            <a:endCxn id="688145" idx="0"/>
          </p:cNvCxnSpPr>
          <p:nvPr/>
        </p:nvCxnSpPr>
        <p:spPr bwMode="auto">
          <a:xfrm>
            <a:off x="3312856" y="2978077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7" name="Oval 19"/>
          <p:cNvSpPr>
            <a:spLocks noChangeAspect="1" noChangeArrowheads="1"/>
          </p:cNvSpPr>
          <p:nvPr/>
        </p:nvSpPr>
        <p:spPr bwMode="auto">
          <a:xfrm>
            <a:off x="4881306" y="254786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85</a:t>
            </a:r>
          </a:p>
        </p:txBody>
      </p:sp>
      <p:cxnSp>
        <p:nvCxnSpPr>
          <p:cNvPr id="688148" name="AutoShape 20"/>
          <p:cNvCxnSpPr>
            <a:cxnSpLocks noChangeShapeType="1"/>
            <a:stCxn id="688135" idx="3"/>
            <a:endCxn id="688147" idx="0"/>
          </p:cNvCxnSpPr>
          <p:nvPr/>
        </p:nvCxnSpPr>
        <p:spPr bwMode="auto">
          <a:xfrm flipH="1">
            <a:off x="5113081" y="2222427"/>
            <a:ext cx="1603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9" name="Oval 21"/>
          <p:cNvSpPr>
            <a:spLocks noChangeAspect="1" noChangeArrowheads="1"/>
          </p:cNvSpPr>
          <p:nvPr/>
        </p:nvSpPr>
        <p:spPr bwMode="auto">
          <a:xfrm>
            <a:off x="3892294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65</a:t>
            </a:r>
          </a:p>
        </p:txBody>
      </p:sp>
      <p:cxnSp>
        <p:nvCxnSpPr>
          <p:cNvPr id="688150" name="AutoShape 22"/>
          <p:cNvCxnSpPr>
            <a:cxnSpLocks noChangeShapeType="1"/>
            <a:stCxn id="688133" idx="3"/>
            <a:endCxn id="688149" idx="0"/>
          </p:cNvCxnSpPr>
          <p:nvPr/>
        </p:nvCxnSpPr>
        <p:spPr bwMode="auto">
          <a:xfrm flipH="1">
            <a:off x="4106606" y="2978077"/>
            <a:ext cx="95250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688151" name="Group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375081"/>
              </p:ext>
            </p:extLst>
          </p:nvPr>
        </p:nvGraphicFramePr>
        <p:xfrm>
          <a:off x="1371600" y="5105400"/>
          <a:ext cx="6638925" cy="1188720"/>
        </p:xfrm>
        <a:graphic>
          <a:graphicData uri="http://schemas.openxmlformats.org/drawingml/2006/table">
            <a:tbl>
              <a:tblPr/>
              <a:tblGrid>
                <a:gridCol w="736600"/>
                <a:gridCol w="452438"/>
                <a:gridCol w="452437"/>
                <a:gridCol w="455613"/>
                <a:gridCol w="450850"/>
                <a:gridCol w="457200"/>
                <a:gridCol w="454025"/>
                <a:gridCol w="455612"/>
                <a:gridCol w="454025"/>
                <a:gridCol w="454025"/>
                <a:gridCol w="454025"/>
                <a:gridCol w="454025"/>
                <a:gridCol w="454025"/>
                <a:gridCol w="45402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12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88211" name="Line 83"/>
          <p:cNvSpPr>
            <a:spLocks noChangeShapeType="1"/>
          </p:cNvSpPr>
          <p:nvPr/>
        </p:nvSpPr>
        <p:spPr bwMode="auto">
          <a:xfrm flipV="1">
            <a:off x="4438517" y="3964642"/>
            <a:ext cx="0" cy="94585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Oval 21"/>
          <p:cNvSpPr>
            <a:spLocks noChangeAspect="1" noChangeArrowheads="1"/>
          </p:cNvSpPr>
          <p:nvPr/>
        </p:nvSpPr>
        <p:spPr bwMode="auto">
          <a:xfrm>
            <a:off x="4624511" y="3323375"/>
            <a:ext cx="428625" cy="44608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  <a:prstDash val="sysDash"/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endParaRPr lang="en-US" altLang="zh-CN" sz="2200" dirty="0">
              <a:latin typeface="Calibri" charset="0"/>
              <a:ea typeface="MS PGothic" charset="0"/>
              <a:cs typeface="MS PGothic" charset="0"/>
            </a:endParaRPr>
          </a:p>
        </p:txBody>
      </p:sp>
      <p:cxnSp>
        <p:nvCxnSpPr>
          <p:cNvPr id="25" name="AutoShape 22"/>
          <p:cNvCxnSpPr>
            <a:cxnSpLocks noChangeShapeType="1"/>
            <a:endCxn id="24" idx="0"/>
          </p:cNvCxnSpPr>
          <p:nvPr/>
        </p:nvCxnSpPr>
        <p:spPr bwMode="auto">
          <a:xfrm>
            <a:off x="4526108" y="2978620"/>
            <a:ext cx="312716" cy="344755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041619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Enqueue</a:t>
            </a:r>
            <a:r>
              <a:rPr kumimoji="1" lang="en-US" altLang="zh-CN" dirty="0" smtClean="0"/>
              <a:t> Big O?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0" y="2794000"/>
            <a:ext cx="444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1212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818999" y="4653113"/>
            <a:ext cx="7608377" cy="144816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8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Peek</a:t>
            </a:r>
            <a:endParaRPr lang="en-US" altLang="zh-CN" dirty="0"/>
          </a:p>
        </p:txBody>
      </p:sp>
      <p:sp>
        <p:nvSpPr>
          <p:cNvPr id="68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0868" y="1295400"/>
            <a:ext cx="7394726" cy="5181600"/>
          </a:xfrm>
        </p:spPr>
        <p:txBody>
          <a:bodyPr/>
          <a:lstStyle/>
          <a:p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marL="0" lvl="1" indent="0" algn="ctr">
              <a:buNone/>
            </a:pPr>
            <a:r>
              <a:rPr lang="en-US" altLang="zh-CN" dirty="0" err="1">
                <a:latin typeface="Consolas" charset="0"/>
              </a:rPr>
              <a:t>pq.</a:t>
            </a:r>
            <a:r>
              <a:rPr lang="en-US" altLang="zh-CN" b="1" dirty="0" err="1">
                <a:latin typeface="Consolas" charset="0"/>
              </a:rPr>
              <a:t>peek</a:t>
            </a:r>
            <a:r>
              <a:rPr lang="en-US" altLang="zh-CN" dirty="0">
                <a:latin typeface="Consolas" charset="0"/>
              </a:rPr>
              <a:t>(</a:t>
            </a:r>
            <a:r>
              <a:rPr lang="en-US" altLang="zh-CN" dirty="0" smtClean="0">
                <a:latin typeface="Consolas" charset="0"/>
              </a:rPr>
              <a:t>) -</a:t>
            </a:r>
            <a:r>
              <a:rPr lang="en-US" altLang="zh-CN" dirty="0">
                <a:latin typeface="Consolas" charset="0"/>
              </a:rPr>
              <a:t>-&gt; "k"</a:t>
            </a:r>
          </a:p>
          <a:p>
            <a:pPr marL="0" lvl="1" indent="0" algn="ctr">
              <a:buNone/>
            </a:pPr>
            <a:r>
              <a:rPr lang="en-US" altLang="zh-CN" dirty="0" err="1">
                <a:latin typeface="Consolas" charset="0"/>
              </a:rPr>
              <a:t>pq.</a:t>
            </a:r>
            <a:r>
              <a:rPr lang="en-US" altLang="zh-CN" b="1" dirty="0" err="1">
                <a:latin typeface="Consolas" charset="0"/>
              </a:rPr>
              <a:t>peekPriority</a:t>
            </a:r>
            <a:r>
              <a:rPr lang="en-US" altLang="zh-CN" dirty="0">
                <a:latin typeface="Consolas" charset="0"/>
              </a:rPr>
              <a:t>() </a:t>
            </a:r>
            <a:r>
              <a:rPr lang="en-US" altLang="zh-CN" dirty="0" smtClean="0">
                <a:latin typeface="Consolas" charset="0"/>
              </a:rPr>
              <a:t>-</a:t>
            </a:r>
            <a:r>
              <a:rPr lang="en-US" altLang="zh-CN" dirty="0">
                <a:latin typeface="Consolas" charset="0"/>
              </a:rPr>
              <a:t>-&gt; </a:t>
            </a:r>
            <a:r>
              <a:rPr lang="en-US" altLang="zh-CN" dirty="0">
                <a:latin typeface="Consolas" charset="0"/>
              </a:rPr>
              <a:t>1</a:t>
            </a:r>
            <a:endParaRPr lang="en-US" altLang="zh-CN" dirty="0">
              <a:latin typeface="Consolas" charset="0"/>
            </a:endParaRPr>
          </a:p>
        </p:txBody>
      </p:sp>
      <p:graphicFrame>
        <p:nvGraphicFramePr>
          <p:cNvPr id="684036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293777"/>
              </p:ext>
            </p:extLst>
          </p:nvPr>
        </p:nvGraphicFramePr>
        <p:xfrm>
          <a:off x="1447800" y="1390650"/>
          <a:ext cx="6172200" cy="1584960"/>
        </p:xfrm>
        <a:graphic>
          <a:graphicData uri="http://schemas.openxmlformats.org/drawingml/2006/table">
            <a:tbl>
              <a:tblPr/>
              <a:tblGrid>
                <a:gridCol w="1055688"/>
                <a:gridCol w="509587"/>
                <a:gridCol w="509588"/>
                <a:gridCol w="514350"/>
                <a:gridCol w="508000"/>
                <a:gridCol w="514350"/>
                <a:gridCol w="512762"/>
                <a:gridCol w="512763"/>
                <a:gridCol w="511175"/>
                <a:gridCol w="512762"/>
                <a:gridCol w="51117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priority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020781" y="4941729"/>
            <a:ext cx="72166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zh-CN" sz="2400" dirty="0">
                <a:latin typeface="Calibri"/>
                <a:cs typeface="Calibri"/>
              </a:rPr>
              <a:t>It is trivial to peek at the min-priority element in a </a:t>
            </a:r>
            <a:r>
              <a:rPr lang="en-US" altLang="zh-CN" sz="2400" dirty="0" smtClean="0">
                <a:latin typeface="Calibri"/>
                <a:cs typeface="Calibri"/>
              </a:rPr>
              <a:t>heap. It </a:t>
            </a:r>
            <a:r>
              <a:rPr lang="en-US" altLang="zh-CN" sz="2400" dirty="0">
                <a:latin typeface="Calibri"/>
                <a:cs typeface="Calibri"/>
              </a:rPr>
              <a:t>is always located in index 1</a:t>
            </a:r>
            <a:r>
              <a:rPr lang="en-US" altLang="zh-CN" sz="2400" dirty="0" smtClean="0">
                <a:latin typeface="Calibri"/>
                <a:cs typeface="Calibri"/>
              </a:rPr>
              <a:t>! What </a:t>
            </a:r>
            <a:r>
              <a:rPr lang="en-US" altLang="zh-CN" sz="2400" dirty="0">
                <a:latin typeface="Calibri"/>
                <a:cs typeface="Calibri"/>
              </a:rPr>
              <a:t>is the Big-Oh?</a:t>
            </a:r>
            <a:endParaRPr lang="en-US" altLang="zh-CN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7507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Peek Big O?</a:t>
            </a:r>
            <a:endParaRPr kumimoji="1"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00" y="2794000"/>
            <a:ext cx="24638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601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Heap remove (dequeue)</a:t>
            </a:r>
          </a:p>
        </p:txBody>
      </p:sp>
      <p:sp>
        <p:nvSpPr>
          <p:cNvPr id="68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marL="344487" lvl="1" indent="0" algn="ctr">
              <a:buNone/>
            </a:pPr>
            <a:r>
              <a:rPr lang="en-US" altLang="zh-CN" dirty="0" err="1">
                <a:latin typeface="Consolas" charset="0"/>
              </a:rPr>
              <a:t>pq.</a:t>
            </a:r>
            <a:r>
              <a:rPr lang="en-US" altLang="zh-CN" b="1" dirty="0" err="1">
                <a:latin typeface="Consolas" charset="0"/>
              </a:rPr>
              <a:t>dequeue</a:t>
            </a:r>
            <a:r>
              <a:rPr lang="en-US" altLang="zh-CN" dirty="0">
                <a:latin typeface="Consolas" charset="0"/>
              </a:rPr>
              <a:t>(</a:t>
            </a:r>
            <a:r>
              <a:rPr lang="en-US" altLang="zh-CN" dirty="0" smtClean="0">
                <a:latin typeface="Consolas" charset="0"/>
              </a:rPr>
              <a:t>) -</a:t>
            </a:r>
            <a:r>
              <a:rPr lang="en-US" altLang="zh-CN" dirty="0">
                <a:latin typeface="Consolas" charset="0"/>
              </a:rPr>
              <a:t>-&gt; "</a:t>
            </a:r>
            <a:r>
              <a:rPr lang="en-US" altLang="zh-CN" dirty="0" smtClean="0">
                <a:latin typeface="Consolas" charset="0"/>
              </a:rPr>
              <a:t>k”</a:t>
            </a:r>
            <a:endParaRPr lang="en-US" altLang="zh-CN" dirty="0">
              <a:latin typeface="Consolas" charset="0"/>
            </a:endParaRPr>
          </a:p>
        </p:txBody>
      </p:sp>
      <p:graphicFrame>
        <p:nvGraphicFramePr>
          <p:cNvPr id="68506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922691"/>
              </p:ext>
            </p:extLst>
          </p:nvPr>
        </p:nvGraphicFramePr>
        <p:xfrm>
          <a:off x="1447800" y="1390650"/>
          <a:ext cx="6172200" cy="1584960"/>
        </p:xfrm>
        <a:graphic>
          <a:graphicData uri="http://schemas.openxmlformats.org/drawingml/2006/table">
            <a:tbl>
              <a:tblPr/>
              <a:tblGrid>
                <a:gridCol w="1055688"/>
                <a:gridCol w="509587"/>
                <a:gridCol w="509588"/>
                <a:gridCol w="514350"/>
                <a:gridCol w="508000"/>
                <a:gridCol w="514350"/>
                <a:gridCol w="512762"/>
                <a:gridCol w="512763"/>
                <a:gridCol w="511175"/>
                <a:gridCol w="512762"/>
                <a:gridCol w="51117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priority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395784" y="4427246"/>
            <a:ext cx="62125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Save the first value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Move the last element to the first 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Bubble up the smaller of the children.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Repeat step 3 until you get to the bottom of the tree.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90313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Heap remove (dequeue)</a:t>
            </a:r>
          </a:p>
        </p:txBody>
      </p:sp>
      <p:sp>
        <p:nvSpPr>
          <p:cNvPr id="68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marL="344487" lvl="1" indent="0" algn="ctr">
              <a:buNone/>
            </a:pPr>
            <a:r>
              <a:rPr lang="en-US" altLang="zh-CN" dirty="0" err="1">
                <a:latin typeface="Consolas" charset="0"/>
              </a:rPr>
              <a:t>pq.</a:t>
            </a:r>
            <a:r>
              <a:rPr lang="en-US" altLang="zh-CN" b="1" dirty="0" err="1">
                <a:latin typeface="Consolas" charset="0"/>
              </a:rPr>
              <a:t>dequeue</a:t>
            </a:r>
            <a:r>
              <a:rPr lang="en-US" altLang="zh-CN" dirty="0">
                <a:latin typeface="Consolas" charset="0"/>
              </a:rPr>
              <a:t>(</a:t>
            </a:r>
            <a:r>
              <a:rPr lang="en-US" altLang="zh-CN" dirty="0" smtClean="0">
                <a:latin typeface="Consolas" charset="0"/>
              </a:rPr>
              <a:t>) -</a:t>
            </a:r>
            <a:r>
              <a:rPr lang="en-US" altLang="zh-CN" dirty="0">
                <a:latin typeface="Consolas" charset="0"/>
              </a:rPr>
              <a:t>-&gt; "</a:t>
            </a:r>
            <a:r>
              <a:rPr lang="en-US" altLang="zh-CN" dirty="0" smtClean="0">
                <a:latin typeface="Consolas" charset="0"/>
              </a:rPr>
              <a:t>k”</a:t>
            </a:r>
            <a:endParaRPr lang="en-US" altLang="zh-CN" dirty="0">
              <a:latin typeface="Consolas" charset="0"/>
            </a:endParaRPr>
          </a:p>
        </p:txBody>
      </p:sp>
      <p:graphicFrame>
        <p:nvGraphicFramePr>
          <p:cNvPr id="68506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422920"/>
              </p:ext>
            </p:extLst>
          </p:nvPr>
        </p:nvGraphicFramePr>
        <p:xfrm>
          <a:off x="1447800" y="1390650"/>
          <a:ext cx="6172200" cy="1584960"/>
        </p:xfrm>
        <a:graphic>
          <a:graphicData uri="http://schemas.openxmlformats.org/drawingml/2006/table">
            <a:tbl>
              <a:tblPr/>
              <a:tblGrid>
                <a:gridCol w="1055688"/>
                <a:gridCol w="509587"/>
                <a:gridCol w="509588"/>
                <a:gridCol w="514350"/>
                <a:gridCol w="508000"/>
                <a:gridCol w="514350"/>
                <a:gridCol w="512762"/>
                <a:gridCol w="512763"/>
                <a:gridCol w="511175"/>
                <a:gridCol w="512762"/>
                <a:gridCol w="51117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priority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395784" y="4427246"/>
            <a:ext cx="62125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altLang="zh-CN" b="1" dirty="0" smtClean="0">
                <a:solidFill>
                  <a:srgbClr val="0000FF"/>
                </a:solidFill>
              </a:rPr>
              <a:t>Save the first value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Move the last element to the first 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Bubble up the smaller of the children.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Repeat step 3 until you get to the bottom of the tree.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02484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Heap remove (dequeue)</a:t>
            </a:r>
          </a:p>
        </p:txBody>
      </p:sp>
      <p:sp>
        <p:nvSpPr>
          <p:cNvPr id="68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marL="344487" lvl="1" indent="0" algn="ctr">
              <a:buNone/>
            </a:pPr>
            <a:r>
              <a:rPr lang="en-US" altLang="zh-CN" dirty="0" err="1">
                <a:latin typeface="Consolas" charset="0"/>
              </a:rPr>
              <a:t>pq.</a:t>
            </a:r>
            <a:r>
              <a:rPr lang="en-US" altLang="zh-CN" b="1" dirty="0" err="1">
                <a:latin typeface="Consolas" charset="0"/>
              </a:rPr>
              <a:t>dequeue</a:t>
            </a:r>
            <a:r>
              <a:rPr lang="en-US" altLang="zh-CN" dirty="0">
                <a:latin typeface="Consolas" charset="0"/>
              </a:rPr>
              <a:t>(</a:t>
            </a:r>
            <a:r>
              <a:rPr lang="en-US" altLang="zh-CN" dirty="0" smtClean="0">
                <a:latin typeface="Consolas" charset="0"/>
              </a:rPr>
              <a:t>) -</a:t>
            </a:r>
            <a:r>
              <a:rPr lang="en-US" altLang="zh-CN" dirty="0">
                <a:latin typeface="Consolas" charset="0"/>
              </a:rPr>
              <a:t>-&gt; "</a:t>
            </a:r>
            <a:r>
              <a:rPr lang="en-US" altLang="zh-CN" dirty="0" smtClean="0">
                <a:latin typeface="Consolas" charset="0"/>
              </a:rPr>
              <a:t>k”</a:t>
            </a:r>
            <a:endParaRPr lang="en-US" altLang="zh-CN" dirty="0">
              <a:latin typeface="Consolas" charset="0"/>
            </a:endParaRPr>
          </a:p>
        </p:txBody>
      </p:sp>
      <p:graphicFrame>
        <p:nvGraphicFramePr>
          <p:cNvPr id="68506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169788"/>
              </p:ext>
            </p:extLst>
          </p:nvPr>
        </p:nvGraphicFramePr>
        <p:xfrm>
          <a:off x="1447800" y="1390650"/>
          <a:ext cx="6172200" cy="1584960"/>
        </p:xfrm>
        <a:graphic>
          <a:graphicData uri="http://schemas.openxmlformats.org/drawingml/2006/table">
            <a:tbl>
              <a:tblPr/>
              <a:tblGrid>
                <a:gridCol w="1055688"/>
                <a:gridCol w="509587"/>
                <a:gridCol w="509588"/>
                <a:gridCol w="514350"/>
                <a:gridCol w="508000"/>
                <a:gridCol w="514350"/>
                <a:gridCol w="512762"/>
                <a:gridCol w="512763"/>
                <a:gridCol w="511175"/>
                <a:gridCol w="512762"/>
                <a:gridCol w="51117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y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priority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395784" y="4427246"/>
            <a:ext cx="62125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Save the first value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b="1" dirty="0" smtClean="0">
                <a:solidFill>
                  <a:srgbClr val="0000FF"/>
                </a:solidFill>
              </a:rPr>
              <a:t>Move the last element to the first 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Bubble up the smaller of the children.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Repeat step 3 until you get to the bottom of the tree.</a:t>
            </a:r>
            <a:endParaRPr lang="en-US" altLang="zh-CN" dirty="0"/>
          </a:p>
        </p:txBody>
      </p:sp>
      <p:sp>
        <p:nvSpPr>
          <p:cNvPr id="2" name="Freeform 1"/>
          <p:cNvSpPr/>
          <p:nvPr/>
        </p:nvSpPr>
        <p:spPr>
          <a:xfrm>
            <a:off x="3275994" y="2453652"/>
            <a:ext cx="3086082" cy="229010"/>
          </a:xfrm>
          <a:custGeom>
            <a:avLst/>
            <a:gdLst>
              <a:gd name="connsiteX0" fmla="*/ 3086082 w 3086082"/>
              <a:gd name="connsiteY0" fmla="*/ 39087 h 229010"/>
              <a:gd name="connsiteX1" fmla="*/ 3026734 w 3086082"/>
              <a:gd name="connsiteY1" fmla="*/ 3477 h 229010"/>
              <a:gd name="connsiteX2" fmla="*/ 3062343 w 3086082"/>
              <a:gd name="connsiteY2" fmla="*/ 15347 h 229010"/>
              <a:gd name="connsiteX3" fmla="*/ 3050473 w 3086082"/>
              <a:gd name="connsiteY3" fmla="*/ 50957 h 229010"/>
              <a:gd name="connsiteX4" fmla="*/ 2955517 w 3086082"/>
              <a:gd name="connsiteY4" fmla="*/ 122178 h 229010"/>
              <a:gd name="connsiteX5" fmla="*/ 2919908 w 3086082"/>
              <a:gd name="connsiteY5" fmla="*/ 145919 h 229010"/>
              <a:gd name="connsiteX6" fmla="*/ 2836821 w 3086082"/>
              <a:gd name="connsiteY6" fmla="*/ 169659 h 229010"/>
              <a:gd name="connsiteX7" fmla="*/ 2801213 w 3086082"/>
              <a:gd name="connsiteY7" fmla="*/ 181529 h 229010"/>
              <a:gd name="connsiteX8" fmla="*/ 2670648 w 3086082"/>
              <a:gd name="connsiteY8" fmla="*/ 193399 h 229010"/>
              <a:gd name="connsiteX9" fmla="*/ 2468865 w 3086082"/>
              <a:gd name="connsiteY9" fmla="*/ 217140 h 229010"/>
              <a:gd name="connsiteX10" fmla="*/ 2350170 w 3086082"/>
              <a:gd name="connsiteY10" fmla="*/ 229010 h 229010"/>
              <a:gd name="connsiteX11" fmla="*/ 1970344 w 3086082"/>
              <a:gd name="connsiteY11" fmla="*/ 217140 h 229010"/>
              <a:gd name="connsiteX12" fmla="*/ 1875388 w 3086082"/>
              <a:gd name="connsiteY12" fmla="*/ 205270 h 229010"/>
              <a:gd name="connsiteX13" fmla="*/ 937694 w 3086082"/>
              <a:gd name="connsiteY13" fmla="*/ 193399 h 229010"/>
              <a:gd name="connsiteX14" fmla="*/ 830868 w 3086082"/>
              <a:gd name="connsiteY14" fmla="*/ 181529 h 229010"/>
              <a:gd name="connsiteX15" fmla="*/ 498521 w 3086082"/>
              <a:gd name="connsiteY15" fmla="*/ 157789 h 229010"/>
              <a:gd name="connsiteX16" fmla="*/ 130565 w 3086082"/>
              <a:gd name="connsiteY16" fmla="*/ 157789 h 229010"/>
              <a:gd name="connsiteX17" fmla="*/ 118696 w 3086082"/>
              <a:gd name="connsiteY17" fmla="*/ 122178 h 229010"/>
              <a:gd name="connsiteX18" fmla="*/ 130565 w 3086082"/>
              <a:gd name="connsiteY18" fmla="*/ 62827 h 229010"/>
              <a:gd name="connsiteX19" fmla="*/ 178043 w 3086082"/>
              <a:gd name="connsiteY19" fmla="*/ 74698 h 229010"/>
              <a:gd name="connsiteX20" fmla="*/ 94957 w 3086082"/>
              <a:gd name="connsiteY20" fmla="*/ 50957 h 229010"/>
              <a:gd name="connsiteX21" fmla="*/ 47478 w 3086082"/>
              <a:gd name="connsiteY21" fmla="*/ 145919 h 229010"/>
              <a:gd name="connsiteX22" fmla="*/ 35609 w 3086082"/>
              <a:gd name="connsiteY22" fmla="*/ 181529 h 229010"/>
              <a:gd name="connsiteX23" fmla="*/ 0 w 3086082"/>
              <a:gd name="connsiteY23" fmla="*/ 157789 h 229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086082" h="229010">
                <a:moveTo>
                  <a:pt x="3086082" y="39087"/>
                </a:moveTo>
                <a:cubicBezTo>
                  <a:pt x="3066299" y="27217"/>
                  <a:pt x="3043047" y="19791"/>
                  <a:pt x="3026734" y="3477"/>
                </a:cubicBezTo>
                <a:cubicBezTo>
                  <a:pt x="3017887" y="-5370"/>
                  <a:pt x="3056748" y="4156"/>
                  <a:pt x="3062343" y="15347"/>
                </a:cubicBezTo>
                <a:cubicBezTo>
                  <a:pt x="3067938" y="26538"/>
                  <a:pt x="3056910" y="40228"/>
                  <a:pt x="3050473" y="50957"/>
                </a:cubicBezTo>
                <a:cubicBezTo>
                  <a:pt x="3035834" y="75357"/>
                  <a:pt x="2961415" y="118246"/>
                  <a:pt x="2955517" y="122178"/>
                </a:cubicBezTo>
                <a:cubicBezTo>
                  <a:pt x="2943647" y="130092"/>
                  <a:pt x="2933442" y="141408"/>
                  <a:pt x="2919908" y="145919"/>
                </a:cubicBezTo>
                <a:cubicBezTo>
                  <a:pt x="2834524" y="174381"/>
                  <a:pt x="2941157" y="139847"/>
                  <a:pt x="2836821" y="169659"/>
                </a:cubicBezTo>
                <a:cubicBezTo>
                  <a:pt x="2824791" y="173096"/>
                  <a:pt x="2813599" y="179760"/>
                  <a:pt x="2801213" y="181529"/>
                </a:cubicBezTo>
                <a:cubicBezTo>
                  <a:pt x="2757951" y="187710"/>
                  <a:pt x="2714132" y="189050"/>
                  <a:pt x="2670648" y="193399"/>
                </a:cubicBezTo>
                <a:cubicBezTo>
                  <a:pt x="2487474" y="211718"/>
                  <a:pt x="2639121" y="198222"/>
                  <a:pt x="2468865" y="217140"/>
                </a:cubicBezTo>
                <a:cubicBezTo>
                  <a:pt x="2429346" y="221531"/>
                  <a:pt x="2389735" y="225053"/>
                  <a:pt x="2350170" y="229010"/>
                </a:cubicBezTo>
                <a:lnTo>
                  <a:pt x="1970344" y="217140"/>
                </a:lnTo>
                <a:cubicBezTo>
                  <a:pt x="1938485" y="215547"/>
                  <a:pt x="1907278" y="206003"/>
                  <a:pt x="1875388" y="205270"/>
                </a:cubicBezTo>
                <a:cubicBezTo>
                  <a:pt x="1562881" y="198085"/>
                  <a:pt x="1250259" y="197356"/>
                  <a:pt x="937694" y="193399"/>
                </a:cubicBezTo>
                <a:cubicBezTo>
                  <a:pt x="902085" y="189442"/>
                  <a:pt x="866605" y="184082"/>
                  <a:pt x="830868" y="181529"/>
                </a:cubicBezTo>
                <a:cubicBezTo>
                  <a:pt x="445795" y="154023"/>
                  <a:pt x="739073" y="184518"/>
                  <a:pt x="498521" y="157789"/>
                </a:cubicBezTo>
                <a:cubicBezTo>
                  <a:pt x="457652" y="159833"/>
                  <a:pt x="207562" y="183456"/>
                  <a:pt x="130565" y="157789"/>
                </a:cubicBezTo>
                <a:cubicBezTo>
                  <a:pt x="118695" y="153832"/>
                  <a:pt x="122652" y="134048"/>
                  <a:pt x="118696" y="122178"/>
                </a:cubicBezTo>
                <a:cubicBezTo>
                  <a:pt x="122652" y="102394"/>
                  <a:pt x="114811" y="75431"/>
                  <a:pt x="130565" y="62827"/>
                </a:cubicBezTo>
                <a:cubicBezTo>
                  <a:pt x="143303" y="52636"/>
                  <a:pt x="193519" y="79857"/>
                  <a:pt x="178043" y="74698"/>
                </a:cubicBezTo>
                <a:cubicBezTo>
                  <a:pt x="126959" y="57668"/>
                  <a:pt x="154573" y="65862"/>
                  <a:pt x="94957" y="50957"/>
                </a:cubicBezTo>
                <a:cubicBezTo>
                  <a:pt x="53523" y="92393"/>
                  <a:pt x="74755" y="64081"/>
                  <a:pt x="47478" y="145919"/>
                </a:cubicBezTo>
                <a:lnTo>
                  <a:pt x="35609" y="181529"/>
                </a:lnTo>
                <a:lnTo>
                  <a:pt x="0" y="157789"/>
                </a:ln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940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Heap remove (dequeue)</a:t>
            </a:r>
          </a:p>
        </p:txBody>
      </p:sp>
      <p:sp>
        <p:nvSpPr>
          <p:cNvPr id="68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marL="344487" lvl="1" indent="0" algn="ctr">
              <a:buNone/>
            </a:pPr>
            <a:r>
              <a:rPr lang="en-US" altLang="zh-CN" dirty="0" err="1">
                <a:latin typeface="Consolas" charset="0"/>
              </a:rPr>
              <a:t>pq.</a:t>
            </a:r>
            <a:r>
              <a:rPr lang="en-US" altLang="zh-CN" b="1" dirty="0" err="1">
                <a:latin typeface="Consolas" charset="0"/>
              </a:rPr>
              <a:t>dequeue</a:t>
            </a:r>
            <a:r>
              <a:rPr lang="en-US" altLang="zh-CN" dirty="0">
                <a:latin typeface="Consolas" charset="0"/>
              </a:rPr>
              <a:t>(</a:t>
            </a:r>
            <a:r>
              <a:rPr lang="en-US" altLang="zh-CN" dirty="0" smtClean="0">
                <a:latin typeface="Consolas" charset="0"/>
              </a:rPr>
              <a:t>) -</a:t>
            </a:r>
            <a:r>
              <a:rPr lang="en-US" altLang="zh-CN" dirty="0">
                <a:latin typeface="Consolas" charset="0"/>
              </a:rPr>
              <a:t>-&gt; "</a:t>
            </a:r>
            <a:r>
              <a:rPr lang="en-US" altLang="zh-CN" dirty="0" smtClean="0">
                <a:latin typeface="Consolas" charset="0"/>
              </a:rPr>
              <a:t>k”</a:t>
            </a:r>
            <a:endParaRPr lang="en-US" altLang="zh-CN" dirty="0">
              <a:latin typeface="Consolas" charset="0"/>
            </a:endParaRPr>
          </a:p>
        </p:txBody>
      </p:sp>
      <p:graphicFrame>
        <p:nvGraphicFramePr>
          <p:cNvPr id="68506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163695"/>
              </p:ext>
            </p:extLst>
          </p:nvPr>
        </p:nvGraphicFramePr>
        <p:xfrm>
          <a:off x="1447800" y="1390650"/>
          <a:ext cx="6172200" cy="1584960"/>
        </p:xfrm>
        <a:graphic>
          <a:graphicData uri="http://schemas.openxmlformats.org/drawingml/2006/table">
            <a:tbl>
              <a:tblPr/>
              <a:tblGrid>
                <a:gridCol w="1055688"/>
                <a:gridCol w="509587"/>
                <a:gridCol w="509588"/>
                <a:gridCol w="514350"/>
                <a:gridCol w="508000"/>
                <a:gridCol w="514350"/>
                <a:gridCol w="512762"/>
                <a:gridCol w="512763"/>
                <a:gridCol w="511175"/>
                <a:gridCol w="512762"/>
                <a:gridCol w="51117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y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priority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395784" y="4427246"/>
            <a:ext cx="62125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Save the first value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/>
              <a:t>Move the last element to the first 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b="1" dirty="0" smtClean="0">
                <a:solidFill>
                  <a:srgbClr val="0000FF"/>
                </a:solidFill>
              </a:rPr>
              <a:t>Bubble up the smaller of the children.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Repeat step 3 until you get to the bottom of the tree.</a:t>
            </a:r>
            <a:endParaRPr lang="en-US" altLang="zh-CN" dirty="0"/>
          </a:p>
        </p:txBody>
      </p:sp>
      <p:sp>
        <p:nvSpPr>
          <p:cNvPr id="7" name="Rounded Rectangle 6"/>
          <p:cNvSpPr/>
          <p:nvPr/>
        </p:nvSpPr>
        <p:spPr>
          <a:xfrm>
            <a:off x="3430297" y="1424422"/>
            <a:ext cx="1234433" cy="128198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47000"/>
            </a:schemeClr>
          </a:solidFill>
          <a:ln w="38100" cmpd="sng">
            <a:solidFill>
              <a:schemeClr val="accent5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773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Heap remove (dequeue)</a:t>
            </a:r>
          </a:p>
        </p:txBody>
      </p:sp>
      <p:sp>
        <p:nvSpPr>
          <p:cNvPr id="68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marL="344487" lvl="1" indent="0" algn="ctr">
              <a:buNone/>
            </a:pPr>
            <a:r>
              <a:rPr lang="en-US" altLang="zh-CN" dirty="0" err="1">
                <a:latin typeface="Consolas" charset="0"/>
              </a:rPr>
              <a:t>pq.</a:t>
            </a:r>
            <a:r>
              <a:rPr lang="en-US" altLang="zh-CN" b="1" dirty="0" err="1">
                <a:latin typeface="Consolas" charset="0"/>
              </a:rPr>
              <a:t>dequeue</a:t>
            </a:r>
            <a:r>
              <a:rPr lang="en-US" altLang="zh-CN" dirty="0">
                <a:latin typeface="Consolas" charset="0"/>
              </a:rPr>
              <a:t>(</a:t>
            </a:r>
            <a:r>
              <a:rPr lang="en-US" altLang="zh-CN" dirty="0" smtClean="0">
                <a:latin typeface="Consolas" charset="0"/>
              </a:rPr>
              <a:t>) -</a:t>
            </a:r>
            <a:r>
              <a:rPr lang="en-US" altLang="zh-CN" dirty="0">
                <a:latin typeface="Consolas" charset="0"/>
              </a:rPr>
              <a:t>-&gt; "</a:t>
            </a:r>
            <a:r>
              <a:rPr lang="en-US" altLang="zh-CN" dirty="0" smtClean="0">
                <a:latin typeface="Consolas" charset="0"/>
              </a:rPr>
              <a:t>k”</a:t>
            </a:r>
            <a:endParaRPr lang="en-US" altLang="zh-CN" dirty="0">
              <a:latin typeface="Consolas" charset="0"/>
            </a:endParaRPr>
          </a:p>
        </p:txBody>
      </p:sp>
      <p:graphicFrame>
        <p:nvGraphicFramePr>
          <p:cNvPr id="68506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030728"/>
              </p:ext>
            </p:extLst>
          </p:nvPr>
        </p:nvGraphicFramePr>
        <p:xfrm>
          <a:off x="1447800" y="1390650"/>
          <a:ext cx="6172200" cy="1584960"/>
        </p:xfrm>
        <a:graphic>
          <a:graphicData uri="http://schemas.openxmlformats.org/drawingml/2006/table">
            <a:tbl>
              <a:tblPr/>
              <a:tblGrid>
                <a:gridCol w="1055688"/>
                <a:gridCol w="509587"/>
                <a:gridCol w="509588"/>
                <a:gridCol w="514350"/>
                <a:gridCol w="508000"/>
                <a:gridCol w="514350"/>
                <a:gridCol w="512762"/>
                <a:gridCol w="512763"/>
                <a:gridCol w="511175"/>
                <a:gridCol w="512762"/>
                <a:gridCol w="51117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y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priority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395784" y="4427246"/>
            <a:ext cx="62125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Save the first value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/>
              <a:t>Move the last element to the first 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b="1" dirty="0" smtClean="0">
                <a:solidFill>
                  <a:srgbClr val="0000FF"/>
                </a:solidFill>
              </a:rPr>
              <a:t>Bubble up the smaller of the children.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Repeat step 3 until you get to the bottom of the tree.</a:t>
            </a:r>
            <a:endParaRPr lang="en-US" altLang="zh-CN" dirty="0"/>
          </a:p>
        </p:txBody>
      </p:sp>
      <p:sp>
        <p:nvSpPr>
          <p:cNvPr id="7" name="Rounded Rectangle 6"/>
          <p:cNvSpPr/>
          <p:nvPr/>
        </p:nvSpPr>
        <p:spPr>
          <a:xfrm>
            <a:off x="3430298" y="1424422"/>
            <a:ext cx="700304" cy="128198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47000"/>
            </a:schemeClr>
          </a:solidFill>
          <a:ln w="38100" cmpd="sng">
            <a:solidFill>
              <a:schemeClr val="accent5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343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430298" y="1424422"/>
            <a:ext cx="700304" cy="128198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47000"/>
            </a:schemeClr>
          </a:solidFill>
          <a:ln w="38100" cmpd="sng">
            <a:solidFill>
              <a:schemeClr val="accent5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Heap remove (dequeue)</a:t>
            </a:r>
          </a:p>
        </p:txBody>
      </p:sp>
      <p:sp>
        <p:nvSpPr>
          <p:cNvPr id="68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marL="344487" lvl="1" indent="0" algn="ctr">
              <a:buNone/>
            </a:pPr>
            <a:r>
              <a:rPr lang="en-US" altLang="zh-CN" dirty="0" err="1">
                <a:latin typeface="Consolas" charset="0"/>
              </a:rPr>
              <a:t>pq.</a:t>
            </a:r>
            <a:r>
              <a:rPr lang="en-US" altLang="zh-CN" b="1" dirty="0" err="1">
                <a:latin typeface="Consolas" charset="0"/>
              </a:rPr>
              <a:t>dequeue</a:t>
            </a:r>
            <a:r>
              <a:rPr lang="en-US" altLang="zh-CN" dirty="0">
                <a:latin typeface="Consolas" charset="0"/>
              </a:rPr>
              <a:t>(</a:t>
            </a:r>
            <a:r>
              <a:rPr lang="en-US" altLang="zh-CN" dirty="0" smtClean="0">
                <a:latin typeface="Consolas" charset="0"/>
              </a:rPr>
              <a:t>) -</a:t>
            </a:r>
            <a:r>
              <a:rPr lang="en-US" altLang="zh-CN" dirty="0">
                <a:latin typeface="Consolas" charset="0"/>
              </a:rPr>
              <a:t>-&gt; "</a:t>
            </a:r>
            <a:r>
              <a:rPr lang="en-US" altLang="zh-CN" dirty="0" smtClean="0">
                <a:latin typeface="Consolas" charset="0"/>
              </a:rPr>
              <a:t>k”</a:t>
            </a:r>
            <a:endParaRPr lang="en-US" altLang="zh-CN" dirty="0">
              <a:latin typeface="Consolas" charset="0"/>
            </a:endParaRPr>
          </a:p>
        </p:txBody>
      </p:sp>
      <p:graphicFrame>
        <p:nvGraphicFramePr>
          <p:cNvPr id="68506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873674"/>
              </p:ext>
            </p:extLst>
          </p:nvPr>
        </p:nvGraphicFramePr>
        <p:xfrm>
          <a:off x="1447800" y="1390650"/>
          <a:ext cx="6172200" cy="1584960"/>
        </p:xfrm>
        <a:graphic>
          <a:graphicData uri="http://schemas.openxmlformats.org/drawingml/2006/table">
            <a:tbl>
              <a:tblPr/>
              <a:tblGrid>
                <a:gridCol w="1055688"/>
                <a:gridCol w="509587"/>
                <a:gridCol w="509588"/>
                <a:gridCol w="514350"/>
                <a:gridCol w="508000"/>
                <a:gridCol w="514350"/>
                <a:gridCol w="512762"/>
                <a:gridCol w="512763"/>
                <a:gridCol w="511175"/>
                <a:gridCol w="512762"/>
                <a:gridCol w="51117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y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priority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395784" y="4427246"/>
            <a:ext cx="62125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Save the first value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/>
              <a:t>Move the last element to the first 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b="1" dirty="0" smtClean="0">
                <a:solidFill>
                  <a:srgbClr val="0000FF"/>
                </a:solidFill>
              </a:rPr>
              <a:t>Bubble up the smaller of the children.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Repeat step 3 until you get to the bottom of the tree.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35808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efault Design">
      <a:majorFont>
        <a:latin typeface="Tahoma"/>
        <a:ea typeface="ＭＳ Ｐゴシック"/>
        <a:cs typeface=""/>
      </a:majorFont>
      <a:minorFont>
        <a:latin typeface="Calibri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>
          <a:solidFill>
            <a:schemeClr val="tx1"/>
          </a:solidFill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17479</TotalTime>
  <Words>6250</Words>
  <Application>Microsoft Macintosh PowerPoint</Application>
  <PresentationFormat>On-screen Show (4:3)</PresentationFormat>
  <Paragraphs>2598</Paragraphs>
  <Slides>142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142</vt:i4>
      </vt:variant>
    </vt:vector>
  </HeadingPairs>
  <TitlesOfParts>
    <vt:vector size="143" baseType="lpstr">
      <vt:lpstr>Default Design</vt:lpstr>
      <vt:lpstr>Before We Get Started</vt:lpstr>
      <vt:lpstr>PowerPoint Presentation</vt:lpstr>
      <vt:lpstr>What is Section Leading?</vt:lpstr>
      <vt:lpstr>What do Section Leaders do?</vt:lpstr>
      <vt:lpstr>Requirements</vt:lpstr>
      <vt:lpstr>Times and Requirements</vt:lpstr>
      <vt:lpstr>Why Section Lead?</vt:lpstr>
      <vt:lpstr>Participate in fun events</vt:lpstr>
      <vt:lpstr>Participate in fun events</vt:lpstr>
      <vt:lpstr>Join an amazing group of people</vt:lpstr>
      <vt:lpstr>Leave your mark on campus</vt:lpstr>
      <vt:lpstr>Apply Now</vt:lpstr>
      <vt:lpstr>PowerPoint Presentation</vt:lpstr>
      <vt:lpstr>PowerPoint Presentation</vt:lpstr>
      <vt:lpstr>President’s Day</vt:lpstr>
      <vt:lpstr>Gravitational Waves Observed</vt:lpstr>
      <vt:lpstr>Boggle</vt:lpstr>
      <vt:lpstr>Priority Queue</vt:lpstr>
      <vt:lpstr>Priority Queue</vt:lpstr>
      <vt:lpstr>Midterm</vt:lpstr>
      <vt:lpstr>PowerPoint Presentation</vt:lpstr>
      <vt:lpstr>Computer Invented This</vt:lpstr>
      <vt:lpstr>Inspired by Biological Evolution </vt:lpstr>
      <vt:lpstr>Evolving Mona Lisa</vt:lpstr>
      <vt:lpstr>PowerPoint Presentation</vt:lpstr>
      <vt:lpstr>PowerPoint Presentation</vt:lpstr>
      <vt:lpstr>CS 106B, Lecture 17 Priority Queues;  Heaps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Prioritization problems</vt:lpstr>
      <vt:lpstr>Priority Queue ADT</vt:lpstr>
      <vt:lpstr>PriorityQueue members</vt:lpstr>
      <vt:lpstr>Seen PQueues Before</vt:lpstr>
      <vt:lpstr>Exercise: SL scheduling</vt:lpstr>
      <vt:lpstr>PowerPoint Presentation</vt:lpstr>
      <vt:lpstr>Exercise solution</vt:lpstr>
      <vt:lpstr>Exercise solution</vt:lpstr>
      <vt:lpstr>PowerPoint Presentation</vt:lpstr>
      <vt:lpstr>PowerPoint Presentation</vt:lpstr>
      <vt:lpstr>Implementing PQ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Heap as Tree</vt:lpstr>
      <vt:lpstr>Heap as Tree</vt:lpstr>
      <vt:lpstr>Heap as Tree</vt:lpstr>
      <vt:lpstr>Heap as Tree</vt:lpstr>
      <vt:lpstr>Heap as Tree</vt:lpstr>
      <vt:lpstr>Heap add (enqueue)</vt:lpstr>
      <vt:lpstr>Heap add (enqueue)</vt:lpstr>
      <vt:lpstr>Heap add (enqueue)</vt:lpstr>
      <vt:lpstr>Bubble Up!</vt:lpstr>
      <vt:lpstr>Bubble Up!</vt:lpstr>
      <vt:lpstr>Bubble Up!</vt:lpstr>
      <vt:lpstr>Bubble Up!</vt:lpstr>
      <vt:lpstr>Bubble Up!</vt:lpstr>
      <vt:lpstr>Bubble Up!</vt:lpstr>
      <vt:lpstr>Bubble Up!</vt:lpstr>
      <vt:lpstr>Bubble Up!</vt:lpstr>
      <vt:lpstr>Bubble Up!</vt:lpstr>
      <vt:lpstr>Bubble Up!</vt:lpstr>
      <vt:lpstr>Bubble Up!</vt:lpstr>
      <vt:lpstr>Bubble Up!</vt:lpstr>
      <vt:lpstr>PowerPoint Presentation</vt:lpstr>
      <vt:lpstr>Worst Case</vt:lpstr>
      <vt:lpstr>Worst Case</vt:lpstr>
      <vt:lpstr>Worst Case</vt:lpstr>
      <vt:lpstr>Worst Case</vt:lpstr>
      <vt:lpstr>Worst Case</vt:lpstr>
      <vt:lpstr>Enqueue Big O?</vt:lpstr>
      <vt:lpstr>Peek</vt:lpstr>
      <vt:lpstr>Peek Big O?</vt:lpstr>
      <vt:lpstr>Heap remove (dequeue)</vt:lpstr>
      <vt:lpstr>Heap remove (dequeue)</vt:lpstr>
      <vt:lpstr>Heap remove (dequeue)</vt:lpstr>
      <vt:lpstr>Heap remove (dequeue)</vt:lpstr>
      <vt:lpstr>Heap remove (dequeue)</vt:lpstr>
      <vt:lpstr>Heap remove (dequeue)</vt:lpstr>
      <vt:lpstr>Heap remove (dequeue)</vt:lpstr>
      <vt:lpstr>Heap remove (dequeue)</vt:lpstr>
      <vt:lpstr>Heap remove (dequeue)</vt:lpstr>
      <vt:lpstr>Heap remove (dequeue)</vt:lpstr>
      <vt:lpstr>Heap remove (dequeue)</vt:lpstr>
      <vt:lpstr>PowerPoint Presentation</vt:lpstr>
      <vt:lpstr>Worst Case</vt:lpstr>
      <vt:lpstr>Worst Case</vt:lpstr>
      <vt:lpstr>Worst Case</vt:lpstr>
      <vt:lpstr>Worst Case</vt:lpstr>
      <vt:lpstr>Worst Case</vt:lpstr>
      <vt:lpstr>Enqueue Big O?</vt:lpstr>
      <vt:lpstr>PowerPoint Presentation</vt:lpstr>
      <vt:lpstr>Enqueue</vt:lpstr>
      <vt:lpstr>Dequeue</vt:lpstr>
      <vt:lpstr>PowerPoint Presentation</vt:lpstr>
      <vt:lpstr>PowerPoint Presentation</vt:lpstr>
      <vt:lpstr>Evolutionary Algorithms</vt:lpstr>
      <vt:lpstr>Evolving Mona Lisa</vt:lpstr>
      <vt:lpstr>Evolution PQueue</vt:lpstr>
      <vt:lpstr>Natural Selection</vt:lpstr>
      <vt:lpstr>Natural Selection</vt:lpstr>
      <vt:lpstr>Natural Selection</vt:lpstr>
      <vt:lpstr>Mate</vt:lpstr>
      <vt:lpstr>Repopulate</vt:lpstr>
      <vt:lpstr>Repopulate</vt:lpstr>
      <vt:lpstr>PowerPoint Presentation</vt:lpstr>
      <vt:lpstr>Evolutionary Algorithms</vt:lpstr>
      <vt:lpstr>Evolutionary Algorithms</vt:lpstr>
      <vt:lpstr>Evolutionary Algorithms</vt:lpstr>
      <vt:lpstr>Evolutionary Algorithms</vt:lpstr>
      <vt:lpstr>Evolutionary Algorithms</vt:lpstr>
      <vt:lpstr>Evolutionary Algorithms</vt:lpstr>
      <vt:lpstr>Evolutionary Algorithms</vt:lpstr>
      <vt:lpstr>Mate</vt:lpstr>
      <vt:lpstr>DNA</vt:lpstr>
      <vt:lpstr>Crossover</vt:lpstr>
      <vt:lpstr>Mutation</vt:lpstr>
      <vt:lpstr>Mate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106B Lecture Slides</dc:title>
  <dc:creator/>
  <cp:keywords/>
  <dc:description/>
  <cp:lastModifiedBy>Chris Piech</cp:lastModifiedBy>
  <cp:revision>623</cp:revision>
  <dcterms:created xsi:type="dcterms:W3CDTF">2008-06-28T20:57:21Z</dcterms:created>
  <dcterms:modified xsi:type="dcterms:W3CDTF">2016-02-12T18:15:51Z</dcterms:modified>
</cp:coreProperties>
</file>